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5"/>
  </p:sldMasterIdLst>
  <p:notesMasterIdLst>
    <p:notesMasterId r:id="rId9"/>
  </p:notesMasterIdLst>
  <p:handoutMasterIdLst>
    <p:handoutMasterId r:id="rId10"/>
  </p:handoutMasterIdLst>
  <p:sldIdLst>
    <p:sldId id="1208" r:id="rId6"/>
    <p:sldId id="1212" r:id="rId7"/>
    <p:sldId id="1213" r:id="rId8"/>
  </p:sldIdLst>
  <p:sldSz cx="9144000" cy="6858000" type="screen4x3"/>
  <p:notesSz cx="6883400" cy="9906000"/>
  <p:defaultTextStyle>
    <a:defPPr>
      <a:defRPr lang="es-ES_tradnl"/>
    </a:defPPr>
    <a:lvl1pPr algn="ctr" rtl="0" eaLnBrk="0" fontAlgn="base" hangingPunct="0">
      <a:lnSpc>
        <a:spcPct val="120000"/>
      </a:lnSpc>
      <a:spcBef>
        <a:spcPct val="20000"/>
      </a:spcBef>
      <a:spcAft>
        <a:spcPct val="0"/>
      </a:spcAft>
      <a:buClr>
        <a:schemeClr val="accent2"/>
      </a:buClr>
      <a:buSzPct val="75000"/>
      <a:buFont typeface="Monotype Sorts" pitchFamily="2" charset="2"/>
      <a:buChar char="è"/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eaLnBrk="0" fontAlgn="base" hangingPunct="0">
      <a:lnSpc>
        <a:spcPct val="120000"/>
      </a:lnSpc>
      <a:spcBef>
        <a:spcPct val="20000"/>
      </a:spcBef>
      <a:spcAft>
        <a:spcPct val="0"/>
      </a:spcAft>
      <a:buClr>
        <a:schemeClr val="accent2"/>
      </a:buClr>
      <a:buSzPct val="75000"/>
      <a:buFont typeface="Monotype Sorts" pitchFamily="2" charset="2"/>
      <a:buChar char="è"/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eaLnBrk="0" fontAlgn="base" hangingPunct="0">
      <a:lnSpc>
        <a:spcPct val="120000"/>
      </a:lnSpc>
      <a:spcBef>
        <a:spcPct val="20000"/>
      </a:spcBef>
      <a:spcAft>
        <a:spcPct val="0"/>
      </a:spcAft>
      <a:buClr>
        <a:schemeClr val="accent2"/>
      </a:buClr>
      <a:buSzPct val="75000"/>
      <a:buFont typeface="Monotype Sorts" pitchFamily="2" charset="2"/>
      <a:buChar char="è"/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eaLnBrk="0" fontAlgn="base" hangingPunct="0">
      <a:lnSpc>
        <a:spcPct val="120000"/>
      </a:lnSpc>
      <a:spcBef>
        <a:spcPct val="20000"/>
      </a:spcBef>
      <a:spcAft>
        <a:spcPct val="0"/>
      </a:spcAft>
      <a:buClr>
        <a:schemeClr val="accent2"/>
      </a:buClr>
      <a:buSzPct val="75000"/>
      <a:buFont typeface="Monotype Sorts" pitchFamily="2" charset="2"/>
      <a:buChar char="è"/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eaLnBrk="0" fontAlgn="base" hangingPunct="0">
      <a:lnSpc>
        <a:spcPct val="120000"/>
      </a:lnSpc>
      <a:spcBef>
        <a:spcPct val="20000"/>
      </a:spcBef>
      <a:spcAft>
        <a:spcPct val="0"/>
      </a:spcAft>
      <a:buClr>
        <a:schemeClr val="accent2"/>
      </a:buClr>
      <a:buSzPct val="75000"/>
      <a:buFont typeface="Monotype Sorts" pitchFamily="2" charset="2"/>
      <a:buChar char="è"/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8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33">
          <p15:clr>
            <a:srgbClr val="A4A3A4"/>
          </p15:clr>
        </p15:guide>
        <p15:guide id="2" pos="29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953"/>
    <a:srgbClr val="FFFF99"/>
    <a:srgbClr val="FFFF66"/>
    <a:srgbClr val="009900"/>
    <a:srgbClr val="FFFF00"/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102" autoAdjust="0"/>
  </p:normalViewPr>
  <p:slideViewPr>
    <p:cSldViewPr>
      <p:cViewPr varScale="1">
        <p:scale>
          <a:sx n="96" d="100"/>
          <a:sy n="96" d="100"/>
        </p:scale>
        <p:origin x="-4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75" d="100"/>
          <a:sy n="75" d="100"/>
        </p:scale>
        <p:origin x="-780" y="1152"/>
      </p:cViewPr>
      <p:guideLst>
        <p:guide orient="horz" pos="2233"/>
        <p:guide pos="29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178567782002079"/>
          <c:y val="7.2716361934977533E-2"/>
          <c:w val="0.82265025796260594"/>
          <c:h val="0.7517060308719373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dPt>
            <c:idx val="23"/>
            <c:marker>
              <c:symbol val="diamond"/>
              <c:size val="13"/>
            </c:marker>
            <c:bubble3D val="0"/>
          </c:dPt>
          <c:dLbls>
            <c:dLbl>
              <c:idx val="0"/>
              <c:layout>
                <c:manualLayout>
                  <c:x val="-4.2645408527090346E-2"/>
                  <c:y val="-3.16595426793552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9958146043127342E-2"/>
                  <c:y val="-3.80924775654266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7326942067868596E-2"/>
                  <c:y val="-5.28449852859301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8545233444352615E-4"/>
                  <c:y val="6.317839302345188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376656441807149E-2"/>
                  <c:y val="-3.12158707434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870380242425302E-4"/>
                  <c:y val="1.48606424196975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10401663194104994"/>
                  <c:y val="-5.6216581778219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7050151925817924E-3"/>
                  <c:y val="4.86631106595546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0.10028470202819122"/>
                  <c:y val="-2.4896753497210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2476585125548077E-2"/>
                  <c:y val="3.1789386541736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9.9340212036547193E-2"/>
                  <c:y val="-4.87270811578669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2055181777368027E-2"/>
                  <c:y val="5.20403766733459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9.8068834887494266E-2"/>
                  <c:y val="-5.34951410643561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0342467770706857E-2"/>
                  <c:y val="4.37868653515085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9.6813807695611279E-2"/>
                  <c:y val="-3.12386758106850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1.737541304639233E-2"/>
                  <c:y val="5.7645885662141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9.6637653704995496E-2"/>
                  <c:y val="-4.59039125485658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3341229093472297E-2"/>
                  <c:y val="5.67420201507070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8.3406170899383167E-2"/>
                  <c:y val="-3.2153265788013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>
                <c:manualLayout>
                  <c:x val="-1.5644445320423885E-2"/>
                  <c:y val="5.97371565113500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8.6755560413259727E-2"/>
                  <c:y val="-3.106332138590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-1.2646151000897976E-2"/>
                  <c:y val="4.0945082773907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-8.9384547556951729E-2"/>
                  <c:y val="-2.9239131317335663E-2"/>
                </c:manualLayout>
              </c:layout>
              <c:spPr>
                <a:noFill/>
                <a:ln w="9525" cap="flat" cmpd="sng" algn="ctr">
                  <a:noFill/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50" baseline="0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>
                <c:manualLayout>
                  <c:x val="-9.2161115820566825E-2"/>
                  <c:y val="-2.3395257411005444E-2"/>
                </c:manualLayout>
              </c:layout>
              <c:spPr>
                <a:noFill/>
                <a:ln w="25400" cap="flat" cmpd="sng" algn="ctr">
                  <a:noFill/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250" baseline="0">
                      <a:solidFill>
                        <a:schemeClr val="dk1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9.4467265112075843E-2"/>
                  <c:y val="-3.8681027619507112E-2"/>
                </c:manualLayout>
              </c:layout>
              <c:spPr>
                <a:ln w="19050">
                  <a:noFill/>
                </a:ln>
              </c:spPr>
              <c:txPr>
                <a:bodyPr/>
                <a:lstStyle/>
                <a:p>
                  <a:pPr>
                    <a:defRPr sz="1250" baseline="0"/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9.1969457459261342E-2"/>
                  <c:y val="-3.0239110377603205E-2"/>
                </c:manualLayout>
              </c:layout>
              <c:tx>
                <c:rich>
                  <a:bodyPr/>
                  <a:lstStyle/>
                  <a:p>
                    <a:r>
                      <a:rPr lang="en-US" sz="1250" baseline="0" dirty="0" smtClean="0">
                        <a:solidFill>
                          <a:schemeClr val="tx1"/>
                        </a:solidFill>
                      </a:rPr>
                      <a:t>207572</a:t>
                    </a:r>
                    <a:endParaRPr lang="en-US" sz="1250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-8.0703794940926152E-2"/>
                  <c:y val="-3.5277039070549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7"/>
              <c:layout>
                <c:manualLayout>
                  <c:x val="-8.2095239681286847E-2"/>
                  <c:y val="-4.0704275850633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50" baseline="0"/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Sheet1!$B$1:$AB$1</c:f>
              <c:numCache>
                <c:formatCode>General</c:formatCode>
                <c:ptCount val="27"/>
                <c:pt idx="0">
                  <c:v>90</c:v>
                </c:pt>
                <c:pt idx="1">
                  <c:v>91</c:v>
                </c:pt>
                <c:pt idx="2">
                  <c:v>92</c:v>
                </c:pt>
                <c:pt idx="3">
                  <c:v>93</c:v>
                </c:pt>
                <c:pt idx="4">
                  <c:v>94</c:v>
                </c:pt>
                <c:pt idx="5">
                  <c:v>95</c:v>
                </c:pt>
                <c:pt idx="6">
                  <c:v>96</c:v>
                </c:pt>
                <c:pt idx="7">
                  <c:v>97</c:v>
                </c:pt>
                <c:pt idx="8">
                  <c:v>98</c:v>
                </c:pt>
                <c:pt idx="9">
                  <c:v>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 formatCode="mmm\-yy">
                  <c:v>42522</c:v>
                </c:pt>
              </c:numCache>
            </c:numRef>
          </c:cat>
          <c:val>
            <c:numRef>
              <c:f>Sheet1!$B$2:$AB$2</c:f>
              <c:numCache>
                <c:formatCode>#,##0</c:formatCode>
                <c:ptCount val="27"/>
                <c:pt idx="0">
                  <c:v>102</c:v>
                </c:pt>
                <c:pt idx="1">
                  <c:v>350</c:v>
                </c:pt>
                <c:pt idx="2">
                  <c:v>2440</c:v>
                </c:pt>
                <c:pt idx="3">
                  <c:v>4130</c:v>
                </c:pt>
                <c:pt idx="4">
                  <c:v>8500</c:v>
                </c:pt>
                <c:pt idx="5">
                  <c:v>12194</c:v>
                </c:pt>
                <c:pt idx="6">
                  <c:v>18047</c:v>
                </c:pt>
                <c:pt idx="7">
                  <c:v>23099</c:v>
                </c:pt>
                <c:pt idx="8">
                  <c:v>27768</c:v>
                </c:pt>
                <c:pt idx="9">
                  <c:v>32851</c:v>
                </c:pt>
                <c:pt idx="10">
                  <c:v>36746</c:v>
                </c:pt>
                <c:pt idx="11">
                  <c:v>39732</c:v>
                </c:pt>
                <c:pt idx="12">
                  <c:v>42440</c:v>
                </c:pt>
                <c:pt idx="13">
                  <c:v>46607</c:v>
                </c:pt>
                <c:pt idx="14">
                  <c:v>50705</c:v>
                </c:pt>
                <c:pt idx="15">
                  <c:v>54392</c:v>
                </c:pt>
                <c:pt idx="16">
                  <c:v>58151</c:v>
                </c:pt>
                <c:pt idx="17">
                  <c:v>65438</c:v>
                </c:pt>
                <c:pt idx="18">
                  <c:v>72157</c:v>
                </c:pt>
                <c:pt idx="19">
                  <c:v>80314</c:v>
                </c:pt>
                <c:pt idx="20">
                  <c:v>86361</c:v>
                </c:pt>
                <c:pt idx="21">
                  <c:v>93366</c:v>
                </c:pt>
                <c:pt idx="22">
                  <c:v>107003</c:v>
                </c:pt>
                <c:pt idx="23">
                  <c:v>136449</c:v>
                </c:pt>
                <c:pt idx="24">
                  <c:v>169955</c:v>
                </c:pt>
                <c:pt idx="25">
                  <c:v>207572</c:v>
                </c:pt>
                <c:pt idx="26">
                  <c:v>230003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240768"/>
        <c:axId val="83862272"/>
      </c:lineChart>
      <c:catAx>
        <c:axId val="7824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/>
            </a:pPr>
            <a:endParaRPr lang="es-ES"/>
          </a:p>
        </c:txPr>
        <c:crossAx val="83862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862272"/>
        <c:scaling>
          <c:orientation val="minMax"/>
          <c:max val="240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78240768"/>
        <c:crosses val="autoZero"/>
        <c:crossBetween val="between"/>
        <c:majorUnit val="20000"/>
      </c:valAx>
    </c:plotArea>
    <c:plotVisOnly val="1"/>
    <c:dispBlanksAs val="gap"/>
    <c:showDLblsOverMax val="0"/>
  </c:chart>
  <c:txPr>
    <a:bodyPr/>
    <a:lstStyle/>
    <a:p>
      <a:pPr>
        <a:defRPr sz="1400" b="1">
          <a:latin typeface="+mj-lt"/>
        </a:defRPr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16670296157327"/>
          <c:y val="0.29924433814812051"/>
          <c:w val="0.83776817256512703"/>
          <c:h val="0.523041904644168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Sheet1!$A$1:$A$6</c:f>
              <c:strCache>
                <c:ptCount val="1"/>
                <c:pt idx="0">
                  <c:v>2011 2012 2013 2014 2015 jun-16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dir="1080000" algn="br" rotWithShape="0">
                <a:srgbClr val="000000">
                  <a:alpha val="60000"/>
                </a:srgbClr>
              </a:outerShdw>
            </a:effectLst>
            <a:scene3d>
              <a:camera prst="orthographicFront"/>
              <a:lightRig rig="threePt" dir="t">
                <a:rot lat="0" lon="0" rev="19800000"/>
              </a:lightRig>
            </a:scene3d>
            <a:sp3d prstMaterial="flat">
              <a:bevelT w="101600"/>
            </a:sp3d>
          </c:spPr>
          <c:invertIfNegative val="0"/>
          <c:dPt>
            <c:idx val="5"/>
            <c:invertIfNegative val="0"/>
            <c:bubble3D val="0"/>
          </c:dPt>
          <c:dLbls>
            <c:dLbl>
              <c:idx val="5"/>
              <c:layout>
                <c:manualLayout>
                  <c:x val="1.4464811100956636E-3"/>
                  <c:y val="-3.3824247838520137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tx1"/>
                        </a:solidFill>
                      </a:rPr>
                      <a:t>3735</a:t>
                    </a:r>
                    <a:endParaRPr lang="en-US" b="1" dirty="0">
                      <a:solidFill>
                        <a:schemeClr val="tx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Sheet1!$A$1:$A$6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 formatCode="mmm\-yy">
                  <c:v>42522</c:v>
                </c:pt>
              </c:numCache>
            </c:numRef>
          </c:cat>
          <c:val>
            <c:numRef>
              <c:f>Sheet1!$B$1:$B$6</c:f>
              <c:numCache>
                <c:formatCode>General</c:formatCode>
                <c:ptCount val="6"/>
                <c:pt idx="0">
                  <c:v>584</c:v>
                </c:pt>
                <c:pt idx="1">
                  <c:v>1136</c:v>
                </c:pt>
                <c:pt idx="2">
                  <c:v>2454</c:v>
                </c:pt>
                <c:pt idx="3">
                  <c:v>2793</c:v>
                </c:pt>
                <c:pt idx="4" formatCode="#,##0">
                  <c:v>3134</c:v>
                </c:pt>
                <c:pt idx="5">
                  <c:v>3735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25"/>
        <c:axId val="83905536"/>
        <c:axId val="84419328"/>
      </c:barChart>
      <c:catAx>
        <c:axId val="83905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es-ES"/>
          </a:p>
        </c:txPr>
        <c:crossAx val="84419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19328"/>
        <c:scaling>
          <c:orientation val="minMax"/>
          <c:max val="4000"/>
          <c:min val="0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8390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885412940294725E-2"/>
          <c:y val="7.4638617933953336E-2"/>
          <c:w val="0.90227644093713688"/>
          <c:h val="0.7261088259489956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TPH</c:v>
                </c:pt>
              </c:strCache>
            </c:strRef>
          </c:tx>
          <c:spPr>
            <a:ln w="60325"/>
            <a:effectLst/>
          </c:spPr>
          <c:marker>
            <c:symbol val="square"/>
            <c:size val="8"/>
            <c:spPr>
              <a:effectLst/>
            </c:spPr>
          </c:marker>
          <c:dLbls>
            <c:dLbl>
              <c:idx val="9"/>
              <c:layout>
                <c:manualLayout>
                  <c:x val="-6.5572577034954324E-2"/>
                  <c:y val="-3.56077860035753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9509816242255507E-2"/>
                  <c:y val="-2.49187379853416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61824084221773E-2"/>
                  <c:y val="-3.02632619944585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8.224516921487611E-2"/>
                  <c:y val="-4.629683402180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6.2541196638604857E-2"/>
                  <c:y val="-4.36245720172505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4.2837224062333777E-2"/>
                  <c:y val="-4.3624572017250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3.3743082873285556E-2"/>
                  <c:y val="-5.69858820400426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3.0711702476936147E-2"/>
                  <c:y val="-2.75909999899001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2.0101871089713227E-2"/>
                  <c:y val="-2.22464759807832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2.4648941684237334E-2"/>
                  <c:y val="4.18876017142876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5.547426125319414E-3"/>
                  <c:y val="5.79213841559692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5.1521532169450347E-4"/>
                  <c:y val="3.11987641103850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-5.2533822268735215E-2"/>
                  <c:y val="-4.3624572017250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3.8892610485162772E-2"/>
                  <c:y val="-6.2330406049159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-3.1314159494289368E-2"/>
                  <c:y val="-6.50026680537179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3.7376920286988073E-2"/>
                  <c:y val="-7.30194540673931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6"/>
              <c:layout>
                <c:manualLayout>
                  <c:x val="-4.7986751674211105E-2"/>
                  <c:y val="-5.43136200354842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7"/>
              <c:layout>
                <c:manualLayout>
                  <c:x val="-4.5692688919146997E-2"/>
                  <c:y val="-6.767493005827635E-2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 smtClean="0"/>
                      <a:t>2709</a:t>
                    </a:r>
                    <a:endParaRPr lang="en-US" dirty="0" smtClean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8"/>
              <c:layout>
                <c:manualLayout>
                  <c:x val="-4.8744596773298454E-2"/>
                  <c:y val="-4.76329650240882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layout>
                <c:manualLayout>
                  <c:x val="-4.4892118064866891E-2"/>
                  <c:y val="-5.03052270286466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0"/>
              <c:layout>
                <c:manualLayout>
                  <c:x val="-4.9440143424870284E-3"/>
                  <c:y val="-6.4708719233216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es-E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Sheet1!$B$1:$AF$1</c:f>
              <c:numCache>
                <c:formatCode>General</c:formatCode>
                <c:ptCount val="31"/>
                <c:pt idx="0">
                  <c:v>85</c:v>
                </c:pt>
                <c:pt idx="1">
                  <c:v>86</c:v>
                </c:pt>
                <c:pt idx="2">
                  <c:v>87</c:v>
                </c:pt>
                <c:pt idx="3">
                  <c:v>88</c:v>
                </c:pt>
                <c:pt idx="4">
                  <c:v>89</c:v>
                </c:pt>
                <c:pt idx="5">
                  <c:v>90</c:v>
                </c:pt>
                <c:pt idx="6">
                  <c:v>91</c:v>
                </c:pt>
                <c:pt idx="7">
                  <c:v>92</c:v>
                </c:pt>
                <c:pt idx="8">
                  <c:v>93</c:v>
                </c:pt>
                <c:pt idx="9">
                  <c:v>94</c:v>
                </c:pt>
                <c:pt idx="10">
                  <c:v>95</c:v>
                </c:pt>
                <c:pt idx="11">
                  <c:v>96</c:v>
                </c:pt>
                <c:pt idx="12">
                  <c:v>97</c:v>
                </c:pt>
                <c:pt idx="13">
                  <c:v>98</c:v>
                </c:pt>
                <c:pt idx="14">
                  <c:v>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  <c:pt idx="22">
                  <c:v>2007</c:v>
                </c:pt>
                <c:pt idx="23">
                  <c:v>2008</c:v>
                </c:pt>
                <c:pt idx="24">
                  <c:v>2009</c:v>
                </c:pt>
                <c:pt idx="25">
                  <c:v>2010</c:v>
                </c:pt>
                <c:pt idx="26">
                  <c:v>2011</c:v>
                </c:pt>
                <c:pt idx="27">
                  <c:v>2012</c:v>
                </c:pt>
                <c:pt idx="28">
                  <c:v>2013</c:v>
                </c:pt>
                <c:pt idx="29">
                  <c:v>2014</c:v>
                </c:pt>
                <c:pt idx="30">
                  <c:v>2015</c:v>
                </c:pt>
              </c:numCache>
            </c:numRef>
          </c:cat>
          <c:val>
            <c:numRef>
              <c:f>Sheet1!$B$2:$AF$2</c:f>
              <c:numCache>
                <c:formatCode>#,##0</c:formatCode>
                <c:ptCount val="31"/>
                <c:pt idx="0">
                  <c:v>131</c:v>
                </c:pt>
                <c:pt idx="1">
                  <c:v>197</c:v>
                </c:pt>
                <c:pt idx="2">
                  <c:v>207</c:v>
                </c:pt>
                <c:pt idx="3">
                  <c:v>272</c:v>
                </c:pt>
                <c:pt idx="4">
                  <c:v>390</c:v>
                </c:pt>
                <c:pt idx="5">
                  <c:v>477</c:v>
                </c:pt>
                <c:pt idx="6">
                  <c:v>603</c:v>
                </c:pt>
                <c:pt idx="7">
                  <c:v>770</c:v>
                </c:pt>
                <c:pt idx="8">
                  <c:v>1068</c:v>
                </c:pt>
                <c:pt idx="9">
                  <c:v>1437</c:v>
                </c:pt>
                <c:pt idx="10">
                  <c:v>1797</c:v>
                </c:pt>
                <c:pt idx="11">
                  <c:v>2094</c:v>
                </c:pt>
                <c:pt idx="12">
                  <c:v>2270</c:v>
                </c:pt>
                <c:pt idx="13">
                  <c:v>2287</c:v>
                </c:pt>
                <c:pt idx="14">
                  <c:v>2288</c:v>
                </c:pt>
                <c:pt idx="15">
                  <c:v>2093</c:v>
                </c:pt>
                <c:pt idx="16">
                  <c:v>2029</c:v>
                </c:pt>
                <c:pt idx="17">
                  <c:v>1983</c:v>
                </c:pt>
                <c:pt idx="18">
                  <c:v>1935</c:v>
                </c:pt>
                <c:pt idx="19" formatCode="General">
                  <c:v>1954</c:v>
                </c:pt>
                <c:pt idx="20" formatCode="General">
                  <c:v>1910</c:v>
                </c:pt>
                <c:pt idx="21" formatCode="General">
                  <c:v>1974</c:v>
                </c:pt>
                <c:pt idx="22" formatCode="General">
                  <c:v>2019</c:v>
                </c:pt>
                <c:pt idx="23" formatCode="General">
                  <c:v>2124</c:v>
                </c:pt>
                <c:pt idx="24" formatCode="General">
                  <c:v>2275</c:v>
                </c:pt>
                <c:pt idx="25" formatCode="General">
                  <c:v>2546</c:v>
                </c:pt>
                <c:pt idx="26" formatCode="General">
                  <c:v>2672</c:v>
                </c:pt>
                <c:pt idx="27" formatCode="General">
                  <c:v>2699</c:v>
                </c:pt>
                <c:pt idx="28" formatCode="General">
                  <c:v>2945</c:v>
                </c:pt>
                <c:pt idx="29" formatCode="General">
                  <c:v>3013</c:v>
                </c:pt>
                <c:pt idx="30" formatCode="General">
                  <c:v>3068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478208"/>
        <c:axId val="84488192"/>
      </c:lineChart>
      <c:catAx>
        <c:axId val="8447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s-ES"/>
          </a:p>
        </c:txPr>
        <c:crossAx val="84488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88192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844782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4028727222428489"/>
          <c:y val="2.9394882050142578E-2"/>
          <c:w val="7.9837489367791295E-2"/>
          <c:h val="5.4790839738345566E-2"/>
        </c:manualLayout>
      </c:layout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200" b="1"/>
      </a:pPr>
      <a:endParaRPr lang="es-E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50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0163"/>
            <a:ext cx="2982913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7" tIns="0" rIns="19047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b="0" i="1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30163"/>
            <a:ext cx="2982912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7" tIns="0" rIns="19047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b="0" i="1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0913" y="739775"/>
            <a:ext cx="4983162" cy="373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18050"/>
            <a:ext cx="504825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2" tIns="46031" rIns="92062" bIns="46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7525"/>
            <a:ext cx="29829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7" tIns="0" rIns="19047" bIns="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b="0" i="1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407525"/>
            <a:ext cx="2982912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7" tIns="0" rIns="19047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b="0" i="1">
                <a:latin typeface="Arial" charset="0"/>
              </a:defRPr>
            </a:lvl1pPr>
          </a:lstStyle>
          <a:p>
            <a:pPr>
              <a:defRPr/>
            </a:pPr>
            <a:fld id="{1966BA9E-7746-4F71-B59C-B26C7854146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7855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Clr>
                <a:srgbClr val="C0504D"/>
              </a:buClr>
            </a:pPr>
            <a:fld id="{C42A8684-A310-4DE8-9ED3-F5A3195826A8}" type="slidenum">
              <a:rPr lang="es-ES_tradnl" smtClean="0">
                <a:solidFill>
                  <a:prstClr val="black"/>
                </a:solidFill>
              </a:rPr>
              <a:pPr>
                <a:buClr>
                  <a:srgbClr val="C0504D"/>
                </a:buClr>
              </a:pPr>
              <a:t>1</a:t>
            </a:fld>
            <a:endParaRPr lang="es-ES_tradnl" smtClean="0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190" y="4343401"/>
            <a:ext cx="5029622" cy="4114800"/>
          </a:xfrm>
          <a:noFill/>
          <a:ln/>
        </p:spPr>
        <p:txBody>
          <a:bodyPr lIns="90787" tIns="45394" rIns="90787" bIns="45394"/>
          <a:lstStyle/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5701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D71669-B12A-455D-8016-0EC9245BAEFA}" type="slidenum">
              <a:rPr lang="es-ES_tradnl" smtClean="0"/>
              <a:pPr/>
              <a:t>2</a:t>
            </a:fld>
            <a:endParaRPr lang="es-ES_tradnl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822157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FB886D-238C-483E-9FBB-BC4C491E04A6}" type="slidenum">
              <a:rPr lang="es-ES_tradnl" smtClean="0">
                <a:latin typeface="Arial" pitchFamily="34" charset="0"/>
              </a:rPr>
              <a:pPr/>
              <a:t>3</a:t>
            </a:fld>
            <a:endParaRPr lang="es-ES_tradnl" smtClean="0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72608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CC207-B89B-470B-AE49-3475D239B34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AE692-5A08-4BC3-BEAF-ADCA40737A2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4163" y="266700"/>
            <a:ext cx="2084387" cy="55245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1000" y="266700"/>
            <a:ext cx="6100763" cy="55245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50FB3-8504-4EB2-9D43-FE0913F69BBC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66700"/>
            <a:ext cx="7772400" cy="11049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990600" y="1676400"/>
            <a:ext cx="772795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1386B-0FE7-4571-86E6-B3DE1043E39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381000" y="266700"/>
            <a:ext cx="8337550" cy="5524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936D7-924B-44B7-9AAC-8BEF407D98D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EC757-A01B-42D0-B84C-BE6BCB61D55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F021-DD0C-46ED-A4C5-E44FD6A6F56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90600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30775" y="1676400"/>
            <a:ext cx="3787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E131C-9320-49F1-BF79-D1F1D6F3FC7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0BA08-2E45-40A1-8781-CF31BA89621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1A56-F9CF-417F-A61A-734305EEF45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367C-B54C-4298-AB88-8BA634C9BF7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6BF3-2850-4880-8739-BC28E283F69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E8493-4648-4B67-95F2-9F3F6CD4E1F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fld id="{44AAC93E-3FD8-4811-91FC-5D3FCC30726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1371600"/>
            <a:ext cx="80264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66700"/>
            <a:ext cx="7772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título patrón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7279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242195279"/>
              </p:ext>
            </p:extLst>
          </p:nvPr>
        </p:nvGraphicFramePr>
        <p:xfrm>
          <a:off x="16797" y="1773238"/>
          <a:ext cx="9127204" cy="4680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706932" y="27618"/>
            <a:ext cx="76038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000" b="1" dirty="0">
                <a:cs typeface="Arial" pitchFamily="34" charset="0"/>
              </a:rPr>
              <a:t>DONANTES  DE  MEDULA  OSEA INSCRITOS EN EL REDMO </a:t>
            </a:r>
            <a:endParaRPr lang="es-ES_tradnl" sz="2000" b="1" dirty="0" smtClean="0"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s-ES_tradnl" sz="2000" b="1" dirty="0" smtClean="0">
                <a:cs typeface="Arial" pitchFamily="34" charset="0"/>
              </a:rPr>
              <a:t>(Evolutivo actividad desde 1990)                                                 </a:t>
            </a:r>
            <a:endParaRPr lang="es-ES_tradnl" sz="2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3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5536" y="404664"/>
            <a:ext cx="74888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3">
              <a:spcBef>
                <a:spcPct val="0"/>
              </a:spcBef>
              <a:buNone/>
            </a:pPr>
            <a:r>
              <a:rPr lang="es-ES_tradnl" sz="2000" dirty="0" smtClean="0">
                <a:cs typeface="Arial" pitchFamily="34" charset="0"/>
              </a:rPr>
              <a:t>NUEVOS DONANTES  </a:t>
            </a:r>
            <a:r>
              <a:rPr lang="es-ES_tradnl" sz="2000" dirty="0">
                <a:cs typeface="Arial" pitchFamily="34" charset="0"/>
              </a:rPr>
              <a:t>DE  </a:t>
            </a:r>
            <a:r>
              <a:rPr lang="es-ES_tradnl" sz="2000" dirty="0" smtClean="0">
                <a:cs typeface="Arial" pitchFamily="34" charset="0"/>
              </a:rPr>
              <a:t>MÉDULA  </a:t>
            </a:r>
            <a:r>
              <a:rPr lang="es-ES_tradnl" sz="2000" dirty="0">
                <a:cs typeface="Arial" pitchFamily="34" charset="0"/>
              </a:rPr>
              <a:t>Ó</a:t>
            </a:r>
            <a:r>
              <a:rPr lang="es-ES_tradnl" sz="2000" dirty="0" smtClean="0">
                <a:cs typeface="Arial" pitchFamily="34" charset="0"/>
              </a:rPr>
              <a:t>SEA  INSCRITOS MENSUALMENTE</a:t>
            </a:r>
            <a:endParaRPr lang="es-ES_tradnl" sz="2000" dirty="0">
              <a:cs typeface="Arial" pitchFamily="34" charset="0"/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099024"/>
              </p:ext>
            </p:extLst>
          </p:nvPr>
        </p:nvGraphicFramePr>
        <p:xfrm>
          <a:off x="107504" y="1484784"/>
          <a:ext cx="877992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154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79512" y="188640"/>
            <a:ext cx="648072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None/>
            </a:pPr>
            <a:r>
              <a:rPr lang="es-ES_tradnl" sz="2000" dirty="0" smtClean="0">
                <a:latin typeface="Calibri" pitchFamily="34" charset="0"/>
              </a:rPr>
              <a:t>TRASPLANTES DE PROGENITORES HEMATOPOYÉTICOS</a:t>
            </a:r>
          </a:p>
          <a:p>
            <a:pPr eaLnBrk="0" hangingPunct="0">
              <a:buNone/>
            </a:pPr>
            <a:r>
              <a:rPr lang="es-ES_tradnl" sz="2000" dirty="0" smtClean="0">
                <a:latin typeface="Calibri" pitchFamily="34" charset="0"/>
              </a:rPr>
              <a:t>ESPAÑA (1985-2015)</a:t>
            </a:r>
            <a:endParaRPr lang="es-ES_tradnl" sz="2000" dirty="0">
              <a:latin typeface="Calibri" pitchFamily="34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3444"/>
              </p:ext>
            </p:extLst>
          </p:nvPr>
        </p:nvGraphicFramePr>
        <p:xfrm>
          <a:off x="382489" y="1556792"/>
          <a:ext cx="8379021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35844 Rectángulo"/>
          <p:cNvPicPr>
            <a:picLocks noChangeAspect="1" noChangeArrowheads="1"/>
          </p:cNvPicPr>
          <p:nvPr/>
        </p:nvPicPr>
        <p:blipFill>
          <a:blip r:embed="rId4" cstate="print"/>
          <a:srcRect l="5251" t="29927" r="3946" b="26886"/>
          <a:stretch>
            <a:fillRect/>
          </a:stretch>
        </p:blipFill>
        <p:spPr bwMode="auto">
          <a:xfrm>
            <a:off x="7596336" y="37003"/>
            <a:ext cx="1530889" cy="60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32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ientación de empleado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2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5000"/>
          <a:buFont typeface="Monotype Sorts" pitchFamily="2" charset="2"/>
          <a:buChar char="è"/>
          <a:tabLst/>
          <a:defRPr kumimoji="0" lang="es-ES_tradnl" sz="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2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75000"/>
          <a:buFont typeface="Monotype Sorts" pitchFamily="2" charset="2"/>
          <a:buChar char="è"/>
          <a:tabLst/>
          <a:defRPr kumimoji="0" lang="es-ES_tradnl" sz="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rientación de empleado 1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ientación de empleado 2">
        <a:dk1>
          <a:srgbClr val="3A1D00"/>
        </a:dk1>
        <a:lt1>
          <a:srgbClr val="402000"/>
        </a:lt1>
        <a:dk2>
          <a:srgbClr val="663300"/>
        </a:dk2>
        <a:lt2>
          <a:srgbClr val="00279F"/>
        </a:lt2>
        <a:accent1>
          <a:srgbClr val="1C0902"/>
        </a:accent1>
        <a:accent2>
          <a:srgbClr val="800000"/>
        </a:accent2>
        <a:accent3>
          <a:srgbClr val="AFABAA"/>
        </a:accent3>
        <a:accent4>
          <a:srgbClr val="301700"/>
        </a:accent4>
        <a:accent5>
          <a:srgbClr val="ABAAAA"/>
        </a:accent5>
        <a:accent6>
          <a:srgbClr val="730000"/>
        </a:accent6>
        <a:hlink>
          <a:srgbClr val="FF0000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3b88327-9bc9-40db-8c51-15a6d0bbc8a9">REXRQ6YJVNJ7-26-7388</_dlc_DocId>
    <_dlc_DocIdUrl xmlns="93b88327-9bc9-40db-8c51-15a6d0bbc8a9">
      <Url>http://intranet.trasplante.msc/areas/tph/_layouts/DocIdRedir.aspx?ID=REXRQ6YJVNJ7-26-7388</Url>
      <Description>REXRQ6YJVNJ7-26-7388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D02B9916C653B448672CE48A8D821EC" ma:contentTypeVersion="0" ma:contentTypeDescription="Crear nuevo documento." ma:contentTypeScope="" ma:versionID="dfd1ef7ceb2af9b8f8666491e8b60c88">
  <xsd:schema xmlns:xsd="http://www.w3.org/2001/XMLSchema" xmlns:xs="http://www.w3.org/2001/XMLSchema" xmlns:p="http://schemas.microsoft.com/office/2006/metadata/properties" xmlns:ns2="93b88327-9bc9-40db-8c51-15a6d0bbc8a9" targetNamespace="http://schemas.microsoft.com/office/2006/metadata/properties" ma:root="true" ma:fieldsID="2a447488c341edc252c8cd5b821a64fe" ns2:_="">
    <xsd:import namespace="93b88327-9bc9-40db-8c51-15a6d0bbc8a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b88327-9bc9-40db-8c51-15a6d0bbc8a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9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91406B-AF0C-4BBD-B348-B519406D4ABA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  <ds:schemaRef ds:uri="93b88327-9bc9-40db-8c51-15a6d0bbc8a9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A974967-39E3-4763-B6C8-FE5B392F25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b88327-9bc9-40db-8c51-15a6d0bbc8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E74E11-BB98-46CD-B5AC-BEBBD349986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2D6B237-93F0-4709-9E41-D8FD57D007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25734</TotalTime>
  <Words>81</Words>
  <Application>Microsoft Office PowerPoint</Application>
  <PresentationFormat>Presentación en pantalla (4:3)</PresentationFormat>
  <Paragraphs>57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Orientación de empleado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Orientación de empleados</dc:title>
  <dc:creator>*****</dc:creator>
  <cp:lastModifiedBy>Duque García, Matilde</cp:lastModifiedBy>
  <cp:revision>2247</cp:revision>
  <cp:lastPrinted>2003-11-25T14:07:14Z</cp:lastPrinted>
  <dcterms:created xsi:type="dcterms:W3CDTF">1995-06-02T21:42:18Z</dcterms:created>
  <dcterms:modified xsi:type="dcterms:W3CDTF">2016-07-07T12:20:25Z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0x0101007D02B9916C653B448672CE48A8D821EC</vt:lpwstr>
  </property>
  <property fmtid="{D5CDD505-2E9C-101B-9397-08002B2CF9AE}" pid="3" name="_dlc_DocIdItemGuid">
    <vt:lpwstr>f1c7f640-fece-4885-85df-b5c2b4711ee1</vt:lpwstr>
  </property>
</Properties>
</file>