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handoutMasterIdLst>
    <p:handoutMasterId r:id="rId45"/>
  </p:handoutMasterIdLst>
  <p:sldIdLst>
    <p:sldId id="332" r:id="rId2"/>
    <p:sldId id="283" r:id="rId3"/>
    <p:sldId id="260" r:id="rId4"/>
    <p:sldId id="289" r:id="rId5"/>
    <p:sldId id="346" r:id="rId6"/>
    <p:sldId id="389" r:id="rId7"/>
    <p:sldId id="303" r:id="rId8"/>
    <p:sldId id="297" r:id="rId9"/>
    <p:sldId id="390" r:id="rId10"/>
    <p:sldId id="391" r:id="rId11"/>
    <p:sldId id="400" r:id="rId12"/>
    <p:sldId id="401" r:id="rId13"/>
    <p:sldId id="292" r:id="rId14"/>
    <p:sldId id="295" r:id="rId15"/>
    <p:sldId id="403" r:id="rId16"/>
    <p:sldId id="290" r:id="rId17"/>
    <p:sldId id="406" r:id="rId18"/>
    <p:sldId id="404" r:id="rId19"/>
    <p:sldId id="405" r:id="rId20"/>
    <p:sldId id="308" r:id="rId21"/>
    <p:sldId id="410" r:id="rId22"/>
    <p:sldId id="411" r:id="rId23"/>
    <p:sldId id="412" r:id="rId24"/>
    <p:sldId id="413" r:id="rId25"/>
    <p:sldId id="414" r:id="rId26"/>
    <p:sldId id="415" r:id="rId27"/>
    <p:sldId id="392" r:id="rId28"/>
    <p:sldId id="378" r:id="rId29"/>
    <p:sldId id="394" r:id="rId30"/>
    <p:sldId id="380" r:id="rId31"/>
    <p:sldId id="336" r:id="rId32"/>
    <p:sldId id="418" r:id="rId33"/>
    <p:sldId id="349" r:id="rId34"/>
    <p:sldId id="396" r:id="rId35"/>
    <p:sldId id="424" r:id="rId36"/>
    <p:sldId id="421" r:id="rId37"/>
    <p:sldId id="422" r:id="rId38"/>
    <p:sldId id="423" r:id="rId39"/>
    <p:sldId id="425" r:id="rId40"/>
    <p:sldId id="427" r:id="rId41"/>
    <p:sldId id="426" r:id="rId42"/>
    <p:sldId id="350" r:id="rId43"/>
  </p:sldIdLst>
  <p:sldSz cx="9144000" cy="6858000" type="screen4x3"/>
  <p:notesSz cx="6797675" cy="9928225"/>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8008"/>
    <a:srgbClr val="108040"/>
    <a:srgbClr val="FECC66"/>
    <a:srgbClr val="A6D86E"/>
    <a:srgbClr val="4A7DBA"/>
    <a:srgbClr val="99FF33"/>
    <a:srgbClr val="ACE363"/>
    <a:srgbClr val="3E6CA4"/>
    <a:srgbClr val="9DD9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D113A9D2-9D6B-4929-AA2D-F23B5EE8CBE7}" styleName="Estilo temático 2 - Énfasis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25E5076-3810-47DD-B79F-674D7AD40C01}" styleName="Estilo oscuro 1 - Énfasis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303" autoAdjust="0"/>
    <p:restoredTop sz="68721" autoAdjust="0"/>
  </p:normalViewPr>
  <p:slideViewPr>
    <p:cSldViewPr>
      <p:cViewPr varScale="1">
        <p:scale>
          <a:sx n="35" d="100"/>
          <a:sy n="35" d="100"/>
        </p:scale>
        <p:origin x="2376" y="30"/>
      </p:cViewPr>
      <p:guideLst>
        <p:guide orient="horz" pos="2160"/>
        <p:guide pos="2880"/>
      </p:guideLst>
    </p:cSldViewPr>
  </p:slideViewPr>
  <p:outlineViewPr>
    <p:cViewPr>
      <p:scale>
        <a:sx n="33" d="100"/>
        <a:sy n="33" d="100"/>
      </p:scale>
      <p:origin x="0" y="1740"/>
    </p:cViewPr>
  </p:outlineViewPr>
  <p:notesTextViewPr>
    <p:cViewPr>
      <p:scale>
        <a:sx n="75" d="100"/>
        <a:sy n="75" d="100"/>
      </p:scale>
      <p:origin x="0" y="0"/>
    </p:cViewPr>
  </p:notesTextViewPr>
  <p:sorterViewPr>
    <p:cViewPr>
      <p:scale>
        <a:sx n="100" d="100"/>
        <a:sy n="100" d="100"/>
      </p:scale>
      <p:origin x="0" y="0"/>
    </p:cViewPr>
  </p:sorterViewPr>
  <p:notesViewPr>
    <p:cSldViewPr>
      <p:cViewPr>
        <p:scale>
          <a:sx n="130" d="100"/>
          <a:sy n="130" d="100"/>
        </p:scale>
        <p:origin x="2862" y="-192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image" Target="../media/image24.jpeg"/></Relationships>
</file>

<file path=ppt/diagrams/_rels/drawing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image" Target="../media/image25.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2A2A61-6FDB-4F59-8D3E-FB54FD432D73}" type="doc">
      <dgm:prSet loTypeId="urn:microsoft.com/office/officeart/2008/layout/AscendingPictureAccentProcess" loCatId="picture" qsTypeId="urn:microsoft.com/office/officeart/2005/8/quickstyle/simple1" qsCatId="simple" csTypeId="urn:microsoft.com/office/officeart/2005/8/colors/accent1_2" csCatId="accent1" phldr="1"/>
      <dgm:spPr/>
      <dgm:t>
        <a:bodyPr/>
        <a:lstStyle/>
        <a:p>
          <a:endParaRPr lang="es-ES"/>
        </a:p>
      </dgm:t>
    </dgm:pt>
    <dgm:pt modelId="{BA61B6A2-A908-214D-B6D8-1ECF2245754C}">
      <dgm:prSet/>
      <dgm:spPr/>
      <dgm:t>
        <a:bodyPr/>
        <a:lstStyle/>
        <a:p>
          <a:r>
            <a:rPr lang="es-ES_tradnl" dirty="0" smtClean="0"/>
            <a:t>Participación social</a:t>
          </a:r>
        </a:p>
      </dgm:t>
    </dgm:pt>
    <dgm:pt modelId="{D1C99347-6FF4-364A-AD4A-43AD69E56CD6}" type="parTrans" cxnId="{B5D847D6-6323-714F-A519-3EDDEAC862F0}">
      <dgm:prSet/>
      <dgm:spPr/>
      <dgm:t>
        <a:bodyPr/>
        <a:lstStyle/>
        <a:p>
          <a:endParaRPr lang="es-ES_tradnl"/>
        </a:p>
      </dgm:t>
    </dgm:pt>
    <dgm:pt modelId="{2709635F-C814-3546-B89B-0E69F7D03292}" type="sibTrans" cxnId="{B5D847D6-6323-714F-A519-3EDDEAC862F0}">
      <dgm:prSet/>
      <dgm:spPr>
        <a:blipFill rotWithShape="0">
          <a:blip xmlns:r="http://schemas.openxmlformats.org/officeDocument/2006/relationships" r:embed="rId1"/>
          <a:stretch>
            <a:fillRect/>
          </a:stretch>
        </a:blipFill>
      </dgm:spPr>
      <dgm:t>
        <a:bodyPr/>
        <a:lstStyle/>
        <a:p>
          <a:endParaRPr lang="es-ES_tradnl"/>
        </a:p>
      </dgm:t>
    </dgm:pt>
    <dgm:pt modelId="{5AA8B7A1-A91B-9046-8613-A70D16F1D224}">
      <dgm:prSet/>
      <dgm:spPr/>
      <dgm:t>
        <a:bodyPr/>
        <a:lstStyle/>
        <a:p>
          <a:r>
            <a:rPr lang="es-ES_tradnl" dirty="0" smtClean="0"/>
            <a:t>Salud en todas las </a:t>
          </a:r>
          <a:r>
            <a:rPr lang="es-ES_tradnl" dirty="0" err="1" smtClean="0"/>
            <a:t>políticas</a:t>
          </a:r>
          <a:endParaRPr lang="es-ES_tradnl" dirty="0" smtClean="0"/>
        </a:p>
      </dgm:t>
    </dgm:pt>
    <dgm:pt modelId="{4C34B45B-AE1F-E142-881D-A78334908B58}" type="parTrans" cxnId="{97B932E9-5243-D940-B013-FE311E641AE1}">
      <dgm:prSet/>
      <dgm:spPr/>
      <dgm:t>
        <a:bodyPr/>
        <a:lstStyle/>
        <a:p>
          <a:endParaRPr lang="es-ES_tradnl"/>
        </a:p>
      </dgm:t>
    </dgm:pt>
    <dgm:pt modelId="{E7AA40E1-8CF9-654D-8983-DF3826A90984}" type="sibTrans" cxnId="{97B932E9-5243-D940-B013-FE311E641AE1}">
      <dgm:prSet/>
      <dgm:spPr>
        <a:blipFill rotWithShape="0">
          <a:blip xmlns:r="http://schemas.openxmlformats.org/officeDocument/2006/relationships" r:embed="rId2"/>
          <a:stretch>
            <a:fillRect/>
          </a:stretch>
        </a:blipFill>
      </dgm:spPr>
      <dgm:t>
        <a:bodyPr/>
        <a:lstStyle/>
        <a:p>
          <a:endParaRPr lang="es-ES_tradnl"/>
        </a:p>
      </dgm:t>
    </dgm:pt>
    <dgm:pt modelId="{B534EBEC-A39E-4C54-B1FA-67F4E468A2E4}" type="pres">
      <dgm:prSet presAssocID="{FA2A2A61-6FDB-4F59-8D3E-FB54FD432D73}" presName="Name0" presStyleCnt="0">
        <dgm:presLayoutVars>
          <dgm:chMax val="7"/>
          <dgm:chPref val="7"/>
          <dgm:dir/>
        </dgm:presLayoutVars>
      </dgm:prSet>
      <dgm:spPr/>
      <dgm:t>
        <a:bodyPr/>
        <a:lstStyle/>
        <a:p>
          <a:endParaRPr lang="es-ES"/>
        </a:p>
      </dgm:t>
    </dgm:pt>
    <dgm:pt modelId="{434A9BEC-4114-43BC-9D8B-148CA7707304}" type="pres">
      <dgm:prSet presAssocID="{FA2A2A61-6FDB-4F59-8D3E-FB54FD432D73}" presName="dot1" presStyleLbl="alignNode1" presStyleIdx="0" presStyleCnt="10"/>
      <dgm:spPr/>
    </dgm:pt>
    <dgm:pt modelId="{F563E813-C9DA-41E1-8F7C-8D3B6D2F3FC7}" type="pres">
      <dgm:prSet presAssocID="{FA2A2A61-6FDB-4F59-8D3E-FB54FD432D73}" presName="dot2" presStyleLbl="alignNode1" presStyleIdx="1" presStyleCnt="10"/>
      <dgm:spPr/>
    </dgm:pt>
    <dgm:pt modelId="{46CFB717-D5C5-45F3-8C79-38F448F9EF0A}" type="pres">
      <dgm:prSet presAssocID="{FA2A2A61-6FDB-4F59-8D3E-FB54FD432D73}" presName="dot3" presStyleLbl="alignNode1" presStyleIdx="2" presStyleCnt="10"/>
      <dgm:spPr/>
    </dgm:pt>
    <dgm:pt modelId="{EF072EC6-381A-4A38-A635-C1189BBAFA14}" type="pres">
      <dgm:prSet presAssocID="{FA2A2A61-6FDB-4F59-8D3E-FB54FD432D73}" presName="dotArrow1" presStyleLbl="alignNode1" presStyleIdx="3" presStyleCnt="10"/>
      <dgm:spPr/>
    </dgm:pt>
    <dgm:pt modelId="{DB5A522C-C49F-4517-94D3-D3D429D22310}" type="pres">
      <dgm:prSet presAssocID="{FA2A2A61-6FDB-4F59-8D3E-FB54FD432D73}" presName="dotArrow2" presStyleLbl="alignNode1" presStyleIdx="4" presStyleCnt="10"/>
      <dgm:spPr/>
    </dgm:pt>
    <dgm:pt modelId="{97219243-14D9-455F-9924-4FD3B523E8B1}" type="pres">
      <dgm:prSet presAssocID="{FA2A2A61-6FDB-4F59-8D3E-FB54FD432D73}" presName="dotArrow3" presStyleLbl="alignNode1" presStyleIdx="5" presStyleCnt="10"/>
      <dgm:spPr/>
    </dgm:pt>
    <dgm:pt modelId="{122A2AE9-6AA9-41DC-AB76-31965EA6DF5A}" type="pres">
      <dgm:prSet presAssocID="{FA2A2A61-6FDB-4F59-8D3E-FB54FD432D73}" presName="dotArrow4" presStyleLbl="alignNode1" presStyleIdx="6" presStyleCnt="10"/>
      <dgm:spPr/>
    </dgm:pt>
    <dgm:pt modelId="{F8C4BA00-BBD4-4EDB-90B4-DC4AC24FEE19}" type="pres">
      <dgm:prSet presAssocID="{FA2A2A61-6FDB-4F59-8D3E-FB54FD432D73}" presName="dotArrow5" presStyleLbl="alignNode1" presStyleIdx="7" presStyleCnt="10"/>
      <dgm:spPr/>
    </dgm:pt>
    <dgm:pt modelId="{074332A2-C641-4302-8199-1032F60BFF8A}" type="pres">
      <dgm:prSet presAssocID="{FA2A2A61-6FDB-4F59-8D3E-FB54FD432D73}" presName="dotArrow6" presStyleLbl="alignNode1" presStyleIdx="8" presStyleCnt="10"/>
      <dgm:spPr/>
    </dgm:pt>
    <dgm:pt modelId="{C492C831-640E-4B62-BB99-6F95462738D2}" type="pres">
      <dgm:prSet presAssocID="{FA2A2A61-6FDB-4F59-8D3E-FB54FD432D73}" presName="dotArrow7" presStyleLbl="alignNode1" presStyleIdx="9" presStyleCnt="10"/>
      <dgm:spPr/>
    </dgm:pt>
    <dgm:pt modelId="{D9685104-D155-4346-AF85-8A77CF069DE8}" type="pres">
      <dgm:prSet presAssocID="{5AA8B7A1-A91B-9046-8613-A70D16F1D224}" presName="parTx1" presStyleLbl="node1" presStyleIdx="0" presStyleCnt="2"/>
      <dgm:spPr/>
      <dgm:t>
        <a:bodyPr/>
        <a:lstStyle/>
        <a:p>
          <a:endParaRPr lang="es-ES_tradnl"/>
        </a:p>
      </dgm:t>
    </dgm:pt>
    <dgm:pt modelId="{3052DC55-1BE5-3A43-A645-F7572C8BCF9B}" type="pres">
      <dgm:prSet presAssocID="{E7AA40E1-8CF9-654D-8983-DF3826A90984}" presName="picture1" presStyleCnt="0"/>
      <dgm:spPr/>
    </dgm:pt>
    <dgm:pt modelId="{09ECD089-8A28-C841-9713-95A46796BC55}" type="pres">
      <dgm:prSet presAssocID="{E7AA40E1-8CF9-654D-8983-DF3826A90984}" presName="imageRepeatNode" presStyleLbl="fgImgPlace1" presStyleIdx="0" presStyleCnt="2"/>
      <dgm:spPr/>
      <dgm:t>
        <a:bodyPr/>
        <a:lstStyle/>
        <a:p>
          <a:endParaRPr lang="es-ES_tradnl"/>
        </a:p>
      </dgm:t>
    </dgm:pt>
    <dgm:pt modelId="{52BE8474-9133-8745-AAEB-73FD7B9A2437}" type="pres">
      <dgm:prSet presAssocID="{BA61B6A2-A908-214D-B6D8-1ECF2245754C}" presName="parTx2" presStyleLbl="node1" presStyleIdx="1" presStyleCnt="2"/>
      <dgm:spPr/>
      <dgm:t>
        <a:bodyPr/>
        <a:lstStyle/>
        <a:p>
          <a:endParaRPr lang="es-ES_tradnl"/>
        </a:p>
      </dgm:t>
    </dgm:pt>
    <dgm:pt modelId="{37B278CA-7793-B243-944B-7488F4151583}" type="pres">
      <dgm:prSet presAssocID="{2709635F-C814-3546-B89B-0E69F7D03292}" presName="picture2" presStyleCnt="0"/>
      <dgm:spPr/>
    </dgm:pt>
    <dgm:pt modelId="{A44F6F83-BF2F-6E4C-82C7-FFC521E95F3F}" type="pres">
      <dgm:prSet presAssocID="{2709635F-C814-3546-B89B-0E69F7D03292}" presName="imageRepeatNode" presStyleLbl="fgImgPlace1" presStyleIdx="1" presStyleCnt="2"/>
      <dgm:spPr/>
      <dgm:t>
        <a:bodyPr/>
        <a:lstStyle/>
        <a:p>
          <a:endParaRPr lang="es-ES_tradnl"/>
        </a:p>
      </dgm:t>
    </dgm:pt>
  </dgm:ptLst>
  <dgm:cxnLst>
    <dgm:cxn modelId="{B5D847D6-6323-714F-A519-3EDDEAC862F0}" srcId="{FA2A2A61-6FDB-4F59-8D3E-FB54FD432D73}" destId="{BA61B6A2-A908-214D-B6D8-1ECF2245754C}" srcOrd="1" destOrd="0" parTransId="{D1C99347-6FF4-364A-AD4A-43AD69E56CD6}" sibTransId="{2709635F-C814-3546-B89B-0E69F7D03292}"/>
    <dgm:cxn modelId="{4B85103F-A36C-4544-833A-13E6E5C241D5}" type="presOf" srcId="{2709635F-C814-3546-B89B-0E69F7D03292}" destId="{A44F6F83-BF2F-6E4C-82C7-FFC521E95F3F}" srcOrd="0" destOrd="0" presId="urn:microsoft.com/office/officeart/2008/layout/AscendingPictureAccentProcess"/>
    <dgm:cxn modelId="{97B932E9-5243-D940-B013-FE311E641AE1}" srcId="{FA2A2A61-6FDB-4F59-8D3E-FB54FD432D73}" destId="{5AA8B7A1-A91B-9046-8613-A70D16F1D224}" srcOrd="0" destOrd="0" parTransId="{4C34B45B-AE1F-E142-881D-A78334908B58}" sibTransId="{E7AA40E1-8CF9-654D-8983-DF3826A90984}"/>
    <dgm:cxn modelId="{C4E8043C-2998-974B-BC90-2DDCD4A524FF}" type="presOf" srcId="{E7AA40E1-8CF9-654D-8983-DF3826A90984}" destId="{09ECD089-8A28-C841-9713-95A46796BC55}" srcOrd="0" destOrd="0" presId="urn:microsoft.com/office/officeart/2008/layout/AscendingPictureAccentProcess"/>
    <dgm:cxn modelId="{A70FEB59-E8B6-C04E-BA9B-F6F740BC606F}" type="presOf" srcId="{5AA8B7A1-A91B-9046-8613-A70D16F1D224}" destId="{D9685104-D155-4346-AF85-8A77CF069DE8}" srcOrd="0" destOrd="0" presId="urn:microsoft.com/office/officeart/2008/layout/AscendingPictureAccentProcess"/>
    <dgm:cxn modelId="{579A1411-5FF1-F340-8F40-92035E8CB134}" type="presOf" srcId="{BA61B6A2-A908-214D-B6D8-1ECF2245754C}" destId="{52BE8474-9133-8745-AAEB-73FD7B9A2437}" srcOrd="0" destOrd="0" presId="urn:microsoft.com/office/officeart/2008/layout/AscendingPictureAccentProcess"/>
    <dgm:cxn modelId="{C25BCDFD-181A-CE4D-B06D-75DD11D02CAD}" type="presOf" srcId="{FA2A2A61-6FDB-4F59-8D3E-FB54FD432D73}" destId="{B534EBEC-A39E-4C54-B1FA-67F4E468A2E4}" srcOrd="0" destOrd="0" presId="urn:microsoft.com/office/officeart/2008/layout/AscendingPictureAccentProcess"/>
    <dgm:cxn modelId="{5DEB6C7B-B9FC-BF44-972C-63457B02FB53}" type="presParOf" srcId="{B534EBEC-A39E-4C54-B1FA-67F4E468A2E4}" destId="{434A9BEC-4114-43BC-9D8B-148CA7707304}" srcOrd="0" destOrd="0" presId="urn:microsoft.com/office/officeart/2008/layout/AscendingPictureAccentProcess"/>
    <dgm:cxn modelId="{2CC4D514-26D9-CC4B-93D9-97B118522409}" type="presParOf" srcId="{B534EBEC-A39E-4C54-B1FA-67F4E468A2E4}" destId="{F563E813-C9DA-41E1-8F7C-8D3B6D2F3FC7}" srcOrd="1" destOrd="0" presId="urn:microsoft.com/office/officeart/2008/layout/AscendingPictureAccentProcess"/>
    <dgm:cxn modelId="{62A69A52-1F20-6447-9CA3-9CD5471644DE}" type="presParOf" srcId="{B534EBEC-A39E-4C54-B1FA-67F4E468A2E4}" destId="{46CFB717-D5C5-45F3-8C79-38F448F9EF0A}" srcOrd="2" destOrd="0" presId="urn:microsoft.com/office/officeart/2008/layout/AscendingPictureAccentProcess"/>
    <dgm:cxn modelId="{613BB2CB-0F0E-F545-B28A-688A42BA1141}" type="presParOf" srcId="{B534EBEC-A39E-4C54-B1FA-67F4E468A2E4}" destId="{EF072EC6-381A-4A38-A635-C1189BBAFA14}" srcOrd="3" destOrd="0" presId="urn:microsoft.com/office/officeart/2008/layout/AscendingPictureAccentProcess"/>
    <dgm:cxn modelId="{A8A93679-0335-784E-8F8B-AEEC48FECD84}" type="presParOf" srcId="{B534EBEC-A39E-4C54-B1FA-67F4E468A2E4}" destId="{DB5A522C-C49F-4517-94D3-D3D429D22310}" srcOrd="4" destOrd="0" presId="urn:microsoft.com/office/officeart/2008/layout/AscendingPictureAccentProcess"/>
    <dgm:cxn modelId="{D7DDA10A-48FC-B341-B3B4-CA55485C10FD}" type="presParOf" srcId="{B534EBEC-A39E-4C54-B1FA-67F4E468A2E4}" destId="{97219243-14D9-455F-9924-4FD3B523E8B1}" srcOrd="5" destOrd="0" presId="urn:microsoft.com/office/officeart/2008/layout/AscendingPictureAccentProcess"/>
    <dgm:cxn modelId="{F42AD2D4-C7AC-604B-B094-0101C53F6915}" type="presParOf" srcId="{B534EBEC-A39E-4C54-B1FA-67F4E468A2E4}" destId="{122A2AE9-6AA9-41DC-AB76-31965EA6DF5A}" srcOrd="6" destOrd="0" presId="urn:microsoft.com/office/officeart/2008/layout/AscendingPictureAccentProcess"/>
    <dgm:cxn modelId="{FA514433-FA2D-C54A-8BF8-C6CCB8410060}" type="presParOf" srcId="{B534EBEC-A39E-4C54-B1FA-67F4E468A2E4}" destId="{F8C4BA00-BBD4-4EDB-90B4-DC4AC24FEE19}" srcOrd="7" destOrd="0" presId="urn:microsoft.com/office/officeart/2008/layout/AscendingPictureAccentProcess"/>
    <dgm:cxn modelId="{F45B174C-5C58-4740-A12A-A20C82126B72}" type="presParOf" srcId="{B534EBEC-A39E-4C54-B1FA-67F4E468A2E4}" destId="{074332A2-C641-4302-8199-1032F60BFF8A}" srcOrd="8" destOrd="0" presId="urn:microsoft.com/office/officeart/2008/layout/AscendingPictureAccentProcess"/>
    <dgm:cxn modelId="{7A280980-04B3-6447-8309-DDFDB0CFA904}" type="presParOf" srcId="{B534EBEC-A39E-4C54-B1FA-67F4E468A2E4}" destId="{C492C831-640E-4B62-BB99-6F95462738D2}" srcOrd="9" destOrd="0" presId="urn:microsoft.com/office/officeart/2008/layout/AscendingPictureAccentProcess"/>
    <dgm:cxn modelId="{96FBD333-000E-4548-B966-E09E9035F9F5}" type="presParOf" srcId="{B534EBEC-A39E-4C54-B1FA-67F4E468A2E4}" destId="{D9685104-D155-4346-AF85-8A77CF069DE8}" srcOrd="10" destOrd="0" presId="urn:microsoft.com/office/officeart/2008/layout/AscendingPictureAccentProcess"/>
    <dgm:cxn modelId="{E6C5E524-3A53-F944-AC46-23AE2089677E}" type="presParOf" srcId="{B534EBEC-A39E-4C54-B1FA-67F4E468A2E4}" destId="{3052DC55-1BE5-3A43-A645-F7572C8BCF9B}" srcOrd="11" destOrd="0" presId="urn:microsoft.com/office/officeart/2008/layout/AscendingPictureAccentProcess"/>
    <dgm:cxn modelId="{93B09635-4003-974F-AF52-3AE03D7EE5DE}" type="presParOf" srcId="{3052DC55-1BE5-3A43-A645-F7572C8BCF9B}" destId="{09ECD089-8A28-C841-9713-95A46796BC55}" srcOrd="0" destOrd="0" presId="urn:microsoft.com/office/officeart/2008/layout/AscendingPictureAccentProcess"/>
    <dgm:cxn modelId="{95F9361B-D5D3-8C4C-A2EE-63A0BAF672E2}" type="presParOf" srcId="{B534EBEC-A39E-4C54-B1FA-67F4E468A2E4}" destId="{52BE8474-9133-8745-AAEB-73FD7B9A2437}" srcOrd="12" destOrd="0" presId="urn:microsoft.com/office/officeart/2008/layout/AscendingPictureAccentProcess"/>
    <dgm:cxn modelId="{9B7C9C90-2585-6746-BB8B-208453CC154D}" type="presParOf" srcId="{B534EBEC-A39E-4C54-B1FA-67F4E468A2E4}" destId="{37B278CA-7793-B243-944B-7488F4151583}" srcOrd="13" destOrd="0" presId="urn:microsoft.com/office/officeart/2008/layout/AscendingPictureAccentProcess"/>
    <dgm:cxn modelId="{E40B4679-418C-954E-B951-461C3E0BA10F}" type="presParOf" srcId="{37B278CA-7793-B243-944B-7488F4151583}" destId="{A44F6F83-BF2F-6E4C-82C7-FFC521E95F3F}" srcOrd="0" destOrd="0" presId="urn:microsoft.com/office/officeart/2008/layout/AscendingPictureAccen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4A9BEC-4114-43BC-9D8B-148CA7707304}">
      <dsp:nvSpPr>
        <dsp:cNvPr id="0" name=""/>
        <dsp:cNvSpPr/>
      </dsp:nvSpPr>
      <dsp:spPr>
        <a:xfrm>
          <a:off x="2283546" y="2643651"/>
          <a:ext cx="165618" cy="165618"/>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563E813-C9DA-41E1-8F7C-8D3B6D2F3FC7}">
      <dsp:nvSpPr>
        <dsp:cNvPr id="0" name=""/>
        <dsp:cNvSpPr/>
      </dsp:nvSpPr>
      <dsp:spPr>
        <a:xfrm>
          <a:off x="2138464" y="2876151"/>
          <a:ext cx="165618" cy="165618"/>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6CFB717-D5C5-45F3-8C79-38F448F9EF0A}">
      <dsp:nvSpPr>
        <dsp:cNvPr id="0" name=""/>
        <dsp:cNvSpPr/>
      </dsp:nvSpPr>
      <dsp:spPr>
        <a:xfrm>
          <a:off x="1965559" y="3077447"/>
          <a:ext cx="165618" cy="165618"/>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F072EC6-381A-4A38-A635-C1189BBAFA14}">
      <dsp:nvSpPr>
        <dsp:cNvPr id="0" name=""/>
        <dsp:cNvSpPr/>
      </dsp:nvSpPr>
      <dsp:spPr>
        <a:xfrm>
          <a:off x="2172250" y="303699"/>
          <a:ext cx="165618" cy="165618"/>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B5A522C-C49F-4517-94D3-D3D429D22310}">
      <dsp:nvSpPr>
        <dsp:cNvPr id="0" name=""/>
        <dsp:cNvSpPr/>
      </dsp:nvSpPr>
      <dsp:spPr>
        <a:xfrm>
          <a:off x="2393517" y="171846"/>
          <a:ext cx="165618" cy="165618"/>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219243-14D9-455F-9924-4FD3B523E8B1}">
      <dsp:nvSpPr>
        <dsp:cNvPr id="0" name=""/>
        <dsp:cNvSpPr/>
      </dsp:nvSpPr>
      <dsp:spPr>
        <a:xfrm>
          <a:off x="2614120" y="39993"/>
          <a:ext cx="165618" cy="165618"/>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22A2AE9-6AA9-41DC-AB76-31965EA6DF5A}">
      <dsp:nvSpPr>
        <dsp:cNvPr id="0" name=""/>
        <dsp:cNvSpPr/>
      </dsp:nvSpPr>
      <dsp:spPr>
        <a:xfrm>
          <a:off x="2834724" y="171846"/>
          <a:ext cx="165618" cy="165618"/>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8C4BA00-BBD4-4EDB-90B4-DC4AC24FEE19}">
      <dsp:nvSpPr>
        <dsp:cNvPr id="0" name=""/>
        <dsp:cNvSpPr/>
      </dsp:nvSpPr>
      <dsp:spPr>
        <a:xfrm>
          <a:off x="3055990" y="303699"/>
          <a:ext cx="165618" cy="165618"/>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74332A2-C641-4302-8199-1032F60BFF8A}">
      <dsp:nvSpPr>
        <dsp:cNvPr id="0" name=""/>
        <dsp:cNvSpPr/>
      </dsp:nvSpPr>
      <dsp:spPr>
        <a:xfrm>
          <a:off x="2614120" y="318203"/>
          <a:ext cx="165618" cy="165618"/>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492C831-640E-4B62-BB99-6F95462738D2}">
      <dsp:nvSpPr>
        <dsp:cNvPr id="0" name=""/>
        <dsp:cNvSpPr/>
      </dsp:nvSpPr>
      <dsp:spPr>
        <a:xfrm>
          <a:off x="2614120" y="596412"/>
          <a:ext cx="165618" cy="165618"/>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9685104-D155-4346-AF85-8A77CF069DE8}">
      <dsp:nvSpPr>
        <dsp:cNvPr id="0" name=""/>
        <dsp:cNvSpPr/>
      </dsp:nvSpPr>
      <dsp:spPr>
        <a:xfrm>
          <a:off x="1266649" y="3682394"/>
          <a:ext cx="3572057" cy="95813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56086" tIns="91440" rIns="91440" bIns="91440" numCol="1" spcCol="1270" anchor="ctr" anchorCtr="0">
          <a:noAutofit/>
        </a:bodyPr>
        <a:lstStyle/>
        <a:p>
          <a:pPr lvl="0" algn="l" defTabSz="1066800">
            <a:lnSpc>
              <a:spcPct val="90000"/>
            </a:lnSpc>
            <a:spcBef>
              <a:spcPct val="0"/>
            </a:spcBef>
            <a:spcAft>
              <a:spcPct val="35000"/>
            </a:spcAft>
          </a:pPr>
          <a:r>
            <a:rPr lang="es-ES_tradnl" sz="2400" kern="1200" dirty="0" smtClean="0"/>
            <a:t>Salud en todas las </a:t>
          </a:r>
          <a:r>
            <a:rPr lang="es-ES_tradnl" sz="2400" kern="1200" dirty="0" err="1" smtClean="0"/>
            <a:t>políticas</a:t>
          </a:r>
          <a:endParaRPr lang="es-ES_tradnl" sz="2400" kern="1200" dirty="0" smtClean="0"/>
        </a:p>
      </dsp:txBody>
      <dsp:txXfrm>
        <a:off x="1313421" y="3729166"/>
        <a:ext cx="3478513" cy="864588"/>
      </dsp:txXfrm>
    </dsp:sp>
    <dsp:sp modelId="{09ECD089-8A28-C841-9713-95A46796BC55}">
      <dsp:nvSpPr>
        <dsp:cNvPr id="0" name=""/>
        <dsp:cNvSpPr/>
      </dsp:nvSpPr>
      <dsp:spPr>
        <a:xfrm>
          <a:off x="276251" y="2743601"/>
          <a:ext cx="1656184" cy="1656074"/>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2BE8474-9133-8745-AAEB-73FD7B9A2437}">
      <dsp:nvSpPr>
        <dsp:cNvPr id="0" name=""/>
        <dsp:cNvSpPr/>
      </dsp:nvSpPr>
      <dsp:spPr>
        <a:xfrm>
          <a:off x="2776426" y="1808323"/>
          <a:ext cx="3572057" cy="95813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56086" tIns="91440" rIns="91440" bIns="91440" numCol="1" spcCol="1270" anchor="ctr" anchorCtr="0">
          <a:noAutofit/>
        </a:bodyPr>
        <a:lstStyle/>
        <a:p>
          <a:pPr lvl="0" algn="l" defTabSz="1066800">
            <a:lnSpc>
              <a:spcPct val="90000"/>
            </a:lnSpc>
            <a:spcBef>
              <a:spcPct val="0"/>
            </a:spcBef>
            <a:spcAft>
              <a:spcPct val="35000"/>
            </a:spcAft>
          </a:pPr>
          <a:r>
            <a:rPr lang="es-ES_tradnl" sz="2400" kern="1200" dirty="0" smtClean="0"/>
            <a:t>Participación social</a:t>
          </a:r>
        </a:p>
      </dsp:txBody>
      <dsp:txXfrm>
        <a:off x="2823198" y="1855095"/>
        <a:ext cx="3478513" cy="864588"/>
      </dsp:txXfrm>
    </dsp:sp>
    <dsp:sp modelId="{A44F6F83-BF2F-6E4C-82C7-FFC521E95F3F}">
      <dsp:nvSpPr>
        <dsp:cNvPr id="0" name=""/>
        <dsp:cNvSpPr/>
      </dsp:nvSpPr>
      <dsp:spPr>
        <a:xfrm>
          <a:off x="1786028" y="869530"/>
          <a:ext cx="1656184" cy="1656074"/>
        </a:xfrm>
        <a:prstGeom prst="ellipse">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2C2C5B3B-B961-448C-A930-CDF54F9F7BDE}" type="datetimeFigureOut">
              <a:rPr lang="es-ES" smtClean="0"/>
              <a:pPr/>
              <a:t>24/06/2020</a:t>
            </a:fld>
            <a:endParaRPr lang="es-ES"/>
          </a:p>
        </p:txBody>
      </p:sp>
      <p:sp>
        <p:nvSpPr>
          <p:cNvPr id="4" name="3 Marcador de pie de página"/>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s-ES"/>
          </a:p>
        </p:txBody>
      </p:sp>
      <p:sp>
        <p:nvSpPr>
          <p:cNvPr id="5" name="4 Marcador de número de diapositiva"/>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658179B2-CCE5-4464-B624-F327F60635A0}" type="slidenum">
              <a:rPr lang="es-ES" smtClean="0"/>
              <a:pPr/>
              <a:t>‹Nº›</a:t>
            </a:fld>
            <a:endParaRPr lang="es-ES"/>
          </a:p>
        </p:txBody>
      </p:sp>
    </p:spTree>
    <p:extLst>
      <p:ext uri="{BB962C8B-B14F-4D97-AF65-F5344CB8AC3E}">
        <p14:creationId xmlns:p14="http://schemas.microsoft.com/office/powerpoint/2010/main" val="266156648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8E3D571D-B348-4270-ADAB-CF70FEF07EBB}" type="datetimeFigureOut">
              <a:rPr lang="es-ES" smtClean="0"/>
              <a:pPr/>
              <a:t>24/06/2020</a:t>
            </a:fld>
            <a:endParaRPr lang="es-ES"/>
          </a:p>
        </p:txBody>
      </p:sp>
      <p:sp>
        <p:nvSpPr>
          <p:cNvPr id="4" name="3 Marcador de imagen de diapositiva"/>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0396CA70-2386-4411-B826-345E48F80115}" type="slidenum">
              <a:rPr lang="es-ES" smtClean="0"/>
              <a:pPr/>
              <a:t>‹Nº›</a:t>
            </a:fld>
            <a:endParaRPr lang="es-ES"/>
          </a:p>
        </p:txBody>
      </p:sp>
    </p:spTree>
    <p:extLst>
      <p:ext uri="{BB962C8B-B14F-4D97-AF65-F5344CB8AC3E}">
        <p14:creationId xmlns:p14="http://schemas.microsoft.com/office/powerpoint/2010/main" val="3189939168"/>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mscbs.gob.es/profesionales/saludPublica/prevPromocion/Estrategia/docs/GuiaAF_3_6anos_docentes.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who.int/healthpromotion/conferences/8gchp/8gchp_helsinki_statement.pdf"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mscbs.gob.es/profesionales/saludPublica/prevPromocion/Estrategia/Implementacion_Local.htm"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mscbs.gob.es/profesionales/saludPublica/prevPromocion/promocion/desigualdadSalud/jornadaPresent_Guia2012/docs/Guia_metodologica_Equidad_EPAs.pdf"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mscbs.gob.es/profesionales/saludPublica/prevPromocion/promocion/desigualdadSalud/jornadaPresent_Guia2012/docs/Guia_metodologica_Equidad_EPAs.pdf"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mscbs.gob.es/profesionales/saludPublica/prevPromocion/Estrategia/docs/GuiaAF_3_6anos_docentes.pdf"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mscbs.gob.es/profesionales/saludPublica/prevPromocion/Estrategia/docs/Guia_implementacion_local.pdf" TargetMode="External"/><Relationship Id="rId7" Type="http://schemas.openxmlformats.org/officeDocument/2006/relationships/hyperlink" Target="https://www.mscbs.gob.es/profesionales/saludPublica/prevPromocion/Estrategia/Paso3_Avanzando_Implementacion.htm" TargetMode="External"/><Relationship Id="rId2" Type="http://schemas.openxmlformats.org/officeDocument/2006/relationships/slide" Target="../slides/slide39.xml"/><Relationship Id="rId1" Type="http://schemas.openxmlformats.org/officeDocument/2006/relationships/notesMaster" Target="../notesMasters/notesMaster1.xml"/><Relationship Id="rId6" Type="http://schemas.openxmlformats.org/officeDocument/2006/relationships/hyperlink" Target="https://www.mscbs.gob.es/profesionales/saludPublica/prevPromocion/Estrategia/Implementacion_Local.htm" TargetMode="External"/><Relationship Id="rId5" Type="http://schemas.openxmlformats.org/officeDocument/2006/relationships/hyperlink" Target="https://www.mscbs.gob.es/profesionales/saludPublica/prevPromocion/Estrategia/PlanCapacitacion/Curso_SaludLocal.htm" TargetMode="External"/><Relationship Id="rId4" Type="http://schemas.openxmlformats.org/officeDocument/2006/relationships/hyperlink" Target="https://localizasalud.mscbs.es/maparecursos/main/Menu.action"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envejecimiento.csic.es/documentacion/biblioteca/registro.htm?id=59700"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mscbs.gob.es/profesionales/saludPublica/prevPromocion/Estrategia/Implementacion_Local_Herramientas.htm" TargetMode="External"/><Relationship Id="rId2" Type="http://schemas.openxmlformats.org/officeDocument/2006/relationships/slide" Target="../slides/slide40.xml"/><Relationship Id="rId1" Type="http://schemas.openxmlformats.org/officeDocument/2006/relationships/notesMaster" Target="../notesMasters/notesMaster1.xml"/><Relationship Id="rId6" Type="http://schemas.openxmlformats.org/officeDocument/2006/relationships/hyperlink" Target="https://www.mscbs.gob.es/profesionales/saludPublica/prevPromocion/Estrategia/docs/ImplementacionLocal/Redes_comunitarias_en_la_crisis_de_COVID-19.pdf" TargetMode="External"/><Relationship Id="rId5" Type="http://schemas.openxmlformats.org/officeDocument/2006/relationships/hyperlink" Target="https://www.mscbs.gob.es/profesionales/saludPublica/prevPromocion/Estrategia/docs/FragilidadyCaidas_GuiaAF.pdf" TargetMode="External"/><Relationship Id="rId4" Type="http://schemas.openxmlformats.org/officeDocument/2006/relationships/hyperlink" Target="https://www.mscbs.gob.es/profesionales/saludPublica/prevPromocion/Estrategia/docs/ImplementacionLocal/Ciudad_urbanismo_y_salud.pdf" TargetMode="Externa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mscbs.gob.es/profesionales/saludPublica/prevPromocion/Estrategia/Recomendaciones_ActivFisica.htm" TargetMode="External"/><Relationship Id="rId7" Type="http://schemas.openxmlformats.org/officeDocument/2006/relationships/hyperlink" Target="https://www.mscbs.gob.es/profesionales/saludPublica/prevPromocion/Estrategia/docs/ParentalidadPositiva/Diptico_ParentalidadPositiva.pdf" TargetMode="External"/><Relationship Id="rId2" Type="http://schemas.openxmlformats.org/officeDocument/2006/relationships/slide" Target="../slides/slide41.xml"/><Relationship Id="rId1" Type="http://schemas.openxmlformats.org/officeDocument/2006/relationships/notesMaster" Target="../notesMasters/notesMaster1.xml"/><Relationship Id="rId6" Type="http://schemas.openxmlformats.org/officeDocument/2006/relationships/hyperlink" Target="https://www.mscbs.gob.es/profesionales/saludPublica/prevPromocion/Estrategia/Materiales_EstilosdeVidaSaludable.htm" TargetMode="External"/><Relationship Id="rId5" Type="http://schemas.openxmlformats.org/officeDocument/2006/relationships/hyperlink" Target="https://www.mscbs.gob.es/profesionales/saludPublica/prevPromocion/Estrategia/docs/FolletosTodos_EstilosdeVidaSaludable.pdf" TargetMode="External"/><Relationship Id="rId4" Type="http://schemas.openxmlformats.org/officeDocument/2006/relationships/hyperlink" Target="https://estilosdevidasaludable.sanidad.gob.es/" TargetMode="Externa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ine.es/dynt3/inebase/es/index.htm?padre=517&amp;capsel=525"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ine.es/dynt3/inebase/es/index.htm?type=pcaxis&amp;file=pcaxis&amp;path=/t20/e245/p05//a2019"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mscbs.gob.es/profesionales/saludPublica/prevPromocion/Estrategia/estrategiaPromocionyPrevencion.htm"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465" name="Rectangle 1"/>
          <p:cNvSpPr txBox="1">
            <a:spLocks noGrp="1" noRot="1" noChangeAspect="1" noChangeArrowheads="1"/>
          </p:cNvSpPr>
          <p:nvPr>
            <p:ph type="sldImg"/>
          </p:nvPr>
        </p:nvSpPr>
        <p:spPr bwMode="auto">
          <a:xfrm>
            <a:off x="917575" y="744538"/>
            <a:ext cx="4964113"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2466" name="Text Box 2"/>
          <p:cNvSpPr txBox="1">
            <a:spLocks noChangeArrowheads="1"/>
          </p:cNvSpPr>
          <p:nvPr/>
        </p:nvSpPr>
        <p:spPr bwMode="auto">
          <a:xfrm>
            <a:off x="679609" y="4716464"/>
            <a:ext cx="5438458" cy="4467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p>
        </p:txBody>
      </p:sp>
      <p:sp>
        <p:nvSpPr>
          <p:cNvPr id="62467" name="Text Box 3"/>
          <p:cNvSpPr txBox="1">
            <a:spLocks noChangeArrowheads="1"/>
          </p:cNvSpPr>
          <p:nvPr/>
        </p:nvSpPr>
        <p:spPr bwMode="auto">
          <a:xfrm>
            <a:off x="3852175" y="9429750"/>
            <a:ext cx="2945501"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roid Sans Fallback"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roid Sans Fallback"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roid Sans Fallback"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roid Sans Fallback"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roid Sans Fallback" charset="0"/>
                <a:cs typeface="Droid Sans Fallback"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roid Sans Fallback" charset="0"/>
                <a:cs typeface="Droid Sans Fallback"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roid Sans Fallback" charset="0"/>
                <a:cs typeface="Droid Sans Fallback"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roid Sans Fallback" charset="0"/>
                <a:cs typeface="Droid Sans Fallback"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roid Sans Fallback" charset="0"/>
                <a:cs typeface="Droid Sans Fallback" charset="0"/>
              </a:defRPr>
            </a:lvl9pPr>
          </a:lstStyle>
          <a:p>
            <a:pPr hangingPunct="1">
              <a:lnSpc>
                <a:spcPct val="100000"/>
              </a:lnSpc>
              <a:buClrTx/>
              <a:buFontTx/>
              <a:buNone/>
            </a:pPr>
            <a:fld id="{DAB0DA44-52B4-4E65-BAFE-1B044ED8691A}" type="slidenum">
              <a:rPr lang="es-ES" altLang="es-ES" sz="1100">
                <a:ea typeface="DejaVu Sans" charset="0"/>
                <a:cs typeface="DejaVu Sans" charset="0"/>
              </a:rPr>
              <a:pPr hangingPunct="1">
                <a:lnSpc>
                  <a:spcPct val="100000"/>
                </a:lnSpc>
                <a:buClrTx/>
                <a:buFontTx/>
                <a:buNone/>
              </a:pPr>
              <a:t>1</a:t>
            </a:fld>
            <a:endParaRPr lang="es-ES" altLang="es-ES" sz="1100">
              <a:ea typeface="DejaVu Sans" charset="0"/>
              <a:cs typeface="DejaVu Sans" charset="0"/>
            </a:endParaRPr>
          </a:p>
        </p:txBody>
      </p:sp>
      <p:sp>
        <p:nvSpPr>
          <p:cNvPr id="2" name="1 Marcador de notas"/>
          <p:cNvSpPr>
            <a:spLocks noGrp="1"/>
          </p:cNvSpPr>
          <p:nvPr>
            <p:ph type="body" idx="1"/>
          </p:nvPr>
        </p:nvSpPr>
        <p:spPr/>
        <p:txBody>
          <a:bodyPr/>
          <a:lstStyle/>
          <a:p>
            <a:endParaRPr lang="es-ES" sz="1100" dirty="0"/>
          </a:p>
        </p:txBody>
      </p:sp>
    </p:spTree>
    <p:extLst>
      <p:ext uri="{BB962C8B-B14F-4D97-AF65-F5344CB8AC3E}">
        <p14:creationId xmlns:p14="http://schemas.microsoft.com/office/powerpoint/2010/main" val="14572862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2FE1F6F-2291-40E0-A5BF-897A3C307C83}" type="slidenum">
              <a:rPr lang="es-ES" altLang="es-ES"/>
              <a:pPr>
                <a:defRPr/>
              </a:pPr>
              <a:t>10</a:t>
            </a:fld>
            <a:endParaRPr lang="es-ES" altLang="es-ES"/>
          </a:p>
        </p:txBody>
      </p:sp>
      <p:sp>
        <p:nvSpPr>
          <p:cNvPr id="880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La Estrategia se desarrolla en un eje con tres dimensiones</a:t>
            </a:r>
            <a:r>
              <a:rPr lang="es-ES" sz="1200" kern="1200" baseline="0" dirty="0" smtClean="0">
                <a:solidFill>
                  <a:schemeClr val="tx1"/>
                </a:solidFill>
                <a:effectLst/>
                <a:latin typeface="+mn-lt"/>
                <a:ea typeface="+mn-ea"/>
                <a:cs typeface="+mn-cs"/>
              </a:rPr>
              <a:t> </a:t>
            </a:r>
            <a:r>
              <a:rPr lang="es-ES" sz="1200" kern="1200" dirty="0" smtClean="0">
                <a:solidFill>
                  <a:schemeClr val="tx1"/>
                </a:solidFill>
                <a:effectLst/>
                <a:latin typeface="+mn-lt"/>
                <a:ea typeface="+mn-ea"/>
                <a:cs typeface="+mn-cs"/>
              </a:rPr>
              <a:t>de acción: por factores priorizados a abordar, poblaciones</a:t>
            </a:r>
            <a:r>
              <a:rPr lang="es-ES" sz="1200" kern="1200" baseline="0" dirty="0" smtClean="0">
                <a:solidFill>
                  <a:schemeClr val="tx1"/>
                </a:solidFill>
                <a:effectLst/>
                <a:latin typeface="+mn-lt"/>
                <a:ea typeface="+mn-ea"/>
                <a:cs typeface="+mn-cs"/>
              </a:rPr>
              <a:t> y </a:t>
            </a:r>
            <a:r>
              <a:rPr lang="es-ES" sz="1200" kern="1200" dirty="0" smtClean="0">
                <a:solidFill>
                  <a:schemeClr val="tx1"/>
                </a:solidFill>
                <a:effectLst/>
                <a:latin typeface="+mn-lt"/>
                <a:ea typeface="+mn-ea"/>
                <a:cs typeface="+mn-cs"/>
              </a:rPr>
              <a:t>por entornos.</a:t>
            </a:r>
          </a:p>
          <a:p>
            <a:pPr algn="just"/>
            <a:endParaRPr lang="es-ES" sz="1200" b="0" i="0" u="none" strike="noStrike" kern="1200" baseline="0" dirty="0" smtClean="0">
              <a:solidFill>
                <a:schemeClr val="tx1"/>
              </a:solidFill>
              <a:latin typeface="+mn-lt"/>
              <a:ea typeface="+mn-ea"/>
              <a:cs typeface="+mn-cs"/>
            </a:endParaRPr>
          </a:p>
          <a:p>
            <a:pPr marL="228600" indent="-228600" algn="just">
              <a:buFont typeface="+mj-lt"/>
              <a:buAutoNum type="arabicPeriod"/>
            </a:pPr>
            <a:r>
              <a:rPr lang="es-ES" sz="1200" b="1" i="0" u="none" strike="noStrike" kern="1200" baseline="0" dirty="0" smtClean="0">
                <a:solidFill>
                  <a:schemeClr val="tx1"/>
                </a:solidFill>
                <a:latin typeface="+mn-lt"/>
                <a:ea typeface="+mn-ea"/>
                <a:cs typeface="+mn-cs"/>
              </a:rPr>
              <a:t>FACTORES PRIORIZADOS</a:t>
            </a:r>
          </a:p>
          <a:p>
            <a:pPr algn="just"/>
            <a:r>
              <a:rPr lang="es-ES" sz="1200" b="0" i="0" u="none" strike="noStrike" kern="1200" baseline="0" dirty="0" smtClean="0">
                <a:solidFill>
                  <a:schemeClr val="tx1"/>
                </a:solidFill>
                <a:latin typeface="+mn-lt"/>
                <a:ea typeface="+mn-ea"/>
                <a:cs typeface="+mn-cs"/>
              </a:rPr>
              <a:t>Estas enfermedades crónicas tienen una relación importante con algunos </a:t>
            </a:r>
            <a:r>
              <a:rPr lang="es-ES" sz="1200" b="1" i="0" u="none" strike="noStrike" kern="1200" baseline="0" dirty="0" smtClean="0">
                <a:solidFill>
                  <a:schemeClr val="tx1"/>
                </a:solidFill>
                <a:latin typeface="+mn-lt"/>
                <a:ea typeface="+mn-ea"/>
                <a:cs typeface="+mn-cs"/>
              </a:rPr>
              <a:t>factores que las pueden producir </a:t>
            </a:r>
            <a:r>
              <a:rPr lang="es-ES" sz="1200" b="0" i="0" u="none" strike="noStrike" kern="1200" baseline="0" dirty="0" smtClean="0">
                <a:solidFill>
                  <a:schemeClr val="tx1"/>
                </a:solidFill>
                <a:latin typeface="+mn-lt"/>
                <a:ea typeface="+mn-ea"/>
                <a:cs typeface="+mn-cs"/>
              </a:rPr>
              <a:t>y también las pueden </a:t>
            </a:r>
            <a:r>
              <a:rPr lang="es-ES" sz="1200" b="1" i="0" u="none" strike="noStrike" kern="1200" baseline="0" dirty="0" smtClean="0">
                <a:solidFill>
                  <a:schemeClr val="tx1"/>
                </a:solidFill>
                <a:latin typeface="+mn-lt"/>
                <a:ea typeface="+mn-ea"/>
                <a:cs typeface="+mn-cs"/>
              </a:rPr>
              <a:t>agravar,</a:t>
            </a:r>
            <a:r>
              <a:rPr lang="es-ES" sz="1200" b="0" i="0" u="none" strike="noStrike" kern="1200" baseline="0" dirty="0" smtClean="0">
                <a:solidFill>
                  <a:schemeClr val="tx1"/>
                </a:solidFill>
                <a:latin typeface="+mn-lt"/>
                <a:ea typeface="+mn-ea"/>
                <a:cs typeface="+mn-cs"/>
              </a:rPr>
              <a:t> como son el consumo de tabaco, la inactividad física, la alimentación, el consumo nocivo de alcohol o el estrés. Estos factores pueden formar parte del estilo de vida de las personas y están determinados no solamente por lo que una persona hace sino también por el entorno en el que vive. </a:t>
            </a:r>
          </a:p>
          <a:p>
            <a:pPr algn="just"/>
            <a:endParaRPr lang="es-ES" sz="1200" b="0" i="0" u="none" strike="noStrike" kern="1200" baseline="0" dirty="0" smtClean="0">
              <a:solidFill>
                <a:schemeClr val="tx1"/>
              </a:solidFill>
              <a:latin typeface="+mn-lt"/>
              <a:ea typeface="+mn-ea"/>
              <a:cs typeface="+mn-cs"/>
            </a:endParaRPr>
          </a:p>
          <a:p>
            <a:pPr algn="just"/>
            <a:r>
              <a:rPr lang="es-ES" sz="1200" b="0" i="0" u="none" strike="noStrike" kern="1200" baseline="0" dirty="0" smtClean="0">
                <a:solidFill>
                  <a:schemeClr val="tx1"/>
                </a:solidFill>
                <a:latin typeface="+mn-lt"/>
                <a:ea typeface="+mn-ea"/>
                <a:cs typeface="+mn-cs"/>
              </a:rPr>
              <a:t>Por ello, la estrategia propone el desarrollo progresivo de </a:t>
            </a:r>
            <a:r>
              <a:rPr lang="es-ES" sz="1200" b="1" i="0" u="none" strike="noStrike" kern="1200" baseline="0" dirty="0" smtClean="0">
                <a:solidFill>
                  <a:schemeClr val="tx1"/>
                </a:solidFill>
                <a:latin typeface="+mn-lt"/>
                <a:ea typeface="+mn-ea"/>
                <a:cs typeface="+mn-cs"/>
              </a:rPr>
              <a:t>intervenciones dirigidas a prevenir las enfermedades, lesiones y la discapacidad</a:t>
            </a:r>
            <a:r>
              <a:rPr lang="es-ES" sz="1200" b="0" i="0" u="none" strike="noStrike" kern="1200" baseline="0" dirty="0" smtClean="0">
                <a:solidFill>
                  <a:schemeClr val="tx1"/>
                </a:solidFill>
                <a:latin typeface="+mn-lt"/>
                <a:ea typeface="+mn-ea"/>
                <a:cs typeface="+mn-cs"/>
              </a:rPr>
              <a:t>, actuando sobre estos factores a lo largo del curso de vida de las personas y teniendo en cuenta los entornos en los que la gente vive. </a:t>
            </a:r>
          </a:p>
          <a:p>
            <a:pPr algn="just"/>
            <a:endParaRPr lang="es-ES" sz="1200" b="0" i="0" u="none" strike="noStrike" kern="1200" baseline="0" dirty="0" smtClean="0">
              <a:solidFill>
                <a:schemeClr val="tx1"/>
              </a:solidFill>
              <a:effectLst/>
              <a:latin typeface="+mn-lt"/>
              <a:ea typeface="+mn-ea"/>
              <a:cs typeface="+mn-cs"/>
            </a:endParaRPr>
          </a:p>
          <a:p>
            <a:pPr marL="228600" marR="0" indent="-228600" algn="just" defTabSz="914400" rtl="0" eaLnBrk="1" fontAlgn="auto" latinLnBrk="0" hangingPunct="1">
              <a:lnSpc>
                <a:spcPct val="100000"/>
              </a:lnSpc>
              <a:spcBef>
                <a:spcPts val="0"/>
              </a:spcBef>
              <a:spcAft>
                <a:spcPts val="0"/>
              </a:spcAft>
              <a:buClrTx/>
              <a:buSzTx/>
              <a:buFont typeface="+mj-lt"/>
              <a:buAutoNum type="arabicPeriod" startAt="2"/>
              <a:tabLst/>
              <a:defRPr/>
            </a:pPr>
            <a:r>
              <a:rPr lang="es-ES" sz="1200" b="1" i="0" u="none" strike="noStrike" kern="1200" baseline="0" dirty="0" smtClean="0">
                <a:solidFill>
                  <a:schemeClr val="tx1"/>
                </a:solidFill>
                <a:latin typeface="+mn-lt"/>
                <a:ea typeface="+mn-ea"/>
                <a:cs typeface="+mn-cs"/>
              </a:rPr>
              <a:t>POBLACIONES</a:t>
            </a:r>
          </a:p>
          <a:p>
            <a:pPr algn="just"/>
            <a:r>
              <a:rPr lang="es-ES" sz="1200" b="0" i="0" u="none" strike="noStrike" kern="1200" baseline="0" dirty="0" smtClean="0">
                <a:solidFill>
                  <a:schemeClr val="tx1"/>
                </a:solidFill>
                <a:latin typeface="+mn-lt"/>
                <a:ea typeface="+mn-ea"/>
                <a:cs typeface="+mn-cs"/>
              </a:rPr>
              <a:t>En la primera fase de esta Estrategia se han priorizado para la acción dos poblaciones: la infancia (menores de 15 años, incluyendo embarazo) y las personas adultas (especialmente los mayores de 50 años). </a:t>
            </a:r>
          </a:p>
          <a:p>
            <a:pPr algn="just"/>
            <a:endParaRPr lang="es-ES" sz="1200" kern="1200" dirty="0" smtClean="0">
              <a:solidFill>
                <a:schemeClr val="tx1"/>
              </a:solidFill>
              <a:effectLst/>
              <a:latin typeface="+mn-lt"/>
              <a:ea typeface="+mn-ea"/>
              <a:cs typeface="+mn-cs"/>
            </a:endParaRPr>
          </a:p>
          <a:p>
            <a:pPr marL="228600" marR="0" indent="-228600" algn="just" defTabSz="914400" rtl="0" eaLnBrk="1" fontAlgn="auto" latinLnBrk="0" hangingPunct="1">
              <a:lnSpc>
                <a:spcPct val="100000"/>
              </a:lnSpc>
              <a:spcBef>
                <a:spcPts val="0"/>
              </a:spcBef>
              <a:spcAft>
                <a:spcPts val="0"/>
              </a:spcAft>
              <a:buClrTx/>
              <a:buSzTx/>
              <a:buFont typeface="+mj-lt"/>
              <a:buAutoNum type="arabicPeriod" startAt="3"/>
              <a:tabLst/>
              <a:defRPr/>
            </a:pPr>
            <a:r>
              <a:rPr lang="es-ES" sz="1200" b="1" i="0" u="none" strike="noStrike" kern="1200" baseline="0" dirty="0" smtClean="0">
                <a:solidFill>
                  <a:schemeClr val="tx1"/>
                </a:solidFill>
                <a:latin typeface="+mn-lt"/>
                <a:ea typeface="+mn-ea"/>
                <a:cs typeface="+mn-cs"/>
              </a:rPr>
              <a:t>ENTORNOS</a:t>
            </a:r>
          </a:p>
          <a:p>
            <a:pPr marL="0" indent="0" algn="just">
              <a:buFont typeface="Arial" panose="020B0604020202020204" pitchFamily="34" charset="0"/>
              <a:buNone/>
            </a:pPr>
            <a:r>
              <a:rPr lang="es-ES" sz="1200" kern="1200" dirty="0" smtClean="0">
                <a:solidFill>
                  <a:schemeClr val="tx1"/>
                </a:solidFill>
                <a:effectLst/>
                <a:latin typeface="+mn-lt"/>
                <a:ea typeface="+mn-ea"/>
                <a:cs typeface="+mn-cs"/>
              </a:rPr>
              <a:t>En las intervenciones dirigidas a la promoción de la salud y prevención es importante actuar de forma integrada, no sólo abordando en conjunto los principales factores de salud/riesgo y sus interacciones, sino también los diferentes </a:t>
            </a:r>
            <a:r>
              <a:rPr lang="es-ES" sz="1200" b="1" kern="1200" dirty="0" smtClean="0">
                <a:solidFill>
                  <a:schemeClr val="tx1"/>
                </a:solidFill>
                <a:effectLst/>
                <a:latin typeface="+mn-lt"/>
                <a:ea typeface="+mn-ea"/>
                <a:cs typeface="+mn-cs"/>
              </a:rPr>
              <a:t>entornos</a:t>
            </a:r>
            <a:r>
              <a:rPr lang="es-ES" sz="1200" kern="1200" dirty="0" smtClean="0">
                <a:solidFill>
                  <a:schemeClr val="tx1"/>
                </a:solidFill>
                <a:effectLst/>
                <a:latin typeface="+mn-lt"/>
                <a:ea typeface="+mn-ea"/>
                <a:cs typeface="+mn-cs"/>
              </a:rPr>
              <a:t> vitales de cada población.</a:t>
            </a:r>
          </a:p>
        </p:txBody>
      </p:sp>
    </p:spTree>
    <p:extLst>
      <p:ext uri="{BB962C8B-B14F-4D97-AF65-F5344CB8AC3E}">
        <p14:creationId xmlns:p14="http://schemas.microsoft.com/office/powerpoint/2010/main" val="22209820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bwMode="auto">
          <a:noFill/>
          <a:ln>
            <a:miter lim="800000"/>
            <a:headEnd/>
            <a:tailEnd/>
          </a:ln>
        </p:spPr>
        <p:txBody>
          <a:bodyPr/>
          <a:lstStyle/>
          <a:p>
            <a:fld id="{7AD0B800-C063-DA4D-818D-6004D981B6AF}" type="slidenum">
              <a:rPr lang="es-ES"/>
              <a:pPr/>
              <a:t>11</a:t>
            </a:fld>
            <a:endParaRPr lang="es-ES"/>
          </a:p>
        </p:txBody>
      </p:sp>
      <p:sp>
        <p:nvSpPr>
          <p:cNvPr id="296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8068" name="Rectangle 3"/>
          <p:cNvSpPr>
            <a:spLocks noGrp="1" noChangeArrowheads="1"/>
          </p:cNvSpPr>
          <p:nvPr>
            <p:ph type="body" idx="1"/>
          </p:nvPr>
        </p:nvSpPr>
        <p:spPr bwMode="auto"/>
        <p:txBody>
          <a:bodyPr/>
          <a:lstStyle/>
          <a:p>
            <a:pPr>
              <a:spcBef>
                <a:spcPct val="0"/>
              </a:spcBef>
            </a:pPr>
            <a:r>
              <a:rPr lang="es-ES" dirty="0"/>
              <a:t>Intervenciones seleccionadas para la acción </a:t>
            </a:r>
          </a:p>
          <a:p>
            <a:pPr>
              <a:spcBef>
                <a:spcPct val="0"/>
              </a:spcBef>
            </a:pPr>
            <a:endParaRPr lang="es-ES" dirty="0"/>
          </a:p>
          <a:p>
            <a:pPr>
              <a:spcBef>
                <a:spcPct val="0"/>
              </a:spcBef>
              <a:buFontTx/>
              <a:buAutoNum type="arabicPeriod"/>
            </a:pPr>
            <a:r>
              <a:rPr lang="es-ES" dirty="0"/>
              <a:t>En el entorno sanitario:</a:t>
            </a:r>
          </a:p>
          <a:p>
            <a:pPr>
              <a:spcBef>
                <a:spcPct val="0"/>
              </a:spcBef>
              <a:buFontTx/>
              <a:buAutoNum type="arabicPeriod"/>
            </a:pPr>
            <a:endParaRPr lang="es-ES" dirty="0"/>
          </a:p>
          <a:p>
            <a:pPr>
              <a:spcBef>
                <a:spcPct val="0"/>
              </a:spcBef>
            </a:pPr>
            <a:r>
              <a:rPr lang="es-ES" dirty="0"/>
              <a:t>Estas intervenciones son: </a:t>
            </a:r>
          </a:p>
          <a:p>
            <a:pPr>
              <a:spcBef>
                <a:spcPct val="0"/>
              </a:spcBef>
              <a:buFont typeface="Wingdings" pitchFamily="-86" charset="2"/>
              <a:buChar char="q"/>
            </a:pPr>
            <a:r>
              <a:rPr lang="es-ES" dirty="0"/>
              <a:t>el consejo integral sobre estilos de vida en atención primaria vinculado a recursos comunitarios en la población infantil, </a:t>
            </a:r>
          </a:p>
          <a:p>
            <a:pPr>
              <a:spcBef>
                <a:spcPct val="0"/>
              </a:spcBef>
              <a:buFont typeface="Wingdings" pitchFamily="-86" charset="2"/>
              <a:buChar char="q"/>
            </a:pPr>
            <a:r>
              <a:rPr lang="es-ES" dirty="0"/>
              <a:t>el consejo integral sobre estilos de vida durante el embarazo y la lactancia </a:t>
            </a:r>
          </a:p>
          <a:p>
            <a:pPr>
              <a:spcBef>
                <a:spcPct val="0"/>
              </a:spcBef>
              <a:buFont typeface="Wingdings" pitchFamily="-86" charset="2"/>
              <a:buChar char="q"/>
            </a:pPr>
            <a:r>
              <a:rPr lang="es-ES" dirty="0"/>
              <a:t>el programa de parentalidad positiva, para promover el bienestar emocional en la población infantil </a:t>
            </a:r>
          </a:p>
          <a:p>
            <a:pPr>
              <a:spcBef>
                <a:spcPct val="0"/>
              </a:spcBef>
              <a:buFont typeface="Wingdings" pitchFamily="-86" charset="2"/>
              <a:buChar char="q"/>
            </a:pPr>
            <a:r>
              <a:rPr lang="es-ES" dirty="0"/>
              <a:t>el consejo integral sobre estilos de vida en atención primaria vinculado a recursos comunitarios en población mayor de 50 años </a:t>
            </a:r>
          </a:p>
          <a:p>
            <a:pPr>
              <a:spcBef>
                <a:spcPct val="0"/>
              </a:spcBef>
              <a:buFont typeface="Wingdings" pitchFamily="-86" charset="2"/>
              <a:buChar char="q"/>
            </a:pPr>
            <a:r>
              <a:rPr lang="es-ES" dirty="0"/>
              <a:t>el cribado de fragilidad y atención multifactorial a la persona </a:t>
            </a:r>
            <a:r>
              <a:rPr lang="es-ES" dirty="0" smtClean="0"/>
              <a:t>mayor</a:t>
            </a:r>
            <a:endParaRPr lang="es-ES" dirty="0"/>
          </a:p>
          <a:p>
            <a:pPr>
              <a:spcBef>
                <a:spcPct val="0"/>
              </a:spcBef>
            </a:pPr>
            <a:r>
              <a:rPr lang="es-ES" dirty="0"/>
              <a:t>En esta Estrategia se </a:t>
            </a:r>
            <a:r>
              <a:rPr lang="es-ES" dirty="0" smtClean="0"/>
              <a:t>está</a:t>
            </a:r>
            <a:r>
              <a:rPr lang="es-ES" baseline="0" dirty="0" smtClean="0"/>
              <a:t> avanzando</a:t>
            </a:r>
            <a:r>
              <a:rPr lang="es-ES" dirty="0" smtClean="0"/>
              <a:t>, </a:t>
            </a:r>
            <a:r>
              <a:rPr lang="es-ES" dirty="0"/>
              <a:t>por tanto, en la intervención integral en salud, </a:t>
            </a:r>
            <a:r>
              <a:rPr lang="es-ES" dirty="0" smtClean="0"/>
              <a:t>afianzando las </a:t>
            </a:r>
            <a:r>
              <a:rPr lang="es-ES" dirty="0"/>
              <a:t>intervenciones en prevención primaria y promoción de la salud, </a:t>
            </a:r>
            <a:r>
              <a:rPr lang="es-ES" dirty="0" smtClean="0"/>
              <a:t>reforzando estas </a:t>
            </a:r>
            <a:r>
              <a:rPr lang="es-ES" dirty="0"/>
              <a:t>intervenciones en atención primaria con carácter universal y </a:t>
            </a:r>
            <a:r>
              <a:rPr lang="es-ES" dirty="0" smtClean="0"/>
              <a:t>promoviendo</a:t>
            </a:r>
            <a:r>
              <a:rPr lang="es-ES" baseline="0" dirty="0" smtClean="0"/>
              <a:t> </a:t>
            </a:r>
            <a:r>
              <a:rPr lang="es-ES" dirty="0" smtClean="0"/>
              <a:t>las </a:t>
            </a:r>
            <a:r>
              <a:rPr lang="es-ES" dirty="0"/>
              <a:t>intervenciones comunitarias y su coordinación en los diferentes entornos (sanitario, social, educativo y comunitario). Siempre en base a los principios rectores de integralidad, evidencia científica, cohesión, participación, evaluación, salud en todas las políticas y equidad. </a:t>
            </a:r>
          </a:p>
          <a:p>
            <a:pPr>
              <a:spcBef>
                <a:spcPct val="0"/>
              </a:spcBef>
            </a:pPr>
            <a:endParaRPr lang="es-ES" dirty="0"/>
          </a:p>
          <a:p>
            <a:pPr>
              <a:spcBef>
                <a:spcPct val="0"/>
              </a:spcBef>
            </a:pPr>
            <a:endParaRPr lang="es-ES" dirty="0"/>
          </a:p>
          <a:p>
            <a:pPr>
              <a:spcBef>
                <a:spcPct val="0"/>
              </a:spcBef>
            </a:pPr>
            <a:r>
              <a:rPr lang="es-ES" dirty="0"/>
              <a:t>2. En el entorno educativo:</a:t>
            </a:r>
          </a:p>
          <a:p>
            <a:pPr>
              <a:spcBef>
                <a:spcPct val="0"/>
              </a:spcBef>
            </a:pPr>
            <a:endParaRPr lang="es-ES" dirty="0"/>
          </a:p>
          <a:p>
            <a:pPr>
              <a:spcBef>
                <a:spcPct val="0"/>
              </a:spcBef>
            </a:pPr>
            <a:r>
              <a:rPr lang="es-ES" dirty="0"/>
              <a:t>En cuanto al trabajo conjunto con el entorno educativo, pretende reforzar las intervenciones de manera armonizada y universal en dos ámbitos concretos: la actividad física y alimentación saludable, y el bienestar y salud emocional. </a:t>
            </a:r>
          </a:p>
          <a:p>
            <a:pPr>
              <a:spcBef>
                <a:spcPct val="0"/>
              </a:spcBef>
            </a:pPr>
            <a:endParaRPr lang="es-ES" dirty="0"/>
          </a:p>
          <a:p>
            <a:pPr>
              <a:spcBef>
                <a:spcPct val="0"/>
              </a:spcBef>
            </a:pPr>
            <a:r>
              <a:rPr lang="es-ES" dirty="0"/>
              <a:t>Uno de los objetivos operativos de la Estrategia para el entorno escolar es promover la actividad física en escuelas infantiles y centros de primaria y secundaria para que los menores alcancen las recomendaciones de tipo, intensidad y frecuencia de actividad física según su tramo de edad promoviendo las siguientes medidas:</a:t>
            </a:r>
          </a:p>
          <a:p>
            <a:pPr>
              <a:spcBef>
                <a:spcPct val="0"/>
              </a:spcBef>
            </a:pPr>
            <a:endParaRPr lang="es-ES" dirty="0"/>
          </a:p>
          <a:p>
            <a:pPr>
              <a:spcBef>
                <a:spcPct val="0"/>
              </a:spcBef>
            </a:pPr>
            <a:r>
              <a:rPr lang="es-ES" sz="800" b="1" dirty="0"/>
              <a:t>Romper los tiempos en actitud sedentaria en la escuela mediante “descansos activos” - DAME 10</a:t>
            </a:r>
          </a:p>
          <a:p>
            <a:pPr>
              <a:spcBef>
                <a:spcPct val="0"/>
              </a:spcBef>
            </a:pPr>
            <a:r>
              <a:rPr lang="es-ES" sz="800" dirty="0"/>
              <a:t>DAME 10 (Descansos Activos Mediante Ejercicio) es un material didáctico que propone una serie de actividades físicas de 5-10 minutos de duración diseñadas para desarrollar en el aula, durante el horario lectivo, por el profesor tutor o especialista sin apenas material específico y de una manera sencilla, divertida y significativa para el alumnado, con el objetivo claro de reducir el tiempo en actitud sedentaria durante la jornada escolar. Son actividades divertidas y que a la vez trabajan contenidos curriculares de todas las áreas de conocimiento desde 2º ciclo de educación infantil hasta el último curso de primaria y un póster dirigido a primer curso de secundaria.</a:t>
            </a:r>
          </a:p>
          <a:p>
            <a:pPr>
              <a:spcBef>
                <a:spcPct val="0"/>
              </a:spcBef>
            </a:pPr>
            <a:endParaRPr lang="es-ES" sz="800" dirty="0"/>
          </a:p>
          <a:p>
            <a:pPr>
              <a:spcBef>
                <a:spcPct val="0"/>
              </a:spcBef>
            </a:pPr>
            <a:r>
              <a:rPr lang="es-ES" sz="800" b="1" dirty="0"/>
              <a:t>Aumentar la intensidad de las actividades físicas realizadas en la asignatura de Educación Física mediante “Unidades Didácticas Activas” - UDAs</a:t>
            </a:r>
          </a:p>
          <a:p>
            <a:pPr>
              <a:spcBef>
                <a:spcPct val="0"/>
              </a:spcBef>
            </a:pPr>
            <a:r>
              <a:rPr lang="es-ES" sz="800" dirty="0"/>
              <a:t>UDAs (Unidades Didácticas Activas) es un material didáctico desarrollado por profesorado especialista en la materia y orientado a aumentar el porcentaje de actividad física de intensidad moderada a vigorosa durante las clases de educación física a al menos un 50% de la duración de la clase (Educación Primaria y Educación Secundaria Obligatoria) con el fin de acercarse a las recomendaciones internacionales de actividad física en niños y adolescentes; estos materiales han sido diseñado para ajustarse a los contenidos curriculares de cada curso y etapa a la vez que favorece el desarrollo y adquisición de las Competencias Clave establecidas en la legislación educativa vigente.</a:t>
            </a:r>
          </a:p>
          <a:p>
            <a:pPr>
              <a:spcBef>
                <a:spcPct val="0"/>
              </a:spcBef>
            </a:pPr>
            <a:r>
              <a:rPr lang="es-ES" sz="800" dirty="0"/>
              <a:t>Para ello se han realizado 10 Unidades Didácticas Activas (UDAs). </a:t>
            </a:r>
          </a:p>
          <a:p>
            <a:pPr>
              <a:spcBef>
                <a:spcPct val="0"/>
              </a:spcBef>
            </a:pPr>
            <a:endParaRPr lang="es-ES" sz="800" dirty="0"/>
          </a:p>
          <a:p>
            <a:pPr>
              <a:spcBef>
                <a:spcPct val="0"/>
              </a:spcBef>
            </a:pPr>
            <a:endParaRPr lang="es-ES" sz="800" b="1" dirty="0"/>
          </a:p>
          <a:p>
            <a:pPr>
              <a:spcBef>
                <a:spcPct val="0"/>
              </a:spcBef>
            </a:pPr>
            <a:r>
              <a:rPr lang="es-ES" sz="800" b="1" dirty="0"/>
              <a:t>Fortalecer las competencias sobre estimulación motriz temprana en la primera infancia</a:t>
            </a:r>
          </a:p>
          <a:p>
            <a:pPr>
              <a:spcBef>
                <a:spcPct val="0"/>
              </a:spcBef>
            </a:pPr>
            <a:r>
              <a:rPr lang="es-ES" sz="800" dirty="0">
                <a:hlinkClick r:id="rId3" tooltip="Se abrirá en una nueva ventana a la página ./docs/GuiaAF_3_6anos_docentes.pdf"/>
              </a:rPr>
              <a:t>Actividad Física y Salud de 3 a 6 años. Guía para docentes de Educación Infantil. </a:t>
            </a:r>
            <a:r>
              <a:rPr lang="es-ES" sz="800" dirty="0"/>
              <a:t>Manual teórico-práctico de apoyo al profesorado de Educación Infantil que imparte contenidos relacionados con la motricidad como primer eslabón en la promoción de la actividad física y salud en la escuela.  </a:t>
            </a:r>
            <a:br>
              <a:rPr lang="es-ES" sz="800" dirty="0"/>
            </a:br>
            <a:r>
              <a:rPr lang="es-ES" sz="800" dirty="0"/>
              <a:t>Los estilos de vida comienzan a adquirirse en los primeros años de vida, por ello la edad de 3 a 6 años es un periodo crítico. La evidencia muestra que los estilos de vida adquiridos en este periodo continúan en edades posteriores.</a:t>
            </a:r>
          </a:p>
          <a:p>
            <a:pPr>
              <a:spcBef>
                <a:spcPct val="0"/>
              </a:spcBef>
            </a:pPr>
            <a:endParaRPr lang="es-ES" sz="800" dirty="0"/>
          </a:p>
          <a:p>
            <a:pPr>
              <a:spcBef>
                <a:spcPct val="0"/>
              </a:spcBef>
            </a:pPr>
            <a:r>
              <a:rPr lang="es-ES" sz="800" b="1" dirty="0"/>
              <a:t>Actividad Física y Salud de 3 a 6 años. Guía para padres, madres y otras figuras parentales (próximamente).</a:t>
            </a:r>
          </a:p>
          <a:p>
            <a:pPr>
              <a:spcBef>
                <a:spcPct val="0"/>
              </a:spcBef>
            </a:pPr>
            <a:endParaRPr lang="es-ES" sz="800" b="1" dirty="0"/>
          </a:p>
          <a:p>
            <a:pPr>
              <a:spcBef>
                <a:spcPct val="0"/>
              </a:spcBef>
            </a:pPr>
            <a:endParaRPr lang="es-ES" sz="800" b="1" dirty="0"/>
          </a:p>
          <a:p>
            <a:pPr>
              <a:spcBef>
                <a:spcPct val="0"/>
              </a:spcBef>
            </a:pPr>
            <a:endParaRPr lang="es-ES" sz="800" b="1" dirty="0"/>
          </a:p>
          <a:p>
            <a:pPr>
              <a:spcBef>
                <a:spcPct val="0"/>
              </a:spcBef>
            </a:pPr>
            <a:r>
              <a:rPr lang="es-ES" sz="800" b="1" dirty="0"/>
              <a:t>3. Entorno local</a:t>
            </a:r>
          </a:p>
          <a:p>
            <a:pPr>
              <a:spcBef>
                <a:spcPct val="0"/>
              </a:spcBef>
            </a:pPr>
            <a:endParaRPr lang="es-ES" sz="800" b="1" dirty="0"/>
          </a:p>
          <a:p>
            <a:pPr>
              <a:spcBef>
                <a:spcPct val="0"/>
              </a:spcBef>
            </a:pPr>
            <a:r>
              <a:rPr lang="es-ES" b="1" dirty="0"/>
              <a:t>• </a:t>
            </a:r>
            <a:r>
              <a:rPr lang="es-ES" b="1" dirty="0" smtClean="0"/>
              <a:t>Implementación</a:t>
            </a:r>
            <a:r>
              <a:rPr lang="es-ES" b="1" baseline="0" dirty="0" smtClean="0"/>
              <a:t> local </a:t>
            </a:r>
            <a:r>
              <a:rPr lang="es-ES" b="1" dirty="0" smtClean="0"/>
              <a:t>de la Estrategia </a:t>
            </a:r>
            <a:endParaRPr lang="es-ES" dirty="0"/>
          </a:p>
          <a:p>
            <a:pPr>
              <a:spcBef>
                <a:spcPct val="0"/>
              </a:spcBef>
            </a:pPr>
            <a:r>
              <a:rPr lang="es-ES" dirty="0"/>
              <a:t>Su objetivo será identificar, coordinar y potenciar los recursos comunitarios para la promoción de estilos de vida saludables, y facilitar las condiciones estructurales municipales para lograrlo. Se plantea un programa de adhesión voluntaria de los Ayuntamientos a la Estrategia con la constitución de mesas intersectoriales encargadas de la contextualización, desarrollo, coordinación, seguimiento y evaluación de la implementación de las intervenciones relacionadas en su territorio. Estas mesas intersectoriales contarán con participación </a:t>
            </a:r>
            <a:r>
              <a:rPr lang="es-ES" dirty="0" smtClean="0"/>
              <a:t>ciudadana. </a:t>
            </a:r>
            <a:r>
              <a:rPr lang="es-ES" dirty="0"/>
              <a:t>Se establecerán mecanismos para facilitar la participación municipal, de acuerdo con la vocación universal de esta Estrategia. </a:t>
            </a:r>
          </a:p>
          <a:p>
            <a:pPr>
              <a:spcBef>
                <a:spcPct val="0"/>
              </a:spcBef>
            </a:pPr>
            <a:endParaRPr lang="es-ES" dirty="0"/>
          </a:p>
          <a:p>
            <a:pPr>
              <a:spcBef>
                <a:spcPct val="0"/>
              </a:spcBef>
            </a:pPr>
            <a:r>
              <a:rPr lang="es-ES" dirty="0"/>
              <a:t>Como elemento clave se plantea la realización de mapas online de recursos comunitarios para la promoción de la salud y prevención, a nivel local y por barrios o distritos de manera que, tanto la población de forma directa como los centros de atención primaria, conozcan los recursos comunitarios disponibles para la promoción de la actividad física, la alimentación saludable y el bienestar emocional, así como para la prevención del consumo de tabaco y consumo de riesgo de alcohol. </a:t>
            </a:r>
          </a:p>
          <a:p>
            <a:pPr>
              <a:spcBef>
                <a:spcPct val="0"/>
              </a:spcBef>
            </a:pPr>
            <a:endParaRPr lang="es-ES" dirty="0"/>
          </a:p>
          <a:p>
            <a:pPr>
              <a:spcBef>
                <a:spcPct val="0"/>
              </a:spcBef>
            </a:pPr>
            <a:r>
              <a:rPr lang="es-ES" dirty="0"/>
              <a:t>Se prevé incorporar también acciones concretas para potenciar y desarrollar estos recursos comunitarios como, por ejemplo, acciones en planificación urbana, transporte y movilidad, que promuevan entornos </a:t>
            </a:r>
            <a:r>
              <a:rPr lang="es-ES" dirty="0" smtClean="0"/>
              <a:t>activos,</a:t>
            </a:r>
            <a:r>
              <a:rPr lang="es-ES" baseline="0" dirty="0" smtClean="0"/>
              <a:t> saludables, sostenibles </a:t>
            </a:r>
            <a:r>
              <a:rPr lang="es-ES" dirty="0" smtClean="0"/>
              <a:t>y </a:t>
            </a:r>
            <a:r>
              <a:rPr lang="es-ES" dirty="0"/>
              <a:t>seguros. </a:t>
            </a:r>
          </a:p>
          <a:p>
            <a:pPr>
              <a:spcBef>
                <a:spcPct val="0"/>
              </a:spcBef>
            </a:pPr>
            <a:endParaRPr lang="es-ES" dirty="0"/>
          </a:p>
          <a:p>
            <a:pPr>
              <a:spcBef>
                <a:spcPct val="0"/>
              </a:spcBef>
            </a:pPr>
            <a:r>
              <a:rPr lang="es-ES" dirty="0"/>
              <a:t>Hay que tener en cuenta que en la actualidad más del 40% de la población española vive en municipios y ciudades pertenecientes a la Red Española de Ciudades Saludables que cuentan con planes de salud local, u otros proyectos y que existen redes y proyectos </a:t>
            </a:r>
            <a:r>
              <a:rPr lang="es-ES" dirty="0" smtClean="0"/>
              <a:t>autonómicos </a:t>
            </a:r>
            <a:r>
              <a:rPr lang="es-ES" dirty="0"/>
              <a:t>que potencian planes de desarrollo local integral que persiguen la mejora de las condiciones de vida, la salud y el bienestar con la acción y coordinación de políticas y recursos locales.Todos ellos ofrecen un marco de acción más amplio del que se contempla en esta estrategia, pero pueden incluir o reforzar, no obstante, las intervenciones priorizadas en esta estrategia, que está completamente alineada con la fase 6ª del proyecto European Healthy Cities de la Organización Mundial de la Salud. </a:t>
            </a:r>
          </a:p>
          <a:p>
            <a:pPr>
              <a:spcBef>
                <a:spcPct val="0"/>
              </a:spcBef>
            </a:pPr>
            <a:endParaRPr lang="es-ES" dirty="0"/>
          </a:p>
          <a:p>
            <a:pPr>
              <a:spcBef>
                <a:spcPct val="0"/>
              </a:spcBef>
            </a:pPr>
            <a:r>
              <a:rPr lang="es-ES" dirty="0"/>
              <a:t>Para facilitar el desarrollo, implementación y seguimiento </a:t>
            </a:r>
            <a:r>
              <a:rPr lang="es-ES" dirty="0" smtClean="0"/>
              <a:t>de la implementación</a:t>
            </a:r>
            <a:r>
              <a:rPr lang="es-ES" baseline="0" dirty="0" smtClean="0"/>
              <a:t> </a:t>
            </a:r>
            <a:r>
              <a:rPr lang="es-ES" dirty="0" smtClean="0"/>
              <a:t>local </a:t>
            </a:r>
            <a:r>
              <a:rPr lang="es-ES" dirty="0"/>
              <a:t>en cada municipio que se adhiera a la Estrategia, se constituirá un grupo de trabajo a nivel estatal (GT 3) con la Red Española de Ciudades Saludables (RECS) y la Federación de Municipios y Provincias (FEMP), que elaborará un documento guía para la implementación local de la Estrategia. </a:t>
            </a:r>
            <a:endParaRPr lang="es-ES" sz="800" b="1"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67587" name="2 Marcador de notas"/>
          <p:cNvSpPr>
            <a:spLocks noGrp="1"/>
          </p:cNvSpPr>
          <p:nvPr>
            <p:ph type="body" idx="1"/>
          </p:nvPr>
        </p:nvSpPr>
        <p:spPr bwMode="auto">
          <a:noFill/>
        </p:spPr>
        <p:txBody>
          <a:bodyPr/>
          <a:lstStyle/>
          <a:p>
            <a:pPr>
              <a:spcBef>
                <a:spcPct val="0"/>
              </a:spcBef>
            </a:pPr>
            <a:r>
              <a:rPr lang="es-ES" sz="1000" dirty="0"/>
              <a:t>El ámbito local se considera uno de los tres entornos esenciales (junto al educativo y el sanitario) para el desarrollo de la </a:t>
            </a:r>
            <a:r>
              <a:rPr lang="es-ES" sz="1000" i="1" dirty="0"/>
              <a:t>Estrategia, y para el desarrollo de intervenciones por su proximidad a la ciudadanía. </a:t>
            </a:r>
          </a:p>
          <a:p>
            <a:pPr>
              <a:spcBef>
                <a:spcPct val="0"/>
              </a:spcBef>
            </a:pPr>
            <a:endParaRPr lang="es-ES" sz="1000" dirty="0"/>
          </a:p>
          <a:p>
            <a:pPr>
              <a:spcBef>
                <a:spcPct val="0"/>
              </a:spcBef>
            </a:pPr>
            <a:r>
              <a:rPr lang="es-ES" sz="1000" dirty="0"/>
              <a:t>Por ello se identifica la necesidad de establecer un plan de desarrollo local. Para ello se establece un grupo de trabajo para la implementación local </a:t>
            </a:r>
            <a:r>
              <a:rPr lang="es-ES" sz="1000" dirty="0" smtClean="0"/>
              <a:t>de </a:t>
            </a:r>
            <a:r>
              <a:rPr lang="es-ES" sz="1000" dirty="0"/>
              <a:t>la EPSP formado por el MSSSI, CCAA, Entidades Locales, la FEMP y personas expertas de sociedades científicas. El principal resultado fue la guía para la implementación local. </a:t>
            </a:r>
          </a:p>
          <a:p>
            <a:pPr>
              <a:spcBef>
                <a:spcPct val="0"/>
              </a:spcBef>
            </a:pPr>
            <a:endParaRPr lang="es-ES" sz="1000" dirty="0"/>
          </a:p>
          <a:p>
            <a:pPr>
              <a:spcBef>
                <a:spcPct val="0"/>
              </a:spcBef>
            </a:pPr>
            <a:r>
              <a:rPr lang="es-ES" sz="1000" dirty="0"/>
              <a:t>Desde un marco de </a:t>
            </a:r>
            <a:r>
              <a:rPr lang="es-ES" sz="1000" dirty="0" smtClean="0"/>
              <a:t>determinantes sociales de la salud </a:t>
            </a:r>
            <a:r>
              <a:rPr lang="es-ES" sz="1000" dirty="0"/>
              <a:t>y </a:t>
            </a:r>
            <a:r>
              <a:rPr lang="es-ES" sz="1000" dirty="0" smtClean="0"/>
              <a:t>equidad, </a:t>
            </a:r>
            <a:r>
              <a:rPr lang="es-ES" sz="1000" dirty="0"/>
              <a:t>es indispensable trabajar con un enfoque de entornos saludables en el que el ámbito local cobra especial importancia.</a:t>
            </a:r>
          </a:p>
          <a:p>
            <a:pPr>
              <a:spcBef>
                <a:spcPct val="0"/>
              </a:spcBef>
            </a:pPr>
            <a:endParaRPr lang="es-ES" sz="1000" dirty="0"/>
          </a:p>
        </p:txBody>
      </p:sp>
      <p:sp>
        <p:nvSpPr>
          <p:cNvPr id="67588" name="3 Marcador de número de diapositiva"/>
          <p:cNvSpPr txBox="1">
            <a:spLocks noGrp="1"/>
          </p:cNvSpPr>
          <p:nvPr/>
        </p:nvSpPr>
        <p:spPr bwMode="auto">
          <a:xfrm>
            <a:off x="3851275" y="9429750"/>
            <a:ext cx="2944813" cy="496888"/>
          </a:xfrm>
          <a:prstGeom prst="rect">
            <a:avLst/>
          </a:prstGeom>
          <a:noFill/>
          <a:ln w="9525">
            <a:noFill/>
            <a:miter lim="800000"/>
            <a:headEnd/>
            <a:tailEnd/>
          </a:ln>
        </p:spPr>
        <p:txBody>
          <a:bodyPr lIns="90722" tIns="45360" rIns="90722" bIns="45360" anchor="b">
            <a:prstTxWarp prst="textNoShape">
              <a:avLst/>
            </a:prstTxWarp>
          </a:bodyPr>
          <a:lstStyle/>
          <a:p>
            <a:pPr algn="r" defTabSz="977900" eaLnBrk="1" hangingPunct="1"/>
            <a:fld id="{90EA288E-C173-D049-AA92-696B94634E9E}" type="slidenum">
              <a:rPr lang="es-ES" sz="1200">
                <a:latin typeface="Arial" pitchFamily="-86" charset="0"/>
              </a:rPr>
              <a:pPr algn="r" defTabSz="977900" eaLnBrk="1" hangingPunct="1"/>
              <a:t>12</a:t>
            </a:fld>
            <a:endParaRPr lang="es-ES" sz="1200">
              <a:latin typeface="Arial" pitchFamily="-86"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1 Marcador de imagen de diapositiva"/>
          <p:cNvSpPr>
            <a:spLocks noGrp="1" noRot="1" noChangeAspect="1" noTextEdit="1"/>
          </p:cNvSpPr>
          <p:nvPr>
            <p:ph type="sldImg"/>
          </p:nvPr>
        </p:nvSpPr>
        <p:spPr>
          <a:xfrm>
            <a:off x="917575" y="744538"/>
            <a:ext cx="4962525" cy="3722687"/>
          </a:xfrm>
          <a:ln/>
        </p:spPr>
      </p:sp>
      <p:sp>
        <p:nvSpPr>
          <p:cNvPr id="28675" name="2 Marcador de notas"/>
          <p:cNvSpPr>
            <a:spLocks noGrp="1"/>
          </p:cNvSpPr>
          <p:nvPr>
            <p:ph type="body" idx="1"/>
          </p:nvPr>
        </p:nvSpPr>
        <p:spPr>
          <a:noFill/>
        </p:spPr>
        <p:txBody>
          <a:bodyPr/>
          <a:lstStyle/>
          <a:p>
            <a:pPr marL="0" marR="0" indent="0" algn="just" defTabSz="914400" rtl="0" eaLnBrk="1" fontAlgn="auto" latinLnBrk="0" hangingPunct="1">
              <a:lnSpc>
                <a:spcPct val="100000"/>
              </a:lnSpc>
              <a:spcBef>
                <a:spcPts val="277"/>
              </a:spcBef>
              <a:spcAft>
                <a:spcPts val="0"/>
              </a:spcAft>
              <a:buClrTx/>
              <a:buSzTx/>
              <a:buFontTx/>
              <a:buNone/>
              <a:tabLst/>
              <a:defRPr/>
            </a:pPr>
            <a:r>
              <a:rPr lang="es-ES" sz="1100" i="0" dirty="0" smtClean="0">
                <a:solidFill>
                  <a:srgbClr val="002060"/>
                </a:solidFill>
                <a:latin typeface="+mn-lt"/>
              </a:rPr>
              <a:t>Salud en todas las</a:t>
            </a:r>
            <a:r>
              <a:rPr lang="es-ES" sz="1100" i="0" baseline="0" dirty="0" smtClean="0">
                <a:solidFill>
                  <a:srgbClr val="002060"/>
                </a:solidFill>
                <a:latin typeface="+mn-lt"/>
              </a:rPr>
              <a:t> políticas </a:t>
            </a:r>
            <a:r>
              <a:rPr lang="es-ES" sz="1100" dirty="0" smtClean="0">
                <a:solidFill>
                  <a:srgbClr val="002060"/>
                </a:solidFill>
                <a:latin typeface="+mn-lt"/>
              </a:rPr>
              <a:t>“Salud en todas las políticas es un planteamiento en el que las políticas públicas intersectoriales sistemáticamente tienen en cuenta las consecuencias para la salud de las decisiones, buscan sinergias y evitan los impactos perjudiciales en la salud, con el fin de mejorar la salud de la población y la equidad en salud” </a:t>
            </a:r>
          </a:p>
          <a:p>
            <a:pPr marL="0" marR="0" indent="0" algn="just" defTabSz="914400" rtl="0" eaLnBrk="1" fontAlgn="auto" latinLnBrk="0" hangingPunct="1">
              <a:lnSpc>
                <a:spcPct val="100000"/>
              </a:lnSpc>
              <a:spcBef>
                <a:spcPts val="277"/>
              </a:spcBef>
              <a:spcAft>
                <a:spcPts val="0"/>
              </a:spcAft>
              <a:buClrTx/>
              <a:buSzTx/>
              <a:buFontTx/>
              <a:buNone/>
              <a:tabLst/>
              <a:defRPr/>
            </a:pPr>
            <a:endParaRPr lang="es-ES" sz="1100" i="1" dirty="0" smtClean="0">
              <a:solidFill>
                <a:srgbClr val="002060"/>
              </a:solidFill>
              <a:latin typeface="+mn-lt"/>
            </a:endParaRPr>
          </a:p>
          <a:p>
            <a:pPr marL="0" marR="0" indent="0" algn="just" defTabSz="914400" rtl="0" eaLnBrk="1" fontAlgn="auto" latinLnBrk="0" hangingPunct="1">
              <a:lnSpc>
                <a:spcPct val="100000"/>
              </a:lnSpc>
              <a:spcBef>
                <a:spcPts val="277"/>
              </a:spcBef>
              <a:spcAft>
                <a:spcPts val="0"/>
              </a:spcAft>
              <a:buClrTx/>
              <a:buSzTx/>
              <a:buFontTx/>
              <a:buNone/>
              <a:tabLst/>
              <a:defRPr/>
            </a:pPr>
            <a:r>
              <a:rPr lang="es-ES" sz="1100" i="1" dirty="0" smtClean="0">
                <a:solidFill>
                  <a:srgbClr val="002060"/>
                </a:solidFill>
                <a:latin typeface="+mn-lt"/>
              </a:rPr>
              <a:t>Referencia:</a:t>
            </a:r>
            <a:r>
              <a:rPr lang="es-ES" sz="1100" dirty="0" smtClean="0">
                <a:solidFill>
                  <a:srgbClr val="002060"/>
                </a:solidFill>
                <a:latin typeface="+mn-lt"/>
              </a:rPr>
              <a:t> </a:t>
            </a:r>
            <a:r>
              <a:rPr lang="es-ES" sz="1100" i="1" dirty="0" smtClean="0">
                <a:solidFill>
                  <a:srgbClr val="002060"/>
                </a:solidFill>
                <a:latin typeface="+mn-lt"/>
              </a:rPr>
              <a:t>Conferencia de Helsinki, 2013. </a:t>
            </a:r>
            <a:r>
              <a:rPr lang="es-ES" sz="1100" b="0" i="1" dirty="0" smtClean="0">
                <a:latin typeface="+mn-lt"/>
              </a:rPr>
              <a:t>Disponible en</a:t>
            </a:r>
            <a:r>
              <a:rPr lang="es-ES" sz="1100" b="0" i="0" dirty="0" smtClean="0">
                <a:latin typeface="+mn-lt"/>
              </a:rPr>
              <a:t>: </a:t>
            </a:r>
            <a:r>
              <a:rPr lang="es-ES" sz="1100" dirty="0" smtClean="0">
                <a:hlinkClick r:id="rId3"/>
              </a:rPr>
              <a:t>https://www.who.int/healthpromotion/conferences/8gchp/8gchp_helsinki_statement.pdf</a:t>
            </a:r>
            <a:r>
              <a:rPr lang="es-ES" sz="1100" dirty="0" smtClean="0"/>
              <a:t> </a:t>
            </a:r>
            <a:endParaRPr lang="es-ES" sz="1100" i="1" dirty="0" smtClean="0">
              <a:latin typeface="+mn-lt"/>
            </a:endParaRPr>
          </a:p>
          <a:p>
            <a:pPr algn="l"/>
            <a:endParaRPr lang="es-ES" sz="1100" dirty="0" smtClean="0">
              <a:solidFill>
                <a:srgbClr val="002060"/>
              </a:solidFill>
            </a:endParaRPr>
          </a:p>
          <a:p>
            <a:pPr algn="l"/>
            <a:r>
              <a:rPr lang="es-ES" sz="1100" dirty="0" smtClean="0">
                <a:solidFill>
                  <a:srgbClr val="002060"/>
                </a:solidFill>
              </a:rPr>
              <a:t>Para posibilitar esta mejora de la salud y bienestar de la población, es </a:t>
            </a:r>
            <a:r>
              <a:rPr lang="es-ES" sz="1100" b="1" u="sng" dirty="0" smtClean="0">
                <a:solidFill>
                  <a:srgbClr val="002060"/>
                </a:solidFill>
              </a:rPr>
              <a:t>necesaria la implicación y coordinación de sectores que desarrollan políticas y actividades con impacto en salud</a:t>
            </a:r>
            <a:r>
              <a:rPr lang="es-ES" sz="1100" b="1" dirty="0" smtClean="0">
                <a:solidFill>
                  <a:srgbClr val="002060"/>
                </a:solidFill>
              </a:rPr>
              <a:t> </a:t>
            </a:r>
            <a:r>
              <a:rPr lang="es-ES" sz="1100" dirty="0" smtClean="0">
                <a:solidFill>
                  <a:srgbClr val="002060"/>
                </a:solidFill>
              </a:rPr>
              <a:t>como educación, bienestar social, medioambiente, trabajo e inmigración, urbanismo y planificación del territorio, transporte y movilidad activa, o economía y hacienda.</a:t>
            </a:r>
          </a:p>
          <a:p>
            <a:pPr algn="l"/>
            <a:endParaRPr lang="es-ES" sz="1100" dirty="0" smtClean="0">
              <a:solidFill>
                <a:srgbClr val="002060"/>
              </a:solidFill>
            </a:endParaRPr>
          </a:p>
          <a:p>
            <a:pPr algn="l"/>
            <a:r>
              <a:rPr lang="es-ES" sz="1100" dirty="0" smtClean="0">
                <a:solidFill>
                  <a:srgbClr val="002060"/>
                </a:solidFill>
              </a:rPr>
              <a:t>Y es necesario que desde el entorno local </a:t>
            </a:r>
            <a:r>
              <a:rPr lang="es-ES" sz="1100" b="1" u="sng" dirty="0" smtClean="0">
                <a:solidFill>
                  <a:srgbClr val="002060"/>
                </a:solidFill>
              </a:rPr>
              <a:t>trabajemos juntos</a:t>
            </a:r>
            <a:r>
              <a:rPr lang="es-ES" sz="1100" dirty="0" smtClean="0">
                <a:solidFill>
                  <a:srgbClr val="002060"/>
                </a:solidFill>
              </a:rPr>
              <a:t>, articulando los mecanismos necesarios para participar en la mejora de nuestro municipio</a:t>
            </a:r>
            <a:endParaRPr lang="es-ES" sz="1100" i="1" dirty="0" smtClean="0">
              <a:latin typeface="+mn-lt"/>
            </a:endParaRPr>
          </a:p>
        </p:txBody>
      </p:sp>
      <p:sp>
        <p:nvSpPr>
          <p:cNvPr id="28676" name="3 Marcador de número de diapositiva"/>
          <p:cNvSpPr txBox="1">
            <a:spLocks noGrp="1"/>
          </p:cNvSpPr>
          <p:nvPr/>
        </p:nvSpPr>
        <p:spPr bwMode="auto">
          <a:xfrm>
            <a:off x="3851814" y="9429274"/>
            <a:ext cx="2944342" cy="497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22" tIns="45360" rIns="90722" bIns="45360" anchor="b"/>
          <a:lstStyle>
            <a:lvl1pPr defTabSz="977900" eaLnBrk="0" hangingPunct="0">
              <a:spcBef>
                <a:spcPct val="30000"/>
              </a:spcBef>
              <a:defRPr sz="1200">
                <a:solidFill>
                  <a:schemeClr val="tx1"/>
                </a:solidFill>
                <a:latin typeface="Arial" pitchFamily="34" charset="0"/>
              </a:defRPr>
            </a:lvl1pPr>
            <a:lvl2pPr marL="742950" indent="-285750" defTabSz="977900" eaLnBrk="0" hangingPunct="0">
              <a:spcBef>
                <a:spcPct val="30000"/>
              </a:spcBef>
              <a:defRPr sz="1200">
                <a:solidFill>
                  <a:schemeClr val="tx1"/>
                </a:solidFill>
                <a:latin typeface="Arial" pitchFamily="34" charset="0"/>
              </a:defRPr>
            </a:lvl2pPr>
            <a:lvl3pPr marL="1143000" indent="-228600" defTabSz="977900" eaLnBrk="0" hangingPunct="0">
              <a:spcBef>
                <a:spcPct val="30000"/>
              </a:spcBef>
              <a:defRPr sz="1200">
                <a:solidFill>
                  <a:schemeClr val="tx1"/>
                </a:solidFill>
                <a:latin typeface="Arial" pitchFamily="34" charset="0"/>
              </a:defRPr>
            </a:lvl3pPr>
            <a:lvl4pPr marL="1600200" indent="-228600" defTabSz="977900" eaLnBrk="0" hangingPunct="0">
              <a:spcBef>
                <a:spcPct val="30000"/>
              </a:spcBef>
              <a:defRPr sz="1200">
                <a:solidFill>
                  <a:schemeClr val="tx1"/>
                </a:solidFill>
                <a:latin typeface="Arial" pitchFamily="34" charset="0"/>
              </a:defRPr>
            </a:lvl4pPr>
            <a:lvl5pPr marL="2057400" indent="-228600" defTabSz="977900" eaLnBrk="0" hangingPunct="0">
              <a:spcBef>
                <a:spcPct val="30000"/>
              </a:spcBef>
              <a:defRPr sz="1200">
                <a:solidFill>
                  <a:schemeClr val="tx1"/>
                </a:solidFill>
                <a:latin typeface="Arial" pitchFamily="34" charset="0"/>
              </a:defRPr>
            </a:lvl5pPr>
            <a:lvl6pPr marL="2514600" indent="-228600" defTabSz="977900" eaLnBrk="0" fontAlgn="base" hangingPunct="0">
              <a:spcBef>
                <a:spcPct val="30000"/>
              </a:spcBef>
              <a:spcAft>
                <a:spcPct val="0"/>
              </a:spcAft>
              <a:defRPr sz="1200">
                <a:solidFill>
                  <a:schemeClr val="tx1"/>
                </a:solidFill>
                <a:latin typeface="Arial" pitchFamily="34" charset="0"/>
              </a:defRPr>
            </a:lvl6pPr>
            <a:lvl7pPr marL="2971800" indent="-228600" defTabSz="977900" eaLnBrk="0" fontAlgn="base" hangingPunct="0">
              <a:spcBef>
                <a:spcPct val="30000"/>
              </a:spcBef>
              <a:spcAft>
                <a:spcPct val="0"/>
              </a:spcAft>
              <a:defRPr sz="1200">
                <a:solidFill>
                  <a:schemeClr val="tx1"/>
                </a:solidFill>
                <a:latin typeface="Arial" pitchFamily="34" charset="0"/>
              </a:defRPr>
            </a:lvl7pPr>
            <a:lvl8pPr marL="3429000" indent="-228600" defTabSz="977900" eaLnBrk="0" fontAlgn="base" hangingPunct="0">
              <a:spcBef>
                <a:spcPct val="30000"/>
              </a:spcBef>
              <a:spcAft>
                <a:spcPct val="0"/>
              </a:spcAft>
              <a:defRPr sz="1200">
                <a:solidFill>
                  <a:schemeClr val="tx1"/>
                </a:solidFill>
                <a:latin typeface="Arial" pitchFamily="34" charset="0"/>
              </a:defRPr>
            </a:lvl8pPr>
            <a:lvl9pPr marL="3886200" indent="-228600" defTabSz="9779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4FE73CF8-ACCA-4FDD-B922-85E881EAB35D}" type="slidenum">
              <a:rPr lang="es-ES" altLang="es-ES"/>
              <a:pPr algn="r" eaLnBrk="1" hangingPunct="1">
                <a:spcBef>
                  <a:spcPct val="0"/>
                </a:spcBef>
              </a:pPr>
              <a:t>13</a:t>
            </a:fld>
            <a:endParaRPr lang="es-ES" altLang="es-ES"/>
          </a:p>
        </p:txBody>
      </p:sp>
    </p:spTree>
    <p:extLst>
      <p:ext uri="{BB962C8B-B14F-4D97-AF65-F5344CB8AC3E}">
        <p14:creationId xmlns:p14="http://schemas.microsoft.com/office/powerpoint/2010/main" val="41543592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1 Marcador de imagen de diapositiva"/>
          <p:cNvSpPr>
            <a:spLocks noGrp="1" noRot="1" noChangeAspect="1" noTextEdit="1"/>
          </p:cNvSpPr>
          <p:nvPr>
            <p:ph type="sldImg"/>
          </p:nvPr>
        </p:nvSpPr>
        <p:spPr>
          <a:xfrm>
            <a:off x="917575" y="744538"/>
            <a:ext cx="4962525" cy="3722687"/>
          </a:xfrm>
          <a:ln/>
        </p:spPr>
      </p:sp>
      <p:sp>
        <p:nvSpPr>
          <p:cNvPr id="28675" name="2 Marcador de notas"/>
          <p:cNvSpPr>
            <a:spLocks noGrp="1"/>
          </p:cNvSpPr>
          <p:nvPr>
            <p:ph type="body" idx="1"/>
          </p:nvPr>
        </p:nvSpPr>
        <p:spPr>
          <a:noFill/>
        </p:spPr>
        <p:txBody>
          <a:bodyPr/>
          <a:lstStyle/>
          <a:p>
            <a:pPr marL="457200" marR="0" lvl="1" indent="0" algn="just" defTabSz="914400" rtl="0" eaLnBrk="1" fontAlgn="auto" latinLnBrk="0" hangingPunct="1">
              <a:lnSpc>
                <a:spcPct val="100000"/>
              </a:lnSpc>
              <a:spcBef>
                <a:spcPts val="277"/>
              </a:spcBef>
              <a:spcAft>
                <a:spcPts val="0"/>
              </a:spcAft>
              <a:buClrTx/>
              <a:buSzTx/>
              <a:buFont typeface="Arial" panose="020B0604020202020204" pitchFamily="34" charset="0"/>
              <a:buNone/>
              <a:tabLst/>
              <a:defRPr/>
            </a:pPr>
            <a:r>
              <a:rPr lang="es-ES" sz="1100" i="0" dirty="0" smtClean="0">
                <a:solidFill>
                  <a:srgbClr val="FF0000"/>
                </a:solidFill>
                <a:latin typeface="+mn-lt"/>
              </a:rPr>
              <a:t>Indicar las iniciativas que se han llevado a cabo en el municipio para mejorar la salud de la población. </a:t>
            </a:r>
          </a:p>
          <a:p>
            <a:pPr marL="457200" marR="0" lvl="1" indent="0" algn="just" defTabSz="914400" rtl="0" eaLnBrk="1" fontAlgn="auto" latinLnBrk="0" hangingPunct="1">
              <a:lnSpc>
                <a:spcPct val="100000"/>
              </a:lnSpc>
              <a:spcBef>
                <a:spcPts val="277"/>
              </a:spcBef>
              <a:spcAft>
                <a:spcPts val="0"/>
              </a:spcAft>
              <a:buClrTx/>
              <a:buSzTx/>
              <a:buFont typeface="Arial" panose="020B0604020202020204" pitchFamily="34" charset="0"/>
              <a:buNone/>
              <a:tabLst/>
              <a:defRPr/>
            </a:pPr>
            <a:endParaRPr lang="es-ES" sz="1100" i="0" dirty="0" smtClean="0">
              <a:solidFill>
                <a:srgbClr val="FF0000"/>
              </a:solidFill>
              <a:latin typeface="+mn-lt"/>
            </a:endParaRPr>
          </a:p>
          <a:p>
            <a:pPr marL="457200" marR="0" lvl="1" indent="0" algn="just" defTabSz="914400" rtl="0" eaLnBrk="1" fontAlgn="auto" latinLnBrk="0" hangingPunct="1">
              <a:lnSpc>
                <a:spcPct val="100000"/>
              </a:lnSpc>
              <a:spcBef>
                <a:spcPts val="277"/>
              </a:spcBef>
              <a:spcAft>
                <a:spcPts val="0"/>
              </a:spcAft>
              <a:buClrTx/>
              <a:buSzTx/>
              <a:buFont typeface="Arial" panose="020B0604020202020204" pitchFamily="34" charset="0"/>
              <a:buNone/>
              <a:tabLst/>
              <a:defRPr/>
            </a:pPr>
            <a:r>
              <a:rPr lang="es-ES" sz="1100" i="0" dirty="0" smtClean="0">
                <a:solidFill>
                  <a:srgbClr val="FF0000"/>
                </a:solidFill>
                <a:latin typeface="+mn-lt"/>
              </a:rPr>
              <a:t>Estas iniciativas deberán referirse tanto a los cambios realizados en el sector salud como en los otros sectores. Se ponen ejemplos y un formato de cómo podría presentarse la información. Su municipio podrá adaptar este formato e incluir por ejemplo material audiovisual para completarla, etc.</a:t>
            </a:r>
          </a:p>
          <a:p>
            <a:pPr marL="457200" marR="0" lvl="1" indent="0" algn="just" defTabSz="914400" rtl="0" eaLnBrk="1" fontAlgn="auto" latinLnBrk="0" hangingPunct="1">
              <a:lnSpc>
                <a:spcPct val="100000"/>
              </a:lnSpc>
              <a:spcBef>
                <a:spcPts val="277"/>
              </a:spcBef>
              <a:spcAft>
                <a:spcPts val="0"/>
              </a:spcAft>
              <a:buClrTx/>
              <a:buSzTx/>
              <a:buFont typeface="Arial" panose="020B0604020202020204" pitchFamily="34" charset="0"/>
              <a:buNone/>
              <a:tabLst/>
              <a:defRPr/>
            </a:pPr>
            <a:endParaRPr lang="es-ES" sz="1100" i="0" dirty="0" smtClean="0">
              <a:solidFill>
                <a:srgbClr val="FF0000"/>
              </a:solidFill>
              <a:latin typeface="+mn-lt"/>
            </a:endParaRPr>
          </a:p>
          <a:p>
            <a:pPr marL="457200" marR="0" lvl="1" indent="0" algn="just" defTabSz="914400" rtl="0" eaLnBrk="1" fontAlgn="auto" latinLnBrk="0" hangingPunct="1">
              <a:lnSpc>
                <a:spcPct val="100000"/>
              </a:lnSpc>
              <a:spcBef>
                <a:spcPts val="277"/>
              </a:spcBef>
              <a:spcAft>
                <a:spcPts val="0"/>
              </a:spcAft>
              <a:buClrTx/>
              <a:buSzTx/>
              <a:buFont typeface="Arial" panose="020B0604020202020204" pitchFamily="34" charset="0"/>
              <a:buNone/>
              <a:tabLst/>
              <a:defRPr/>
            </a:pPr>
            <a:r>
              <a:rPr lang="es-ES" sz="1100" i="0" dirty="0" smtClean="0">
                <a:solidFill>
                  <a:srgbClr val="FF0000"/>
                </a:solidFill>
                <a:latin typeface="+mn-lt"/>
              </a:rPr>
              <a:t>Repasar los objetivos  específicos de la Estrategia de Promoción de la Salud y Prevención puede</a:t>
            </a:r>
            <a:r>
              <a:rPr lang="es-ES" sz="1100" i="0" baseline="0" dirty="0" smtClean="0">
                <a:solidFill>
                  <a:srgbClr val="FF0000"/>
                </a:solidFill>
                <a:latin typeface="+mn-lt"/>
              </a:rPr>
              <a:t> ayudarle a revisar qué intervenciones se han llevado ya a cabo desde el municipio en esta línea:</a:t>
            </a:r>
          </a:p>
          <a:p>
            <a:pPr algn="just"/>
            <a:endParaRPr lang="es-ES" sz="1100" b="0" i="1" u="none" strike="noStrike" kern="1200" baseline="0" dirty="0" smtClean="0">
              <a:solidFill>
                <a:schemeClr val="tx1"/>
              </a:solidFill>
              <a:latin typeface="+mn-lt"/>
              <a:ea typeface="+mn-ea"/>
              <a:cs typeface="+mn-cs"/>
            </a:endParaRPr>
          </a:p>
          <a:p>
            <a:pPr marL="685800" lvl="1" indent="-228600" algn="just">
              <a:buFont typeface="+mj-lt"/>
              <a:buAutoNum type="arabicPeriod"/>
            </a:pPr>
            <a:r>
              <a:rPr lang="es-ES" sz="1100" b="0" i="0" u="none" strike="noStrike" kern="1200" baseline="0" dirty="0" smtClean="0">
                <a:solidFill>
                  <a:schemeClr val="tx1"/>
                </a:solidFill>
                <a:latin typeface="+mn-lt"/>
                <a:ea typeface="+mn-ea"/>
                <a:cs typeface="+mn-cs"/>
              </a:rPr>
              <a:t>Promover estilos de vida saludable, así como entornos y conductas seguras en la población infantil mediante la coordinación de intervenciones integrales en los ámbitos sanitario, familiar, comunitario y educativo. </a:t>
            </a:r>
          </a:p>
          <a:p>
            <a:pPr marL="685800" lvl="1" indent="-228600" algn="just">
              <a:buFont typeface="+mj-lt"/>
              <a:buAutoNum type="arabicPeriod"/>
            </a:pPr>
            <a:r>
              <a:rPr lang="es-ES" sz="1100" b="0" i="0" u="none" strike="noStrike" kern="1200" baseline="0" dirty="0" smtClean="0">
                <a:solidFill>
                  <a:schemeClr val="tx1"/>
                </a:solidFill>
                <a:latin typeface="+mn-lt"/>
                <a:ea typeface="+mn-ea"/>
                <a:cs typeface="+mn-cs"/>
              </a:rPr>
              <a:t>Promover estilos de vida saludables durante el embarazo y el periodo de lactancia. </a:t>
            </a:r>
          </a:p>
          <a:p>
            <a:pPr marL="685800" lvl="1" indent="-228600" algn="just">
              <a:buFont typeface="+mj-lt"/>
              <a:buAutoNum type="arabicPeriod"/>
            </a:pPr>
            <a:r>
              <a:rPr lang="es-ES" sz="1100" b="0" i="0" u="none" strike="noStrike" kern="1200" baseline="0" dirty="0" smtClean="0">
                <a:solidFill>
                  <a:schemeClr val="tx1"/>
                </a:solidFill>
                <a:latin typeface="+mn-lt"/>
                <a:ea typeface="+mn-ea"/>
                <a:cs typeface="+mn-cs"/>
              </a:rPr>
              <a:t>Promover el bienestar emocional en la población infantil. </a:t>
            </a:r>
          </a:p>
          <a:p>
            <a:pPr marL="685800" lvl="1" indent="-228600" algn="just">
              <a:buFont typeface="+mj-lt"/>
              <a:buAutoNum type="arabicPeriod"/>
            </a:pPr>
            <a:r>
              <a:rPr lang="es-ES" sz="1100" b="0" i="0" u="none" strike="noStrike" kern="1200" baseline="0" dirty="0" smtClean="0">
                <a:solidFill>
                  <a:schemeClr val="tx1"/>
                </a:solidFill>
                <a:latin typeface="+mn-lt"/>
                <a:ea typeface="+mn-ea"/>
                <a:cs typeface="+mn-cs"/>
              </a:rPr>
              <a:t>Promover el envejecimiento activo y saludable en la población mayor de 50 años mediante la intervención integral sobre estilos de vida saludable, así como sobre los entornos y conductas seguras de manera coordinada entre los ámbitos sanitario y familiar-comunitario. </a:t>
            </a:r>
          </a:p>
          <a:p>
            <a:pPr marL="685800" lvl="1" indent="-228600" algn="just">
              <a:buFont typeface="+mj-lt"/>
              <a:buAutoNum type="arabicPeriod"/>
            </a:pPr>
            <a:r>
              <a:rPr lang="es-ES" sz="1100" b="0" i="0" u="none" strike="noStrike" kern="1200" baseline="0" dirty="0" smtClean="0">
                <a:solidFill>
                  <a:schemeClr val="tx1"/>
                </a:solidFill>
                <a:latin typeface="+mn-lt"/>
                <a:ea typeface="+mn-ea"/>
                <a:cs typeface="+mn-cs"/>
              </a:rPr>
              <a:t>Prevenir el deterioro funcional y promover la salud y bienestar emocional en la población mayor de 70 años potenciando la coordinación de intervenciones integrales en los ámbitos sanitario, de servicios sociales y comunitario. </a:t>
            </a:r>
          </a:p>
          <a:p>
            <a:pPr marL="914400" marR="0" lvl="2" indent="0" algn="just" defTabSz="914400" rtl="0" eaLnBrk="1" fontAlgn="auto" latinLnBrk="0" hangingPunct="1">
              <a:lnSpc>
                <a:spcPct val="100000"/>
              </a:lnSpc>
              <a:spcBef>
                <a:spcPts val="277"/>
              </a:spcBef>
              <a:spcAft>
                <a:spcPts val="0"/>
              </a:spcAft>
              <a:buClrTx/>
              <a:buSzTx/>
              <a:buFont typeface="Arial" panose="020B0604020202020204" pitchFamily="34" charset="0"/>
              <a:buNone/>
              <a:tabLst/>
              <a:defRPr/>
            </a:pPr>
            <a:endParaRPr lang="es-ES" sz="1100" i="0" baseline="0" dirty="0" smtClean="0">
              <a:solidFill>
                <a:srgbClr val="FF0000"/>
              </a:solidFill>
              <a:latin typeface="+mn-lt"/>
            </a:endParaRPr>
          </a:p>
          <a:p>
            <a:pPr marL="914400" marR="0" lvl="2" indent="0" algn="just" defTabSz="914400" rtl="0" eaLnBrk="1" fontAlgn="auto" latinLnBrk="0" hangingPunct="1">
              <a:lnSpc>
                <a:spcPct val="100000"/>
              </a:lnSpc>
              <a:spcBef>
                <a:spcPts val="277"/>
              </a:spcBef>
              <a:spcAft>
                <a:spcPts val="0"/>
              </a:spcAft>
              <a:buClrTx/>
              <a:buSzTx/>
              <a:buFont typeface="Arial" panose="020B0604020202020204" pitchFamily="34" charset="0"/>
              <a:buNone/>
              <a:tabLst/>
              <a:defRPr/>
            </a:pPr>
            <a:endParaRPr lang="es-ES" sz="1100" i="0" dirty="0" smtClean="0">
              <a:solidFill>
                <a:srgbClr val="FF0000"/>
              </a:solidFill>
              <a:latin typeface="+mn-lt"/>
            </a:endParaRPr>
          </a:p>
        </p:txBody>
      </p:sp>
      <p:sp>
        <p:nvSpPr>
          <p:cNvPr id="28676" name="3 Marcador de número de diapositiva"/>
          <p:cNvSpPr txBox="1">
            <a:spLocks noGrp="1"/>
          </p:cNvSpPr>
          <p:nvPr/>
        </p:nvSpPr>
        <p:spPr bwMode="auto">
          <a:xfrm>
            <a:off x="3851814" y="9429274"/>
            <a:ext cx="2944342" cy="497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22" tIns="45360" rIns="90722" bIns="45360" anchor="b"/>
          <a:lstStyle>
            <a:lvl1pPr defTabSz="977900" eaLnBrk="0" hangingPunct="0">
              <a:spcBef>
                <a:spcPct val="30000"/>
              </a:spcBef>
              <a:defRPr sz="1200">
                <a:solidFill>
                  <a:schemeClr val="tx1"/>
                </a:solidFill>
                <a:latin typeface="Arial" pitchFamily="34" charset="0"/>
              </a:defRPr>
            </a:lvl1pPr>
            <a:lvl2pPr marL="742950" indent="-285750" defTabSz="977900" eaLnBrk="0" hangingPunct="0">
              <a:spcBef>
                <a:spcPct val="30000"/>
              </a:spcBef>
              <a:defRPr sz="1200">
                <a:solidFill>
                  <a:schemeClr val="tx1"/>
                </a:solidFill>
                <a:latin typeface="Arial" pitchFamily="34" charset="0"/>
              </a:defRPr>
            </a:lvl2pPr>
            <a:lvl3pPr marL="1143000" indent="-228600" defTabSz="977900" eaLnBrk="0" hangingPunct="0">
              <a:spcBef>
                <a:spcPct val="30000"/>
              </a:spcBef>
              <a:defRPr sz="1200">
                <a:solidFill>
                  <a:schemeClr val="tx1"/>
                </a:solidFill>
                <a:latin typeface="Arial" pitchFamily="34" charset="0"/>
              </a:defRPr>
            </a:lvl3pPr>
            <a:lvl4pPr marL="1600200" indent="-228600" defTabSz="977900" eaLnBrk="0" hangingPunct="0">
              <a:spcBef>
                <a:spcPct val="30000"/>
              </a:spcBef>
              <a:defRPr sz="1200">
                <a:solidFill>
                  <a:schemeClr val="tx1"/>
                </a:solidFill>
                <a:latin typeface="Arial" pitchFamily="34" charset="0"/>
              </a:defRPr>
            </a:lvl4pPr>
            <a:lvl5pPr marL="2057400" indent="-228600" defTabSz="977900" eaLnBrk="0" hangingPunct="0">
              <a:spcBef>
                <a:spcPct val="30000"/>
              </a:spcBef>
              <a:defRPr sz="1200">
                <a:solidFill>
                  <a:schemeClr val="tx1"/>
                </a:solidFill>
                <a:latin typeface="Arial" pitchFamily="34" charset="0"/>
              </a:defRPr>
            </a:lvl5pPr>
            <a:lvl6pPr marL="2514600" indent="-228600" defTabSz="977900" eaLnBrk="0" fontAlgn="base" hangingPunct="0">
              <a:spcBef>
                <a:spcPct val="30000"/>
              </a:spcBef>
              <a:spcAft>
                <a:spcPct val="0"/>
              </a:spcAft>
              <a:defRPr sz="1200">
                <a:solidFill>
                  <a:schemeClr val="tx1"/>
                </a:solidFill>
                <a:latin typeface="Arial" pitchFamily="34" charset="0"/>
              </a:defRPr>
            </a:lvl6pPr>
            <a:lvl7pPr marL="2971800" indent="-228600" defTabSz="977900" eaLnBrk="0" fontAlgn="base" hangingPunct="0">
              <a:spcBef>
                <a:spcPct val="30000"/>
              </a:spcBef>
              <a:spcAft>
                <a:spcPct val="0"/>
              </a:spcAft>
              <a:defRPr sz="1200">
                <a:solidFill>
                  <a:schemeClr val="tx1"/>
                </a:solidFill>
                <a:latin typeface="Arial" pitchFamily="34" charset="0"/>
              </a:defRPr>
            </a:lvl7pPr>
            <a:lvl8pPr marL="3429000" indent="-228600" defTabSz="977900" eaLnBrk="0" fontAlgn="base" hangingPunct="0">
              <a:spcBef>
                <a:spcPct val="30000"/>
              </a:spcBef>
              <a:spcAft>
                <a:spcPct val="0"/>
              </a:spcAft>
              <a:defRPr sz="1200">
                <a:solidFill>
                  <a:schemeClr val="tx1"/>
                </a:solidFill>
                <a:latin typeface="Arial" pitchFamily="34" charset="0"/>
              </a:defRPr>
            </a:lvl8pPr>
            <a:lvl9pPr marL="3886200" indent="-228600" defTabSz="9779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4FE73CF8-ACCA-4FDD-B922-85E881EAB35D}" type="slidenum">
              <a:rPr lang="es-ES" altLang="es-ES"/>
              <a:pPr algn="r" eaLnBrk="1" hangingPunct="1">
                <a:spcBef>
                  <a:spcPct val="0"/>
                </a:spcBef>
              </a:pPr>
              <a:t>14</a:t>
            </a:fld>
            <a:endParaRPr lang="es-ES" altLang="es-ES"/>
          </a:p>
        </p:txBody>
      </p:sp>
    </p:spTree>
    <p:extLst>
      <p:ext uri="{BB962C8B-B14F-4D97-AF65-F5344CB8AC3E}">
        <p14:creationId xmlns:p14="http://schemas.microsoft.com/office/powerpoint/2010/main" val="11997494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1 Marcador de imagen de diapositiva"/>
          <p:cNvSpPr>
            <a:spLocks noGrp="1" noRot="1" noChangeAspect="1" noTextEdit="1"/>
          </p:cNvSpPr>
          <p:nvPr>
            <p:ph type="sldImg"/>
          </p:nvPr>
        </p:nvSpPr>
        <p:spPr>
          <a:xfrm>
            <a:off x="917575" y="744538"/>
            <a:ext cx="4962525" cy="3722687"/>
          </a:xfrm>
          <a:ln/>
        </p:spPr>
      </p:sp>
      <p:sp>
        <p:nvSpPr>
          <p:cNvPr id="28675" name="2 Marcador de notas"/>
          <p:cNvSpPr>
            <a:spLocks noGrp="1"/>
          </p:cNvSpPr>
          <p:nvPr>
            <p:ph type="body" idx="1"/>
          </p:nvPr>
        </p:nvSpPr>
        <p:spPr>
          <a:noFill/>
        </p:spPr>
        <p:txBody>
          <a:bodyPr/>
          <a:lstStyle/>
          <a:p>
            <a:pPr marL="457200" marR="0" lvl="1" indent="0" algn="just" defTabSz="914400" rtl="0" eaLnBrk="1" fontAlgn="auto" latinLnBrk="0" hangingPunct="1">
              <a:lnSpc>
                <a:spcPct val="100000"/>
              </a:lnSpc>
              <a:spcBef>
                <a:spcPts val="277"/>
              </a:spcBef>
              <a:spcAft>
                <a:spcPts val="0"/>
              </a:spcAft>
              <a:buClrTx/>
              <a:buSzTx/>
              <a:buFont typeface="Arial" panose="020B0604020202020204" pitchFamily="34" charset="0"/>
              <a:buNone/>
              <a:tabLst/>
              <a:defRPr/>
            </a:pPr>
            <a:r>
              <a:rPr lang="es-ES" sz="1100" i="0" dirty="0" smtClean="0">
                <a:solidFill>
                  <a:srgbClr val="FF0000"/>
                </a:solidFill>
                <a:latin typeface="+mn-lt"/>
              </a:rPr>
              <a:t>Indicar las iniciativas que se han llevado a cabo en el municipio para mejorar la salud de la población. </a:t>
            </a:r>
          </a:p>
          <a:p>
            <a:pPr marL="457200" marR="0" lvl="1" indent="0" algn="just" defTabSz="914400" rtl="0" eaLnBrk="1" fontAlgn="auto" latinLnBrk="0" hangingPunct="1">
              <a:lnSpc>
                <a:spcPct val="100000"/>
              </a:lnSpc>
              <a:spcBef>
                <a:spcPts val="277"/>
              </a:spcBef>
              <a:spcAft>
                <a:spcPts val="0"/>
              </a:spcAft>
              <a:buClrTx/>
              <a:buSzTx/>
              <a:buFont typeface="Arial" panose="020B0604020202020204" pitchFamily="34" charset="0"/>
              <a:buNone/>
              <a:tabLst/>
              <a:defRPr/>
            </a:pPr>
            <a:endParaRPr lang="es-ES" sz="1100" i="0" dirty="0" smtClean="0">
              <a:solidFill>
                <a:srgbClr val="FF0000"/>
              </a:solidFill>
              <a:latin typeface="+mn-lt"/>
            </a:endParaRPr>
          </a:p>
          <a:p>
            <a:pPr marL="457200" marR="0" lvl="1" indent="0" algn="just" defTabSz="914400" rtl="0" eaLnBrk="1" fontAlgn="auto" latinLnBrk="0" hangingPunct="1">
              <a:lnSpc>
                <a:spcPct val="100000"/>
              </a:lnSpc>
              <a:spcBef>
                <a:spcPts val="277"/>
              </a:spcBef>
              <a:spcAft>
                <a:spcPts val="0"/>
              </a:spcAft>
              <a:buClrTx/>
              <a:buSzTx/>
              <a:buFont typeface="Arial" panose="020B0604020202020204" pitchFamily="34" charset="0"/>
              <a:buNone/>
              <a:tabLst/>
              <a:defRPr/>
            </a:pPr>
            <a:r>
              <a:rPr lang="es-ES" sz="1100" i="0" dirty="0" smtClean="0">
                <a:solidFill>
                  <a:srgbClr val="FF0000"/>
                </a:solidFill>
                <a:latin typeface="+mn-lt"/>
              </a:rPr>
              <a:t>Estas iniciativas deberán referirse tanto a los cambios realizados en el sector salud como en los otros sectores. Se ponen ejemplos y un formato de cómo podría presentarse la información. Su municipio podrá adaptar este formato e incluir por ejemplo material audiovisual para completarla, etc.</a:t>
            </a:r>
          </a:p>
          <a:p>
            <a:pPr marL="457200" marR="0" lvl="1" indent="0" algn="just" defTabSz="914400" rtl="0" eaLnBrk="1" fontAlgn="auto" latinLnBrk="0" hangingPunct="1">
              <a:lnSpc>
                <a:spcPct val="100000"/>
              </a:lnSpc>
              <a:spcBef>
                <a:spcPts val="277"/>
              </a:spcBef>
              <a:spcAft>
                <a:spcPts val="0"/>
              </a:spcAft>
              <a:buClrTx/>
              <a:buSzTx/>
              <a:buFont typeface="Arial" panose="020B0604020202020204" pitchFamily="34" charset="0"/>
              <a:buNone/>
              <a:tabLst/>
              <a:defRPr/>
            </a:pPr>
            <a:endParaRPr lang="es-ES" sz="1100" i="0" dirty="0" smtClean="0">
              <a:solidFill>
                <a:srgbClr val="FF0000"/>
              </a:solidFill>
              <a:latin typeface="+mn-lt"/>
            </a:endParaRPr>
          </a:p>
          <a:p>
            <a:pPr marL="457200" marR="0" lvl="1" indent="0" algn="just" defTabSz="914400" rtl="0" eaLnBrk="1" fontAlgn="auto" latinLnBrk="0" hangingPunct="1">
              <a:lnSpc>
                <a:spcPct val="100000"/>
              </a:lnSpc>
              <a:spcBef>
                <a:spcPts val="277"/>
              </a:spcBef>
              <a:spcAft>
                <a:spcPts val="0"/>
              </a:spcAft>
              <a:buClrTx/>
              <a:buSzTx/>
              <a:buFont typeface="Arial" panose="020B0604020202020204" pitchFamily="34" charset="0"/>
              <a:buNone/>
              <a:tabLst/>
              <a:defRPr/>
            </a:pPr>
            <a:r>
              <a:rPr lang="es-ES" sz="1100" i="0" dirty="0" smtClean="0">
                <a:solidFill>
                  <a:srgbClr val="FF0000"/>
                </a:solidFill>
                <a:latin typeface="+mn-lt"/>
              </a:rPr>
              <a:t>Repasar los objetivos  específicos de la Estrategia de Promoción de la Salud y Prevención puede</a:t>
            </a:r>
            <a:r>
              <a:rPr lang="es-ES" sz="1100" i="0" baseline="0" dirty="0" smtClean="0">
                <a:solidFill>
                  <a:srgbClr val="FF0000"/>
                </a:solidFill>
                <a:latin typeface="+mn-lt"/>
              </a:rPr>
              <a:t> ayudarle a revisar qué intervenciones se han llevado ya a cabo desde el municipio en esta línea:</a:t>
            </a:r>
          </a:p>
          <a:p>
            <a:pPr algn="just"/>
            <a:endParaRPr lang="es-ES" sz="1100" b="0" i="1" u="none" strike="noStrike" kern="1200" baseline="0" dirty="0" smtClean="0">
              <a:solidFill>
                <a:schemeClr val="tx1"/>
              </a:solidFill>
              <a:latin typeface="+mn-lt"/>
              <a:ea typeface="+mn-ea"/>
              <a:cs typeface="+mn-cs"/>
            </a:endParaRPr>
          </a:p>
          <a:p>
            <a:pPr marL="685800" lvl="1" indent="-228600" algn="just">
              <a:buFont typeface="+mj-lt"/>
              <a:buAutoNum type="arabicPeriod"/>
            </a:pPr>
            <a:r>
              <a:rPr lang="es-ES" sz="1100" b="0" i="0" u="none" strike="noStrike" kern="1200" baseline="0" dirty="0" smtClean="0">
                <a:solidFill>
                  <a:schemeClr val="tx1"/>
                </a:solidFill>
                <a:latin typeface="+mn-lt"/>
                <a:ea typeface="+mn-ea"/>
                <a:cs typeface="+mn-cs"/>
              </a:rPr>
              <a:t>Promover estilos de vida saludable, así como entornos y conductas seguras en la población infantil mediante la coordinación de intervenciones integrales en los ámbitos sanitario, familiar, comunitario y educativo. </a:t>
            </a:r>
          </a:p>
          <a:p>
            <a:pPr marL="685800" lvl="1" indent="-228600" algn="just">
              <a:buFont typeface="+mj-lt"/>
              <a:buAutoNum type="arabicPeriod"/>
            </a:pPr>
            <a:r>
              <a:rPr lang="es-ES" sz="1100" b="0" i="0" u="none" strike="noStrike" kern="1200" baseline="0" dirty="0" smtClean="0">
                <a:solidFill>
                  <a:schemeClr val="tx1"/>
                </a:solidFill>
                <a:latin typeface="+mn-lt"/>
                <a:ea typeface="+mn-ea"/>
                <a:cs typeface="+mn-cs"/>
              </a:rPr>
              <a:t>Promover estilos de vida saludables durante el embarazo y el periodo de lactancia. </a:t>
            </a:r>
          </a:p>
          <a:p>
            <a:pPr marL="685800" lvl="1" indent="-228600" algn="just">
              <a:buFont typeface="+mj-lt"/>
              <a:buAutoNum type="arabicPeriod"/>
            </a:pPr>
            <a:r>
              <a:rPr lang="es-ES" sz="1100" b="0" i="0" u="none" strike="noStrike" kern="1200" baseline="0" dirty="0" smtClean="0">
                <a:solidFill>
                  <a:schemeClr val="tx1"/>
                </a:solidFill>
                <a:latin typeface="+mn-lt"/>
                <a:ea typeface="+mn-ea"/>
                <a:cs typeface="+mn-cs"/>
              </a:rPr>
              <a:t>Promover el bienestar emocional en la población infantil. </a:t>
            </a:r>
          </a:p>
          <a:p>
            <a:pPr marL="685800" lvl="1" indent="-228600" algn="just">
              <a:buFont typeface="+mj-lt"/>
              <a:buAutoNum type="arabicPeriod"/>
            </a:pPr>
            <a:r>
              <a:rPr lang="es-ES" sz="1100" b="0" i="0" u="none" strike="noStrike" kern="1200" baseline="0" dirty="0" smtClean="0">
                <a:solidFill>
                  <a:schemeClr val="tx1"/>
                </a:solidFill>
                <a:latin typeface="+mn-lt"/>
                <a:ea typeface="+mn-ea"/>
                <a:cs typeface="+mn-cs"/>
              </a:rPr>
              <a:t>Promover el envejecimiento activo y saludable en la población mayor de 50 años mediante la intervención integral sobre estilos de vida saludable, así como sobre los entornos y conductas seguras de manera coordinada entre los ámbitos sanitario y familiar-comunitario. </a:t>
            </a:r>
          </a:p>
          <a:p>
            <a:pPr marL="685800" lvl="1" indent="-228600" algn="just">
              <a:buFont typeface="+mj-lt"/>
              <a:buAutoNum type="arabicPeriod"/>
            </a:pPr>
            <a:r>
              <a:rPr lang="es-ES" sz="1100" b="0" i="0" u="none" strike="noStrike" kern="1200" baseline="0" dirty="0" smtClean="0">
                <a:solidFill>
                  <a:schemeClr val="tx1"/>
                </a:solidFill>
                <a:latin typeface="+mn-lt"/>
                <a:ea typeface="+mn-ea"/>
                <a:cs typeface="+mn-cs"/>
              </a:rPr>
              <a:t>Prevenir el deterioro funcional y promover la salud y bienestar emocional en la población mayor de 70 años potenciando la coordinación de intervenciones integrales en los ámbitos sanitario, de servicios sociales y comunitario. </a:t>
            </a:r>
          </a:p>
          <a:p>
            <a:pPr marL="914400" marR="0" lvl="2" indent="0" algn="just" defTabSz="914400" rtl="0" eaLnBrk="1" fontAlgn="auto" latinLnBrk="0" hangingPunct="1">
              <a:lnSpc>
                <a:spcPct val="100000"/>
              </a:lnSpc>
              <a:spcBef>
                <a:spcPts val="277"/>
              </a:spcBef>
              <a:spcAft>
                <a:spcPts val="0"/>
              </a:spcAft>
              <a:buClrTx/>
              <a:buSzTx/>
              <a:buFont typeface="Arial" panose="020B0604020202020204" pitchFamily="34" charset="0"/>
              <a:buNone/>
              <a:tabLst/>
              <a:defRPr/>
            </a:pPr>
            <a:endParaRPr lang="es-ES" sz="1100" i="0" baseline="0" dirty="0" smtClean="0">
              <a:solidFill>
                <a:srgbClr val="FF0000"/>
              </a:solidFill>
              <a:latin typeface="+mn-lt"/>
            </a:endParaRPr>
          </a:p>
          <a:p>
            <a:pPr marL="914400" marR="0" lvl="2" indent="0" algn="just" defTabSz="914400" rtl="0" eaLnBrk="1" fontAlgn="auto" latinLnBrk="0" hangingPunct="1">
              <a:lnSpc>
                <a:spcPct val="100000"/>
              </a:lnSpc>
              <a:spcBef>
                <a:spcPts val="277"/>
              </a:spcBef>
              <a:spcAft>
                <a:spcPts val="0"/>
              </a:spcAft>
              <a:buClrTx/>
              <a:buSzTx/>
              <a:buFont typeface="Arial" panose="020B0604020202020204" pitchFamily="34" charset="0"/>
              <a:buNone/>
              <a:tabLst/>
              <a:defRPr/>
            </a:pPr>
            <a:endParaRPr lang="es-ES" sz="1100" i="0" dirty="0" smtClean="0">
              <a:solidFill>
                <a:srgbClr val="FF0000"/>
              </a:solidFill>
              <a:latin typeface="+mn-lt"/>
            </a:endParaRPr>
          </a:p>
        </p:txBody>
      </p:sp>
      <p:sp>
        <p:nvSpPr>
          <p:cNvPr id="28676" name="3 Marcador de número de diapositiva"/>
          <p:cNvSpPr txBox="1">
            <a:spLocks noGrp="1"/>
          </p:cNvSpPr>
          <p:nvPr/>
        </p:nvSpPr>
        <p:spPr bwMode="auto">
          <a:xfrm>
            <a:off x="3851814" y="9429274"/>
            <a:ext cx="2944342" cy="497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22" tIns="45360" rIns="90722" bIns="45360" anchor="b"/>
          <a:lstStyle>
            <a:lvl1pPr defTabSz="977900" eaLnBrk="0" hangingPunct="0">
              <a:spcBef>
                <a:spcPct val="30000"/>
              </a:spcBef>
              <a:defRPr sz="1200">
                <a:solidFill>
                  <a:schemeClr val="tx1"/>
                </a:solidFill>
                <a:latin typeface="Arial" pitchFamily="34" charset="0"/>
              </a:defRPr>
            </a:lvl1pPr>
            <a:lvl2pPr marL="742950" indent="-285750" defTabSz="977900" eaLnBrk="0" hangingPunct="0">
              <a:spcBef>
                <a:spcPct val="30000"/>
              </a:spcBef>
              <a:defRPr sz="1200">
                <a:solidFill>
                  <a:schemeClr val="tx1"/>
                </a:solidFill>
                <a:latin typeface="Arial" pitchFamily="34" charset="0"/>
              </a:defRPr>
            </a:lvl2pPr>
            <a:lvl3pPr marL="1143000" indent="-228600" defTabSz="977900" eaLnBrk="0" hangingPunct="0">
              <a:spcBef>
                <a:spcPct val="30000"/>
              </a:spcBef>
              <a:defRPr sz="1200">
                <a:solidFill>
                  <a:schemeClr val="tx1"/>
                </a:solidFill>
                <a:latin typeface="Arial" pitchFamily="34" charset="0"/>
              </a:defRPr>
            </a:lvl3pPr>
            <a:lvl4pPr marL="1600200" indent="-228600" defTabSz="977900" eaLnBrk="0" hangingPunct="0">
              <a:spcBef>
                <a:spcPct val="30000"/>
              </a:spcBef>
              <a:defRPr sz="1200">
                <a:solidFill>
                  <a:schemeClr val="tx1"/>
                </a:solidFill>
                <a:latin typeface="Arial" pitchFamily="34" charset="0"/>
              </a:defRPr>
            </a:lvl4pPr>
            <a:lvl5pPr marL="2057400" indent="-228600" defTabSz="977900" eaLnBrk="0" hangingPunct="0">
              <a:spcBef>
                <a:spcPct val="30000"/>
              </a:spcBef>
              <a:defRPr sz="1200">
                <a:solidFill>
                  <a:schemeClr val="tx1"/>
                </a:solidFill>
                <a:latin typeface="Arial" pitchFamily="34" charset="0"/>
              </a:defRPr>
            </a:lvl5pPr>
            <a:lvl6pPr marL="2514600" indent="-228600" defTabSz="977900" eaLnBrk="0" fontAlgn="base" hangingPunct="0">
              <a:spcBef>
                <a:spcPct val="30000"/>
              </a:spcBef>
              <a:spcAft>
                <a:spcPct val="0"/>
              </a:spcAft>
              <a:defRPr sz="1200">
                <a:solidFill>
                  <a:schemeClr val="tx1"/>
                </a:solidFill>
                <a:latin typeface="Arial" pitchFamily="34" charset="0"/>
              </a:defRPr>
            </a:lvl6pPr>
            <a:lvl7pPr marL="2971800" indent="-228600" defTabSz="977900" eaLnBrk="0" fontAlgn="base" hangingPunct="0">
              <a:spcBef>
                <a:spcPct val="30000"/>
              </a:spcBef>
              <a:spcAft>
                <a:spcPct val="0"/>
              </a:spcAft>
              <a:defRPr sz="1200">
                <a:solidFill>
                  <a:schemeClr val="tx1"/>
                </a:solidFill>
                <a:latin typeface="Arial" pitchFamily="34" charset="0"/>
              </a:defRPr>
            </a:lvl7pPr>
            <a:lvl8pPr marL="3429000" indent="-228600" defTabSz="977900" eaLnBrk="0" fontAlgn="base" hangingPunct="0">
              <a:spcBef>
                <a:spcPct val="30000"/>
              </a:spcBef>
              <a:spcAft>
                <a:spcPct val="0"/>
              </a:spcAft>
              <a:defRPr sz="1200">
                <a:solidFill>
                  <a:schemeClr val="tx1"/>
                </a:solidFill>
                <a:latin typeface="Arial" pitchFamily="34" charset="0"/>
              </a:defRPr>
            </a:lvl8pPr>
            <a:lvl9pPr marL="3886200" indent="-228600" defTabSz="9779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4FE73CF8-ACCA-4FDD-B922-85E881EAB35D}" type="slidenum">
              <a:rPr lang="es-ES" altLang="es-ES"/>
              <a:pPr algn="r" eaLnBrk="1" hangingPunct="1">
                <a:spcBef>
                  <a:spcPct val="0"/>
                </a:spcBef>
              </a:pPr>
              <a:t>15</a:t>
            </a:fld>
            <a:endParaRPr lang="es-ES" altLang="es-ES"/>
          </a:p>
        </p:txBody>
      </p:sp>
    </p:spTree>
    <p:extLst>
      <p:ext uri="{BB962C8B-B14F-4D97-AF65-F5344CB8AC3E}">
        <p14:creationId xmlns:p14="http://schemas.microsoft.com/office/powerpoint/2010/main" val="11997494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1 Marcador de imagen de diapositiva"/>
          <p:cNvSpPr>
            <a:spLocks noGrp="1" noRot="1" noChangeAspect="1" noTextEdit="1"/>
          </p:cNvSpPr>
          <p:nvPr>
            <p:ph type="sldImg"/>
          </p:nvPr>
        </p:nvSpPr>
        <p:spPr>
          <a:xfrm>
            <a:off x="917575" y="744538"/>
            <a:ext cx="4962525" cy="3722687"/>
          </a:xfrm>
          <a:ln/>
        </p:spPr>
      </p:sp>
      <p:sp>
        <p:nvSpPr>
          <p:cNvPr id="28675" name="2 Marcador de notas"/>
          <p:cNvSpPr>
            <a:spLocks noGrp="1"/>
          </p:cNvSpPr>
          <p:nvPr>
            <p:ph type="body" idx="1"/>
          </p:nvPr>
        </p:nvSpPr>
        <p:spPr>
          <a:noFill/>
        </p:spPr>
        <p:txBody>
          <a:bodyPr/>
          <a:lstStyle/>
          <a:p>
            <a:pPr algn="just"/>
            <a:r>
              <a:rPr lang="es-ES" sz="1100" b="0" u="none" kern="1200" dirty="0" smtClean="0">
                <a:solidFill>
                  <a:schemeClr val="tx1"/>
                </a:solidFill>
                <a:effectLst/>
                <a:latin typeface="+mn-lt"/>
                <a:ea typeface="+mn-ea"/>
                <a:cs typeface="+mn-cs"/>
              </a:rPr>
              <a:t>La Adhesión de los municipios a la Estrategia de Promoción de la salud y Prevención</a:t>
            </a:r>
            <a:r>
              <a:rPr lang="es-ES" sz="1100" b="0" u="none" kern="1200" baseline="0" dirty="0" smtClean="0">
                <a:solidFill>
                  <a:schemeClr val="tx1"/>
                </a:solidFill>
                <a:effectLst/>
                <a:latin typeface="+mn-lt"/>
                <a:ea typeface="+mn-ea"/>
                <a:cs typeface="+mn-cs"/>
              </a:rPr>
              <a:t> en el SNS</a:t>
            </a:r>
            <a:r>
              <a:rPr lang="es-ES" sz="1100" b="0" u="none" kern="1200" dirty="0" smtClean="0">
                <a:solidFill>
                  <a:schemeClr val="tx1"/>
                </a:solidFill>
                <a:effectLst/>
                <a:latin typeface="+mn-lt"/>
                <a:ea typeface="+mn-ea"/>
                <a:cs typeface="+mn-cs"/>
              </a:rPr>
              <a:t> tiene como fin dar un marco de compromiso institucional a la implementación local de la misma. </a:t>
            </a:r>
          </a:p>
          <a:p>
            <a:pPr algn="just"/>
            <a:endParaRPr lang="es-ES" sz="1100" b="0" u="none" kern="1200" dirty="0" smtClean="0">
              <a:solidFill>
                <a:schemeClr val="tx1"/>
              </a:solidFill>
              <a:effectLst/>
              <a:latin typeface="+mn-lt"/>
              <a:ea typeface="+mn-ea"/>
              <a:cs typeface="+mn-cs"/>
            </a:endParaRPr>
          </a:p>
          <a:p>
            <a:pPr algn="just"/>
            <a:r>
              <a:rPr lang="es-ES" sz="1100" b="0" u="none" kern="1200" dirty="0" smtClean="0">
                <a:solidFill>
                  <a:schemeClr val="tx1"/>
                </a:solidFill>
                <a:effectLst/>
                <a:latin typeface="+mn-lt"/>
                <a:ea typeface="+mn-ea"/>
                <a:cs typeface="+mn-cs"/>
              </a:rPr>
              <a:t>Se considera un elemento clave para dar estabilidad a las acciones que se desarrollen en este contexto. Además, da visibilidad al proyecto a nivel de todo el Ayuntamiento, de la población del municipio y a nivel autonómico y nacional; y sirve como medio para  defender el trabajo en conjunto por la salud</a:t>
            </a:r>
            <a:r>
              <a:rPr lang="es-ES" sz="1100" b="0" u="none" kern="1200" baseline="0" dirty="0" smtClean="0">
                <a:solidFill>
                  <a:schemeClr val="tx1"/>
                </a:solidFill>
                <a:effectLst/>
                <a:latin typeface="+mn-lt"/>
                <a:ea typeface="+mn-ea"/>
                <a:cs typeface="+mn-cs"/>
              </a:rPr>
              <a:t> de la ciudadanía.</a:t>
            </a:r>
            <a:r>
              <a:rPr lang="es-ES" sz="1100" b="0" u="none" kern="1200" dirty="0" smtClean="0">
                <a:solidFill>
                  <a:schemeClr val="tx1"/>
                </a:solidFill>
                <a:effectLst/>
                <a:latin typeface="+mn-lt"/>
                <a:ea typeface="+mn-ea"/>
                <a:cs typeface="+mn-cs"/>
              </a:rPr>
              <a:t>  </a:t>
            </a:r>
          </a:p>
          <a:p>
            <a:pPr algn="just"/>
            <a:endParaRPr lang="es-ES_tradnl" sz="1100" b="0" u="none" kern="1200" dirty="0" smtClean="0">
              <a:solidFill>
                <a:schemeClr val="tx1"/>
              </a:solidFill>
              <a:effectLst/>
              <a:latin typeface="+mn-lt"/>
              <a:ea typeface="+mn-ea"/>
              <a:cs typeface="+mn-cs"/>
            </a:endParaRPr>
          </a:p>
        </p:txBody>
      </p:sp>
      <p:sp>
        <p:nvSpPr>
          <p:cNvPr id="28676" name="3 Marcador de número de diapositiva"/>
          <p:cNvSpPr txBox="1">
            <a:spLocks noGrp="1"/>
          </p:cNvSpPr>
          <p:nvPr/>
        </p:nvSpPr>
        <p:spPr bwMode="auto">
          <a:xfrm>
            <a:off x="3851814" y="9429274"/>
            <a:ext cx="2944342" cy="497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22" tIns="45360" rIns="90722" bIns="45360" anchor="b"/>
          <a:lstStyle>
            <a:lvl1pPr defTabSz="977900" eaLnBrk="0" hangingPunct="0">
              <a:spcBef>
                <a:spcPct val="30000"/>
              </a:spcBef>
              <a:defRPr sz="1200">
                <a:solidFill>
                  <a:schemeClr val="tx1"/>
                </a:solidFill>
                <a:latin typeface="Arial" pitchFamily="34" charset="0"/>
              </a:defRPr>
            </a:lvl1pPr>
            <a:lvl2pPr marL="742950" indent="-285750" defTabSz="977900" eaLnBrk="0" hangingPunct="0">
              <a:spcBef>
                <a:spcPct val="30000"/>
              </a:spcBef>
              <a:defRPr sz="1200">
                <a:solidFill>
                  <a:schemeClr val="tx1"/>
                </a:solidFill>
                <a:latin typeface="Arial" pitchFamily="34" charset="0"/>
              </a:defRPr>
            </a:lvl2pPr>
            <a:lvl3pPr marL="1143000" indent="-228600" defTabSz="977900" eaLnBrk="0" hangingPunct="0">
              <a:spcBef>
                <a:spcPct val="30000"/>
              </a:spcBef>
              <a:defRPr sz="1200">
                <a:solidFill>
                  <a:schemeClr val="tx1"/>
                </a:solidFill>
                <a:latin typeface="Arial" pitchFamily="34" charset="0"/>
              </a:defRPr>
            </a:lvl3pPr>
            <a:lvl4pPr marL="1600200" indent="-228600" defTabSz="977900" eaLnBrk="0" hangingPunct="0">
              <a:spcBef>
                <a:spcPct val="30000"/>
              </a:spcBef>
              <a:defRPr sz="1200">
                <a:solidFill>
                  <a:schemeClr val="tx1"/>
                </a:solidFill>
                <a:latin typeface="Arial" pitchFamily="34" charset="0"/>
              </a:defRPr>
            </a:lvl4pPr>
            <a:lvl5pPr marL="2057400" indent="-228600" defTabSz="977900" eaLnBrk="0" hangingPunct="0">
              <a:spcBef>
                <a:spcPct val="30000"/>
              </a:spcBef>
              <a:defRPr sz="1200">
                <a:solidFill>
                  <a:schemeClr val="tx1"/>
                </a:solidFill>
                <a:latin typeface="Arial" pitchFamily="34" charset="0"/>
              </a:defRPr>
            </a:lvl5pPr>
            <a:lvl6pPr marL="2514600" indent="-228600" defTabSz="977900" eaLnBrk="0" fontAlgn="base" hangingPunct="0">
              <a:spcBef>
                <a:spcPct val="30000"/>
              </a:spcBef>
              <a:spcAft>
                <a:spcPct val="0"/>
              </a:spcAft>
              <a:defRPr sz="1200">
                <a:solidFill>
                  <a:schemeClr val="tx1"/>
                </a:solidFill>
                <a:latin typeface="Arial" pitchFamily="34" charset="0"/>
              </a:defRPr>
            </a:lvl6pPr>
            <a:lvl7pPr marL="2971800" indent="-228600" defTabSz="977900" eaLnBrk="0" fontAlgn="base" hangingPunct="0">
              <a:spcBef>
                <a:spcPct val="30000"/>
              </a:spcBef>
              <a:spcAft>
                <a:spcPct val="0"/>
              </a:spcAft>
              <a:defRPr sz="1200">
                <a:solidFill>
                  <a:schemeClr val="tx1"/>
                </a:solidFill>
                <a:latin typeface="Arial" pitchFamily="34" charset="0"/>
              </a:defRPr>
            </a:lvl7pPr>
            <a:lvl8pPr marL="3429000" indent="-228600" defTabSz="977900" eaLnBrk="0" fontAlgn="base" hangingPunct="0">
              <a:spcBef>
                <a:spcPct val="30000"/>
              </a:spcBef>
              <a:spcAft>
                <a:spcPct val="0"/>
              </a:spcAft>
              <a:defRPr sz="1200">
                <a:solidFill>
                  <a:schemeClr val="tx1"/>
                </a:solidFill>
                <a:latin typeface="Arial" pitchFamily="34" charset="0"/>
              </a:defRPr>
            </a:lvl8pPr>
            <a:lvl9pPr marL="3886200" indent="-228600" defTabSz="9779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4FE73CF8-ACCA-4FDD-B922-85E881EAB35D}" type="slidenum">
              <a:rPr lang="es-ES" altLang="es-ES"/>
              <a:pPr algn="r" eaLnBrk="1" hangingPunct="1">
                <a:spcBef>
                  <a:spcPct val="0"/>
                </a:spcBef>
              </a:pPr>
              <a:t>16</a:t>
            </a:fld>
            <a:endParaRPr lang="es-ES" altLang="es-ES"/>
          </a:p>
        </p:txBody>
      </p:sp>
    </p:spTree>
    <p:extLst>
      <p:ext uri="{BB962C8B-B14F-4D97-AF65-F5344CB8AC3E}">
        <p14:creationId xmlns:p14="http://schemas.microsoft.com/office/powerpoint/2010/main" val="16380278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6499" name="2 Marcador de notas"/>
          <p:cNvSpPr>
            <a:spLocks noGrp="1" noChangeArrowheads="1"/>
          </p:cNvSpPr>
          <p:nvPr>
            <p:ph type="body" idx="1"/>
          </p:nvPr>
        </p:nvSpPr>
        <p:spPr bwMode="auto">
          <a:noFill/>
        </p:spPr>
        <p:txBody>
          <a:bodyPr/>
          <a:lstStyle/>
          <a:p>
            <a:pPr>
              <a:spcBef>
                <a:spcPct val="0"/>
              </a:spcBef>
            </a:pPr>
            <a:r>
              <a:rPr lang="es-ES">
                <a:latin typeface="Arial" pitchFamily="-86" charset="0"/>
              </a:rPr>
              <a:t>Teniendo en cuenta la diversidad de experiencias y puntos de partida de los municipios, se plantean distintos niveles progresivos.</a:t>
            </a:r>
          </a:p>
          <a:p>
            <a:pPr>
              <a:spcBef>
                <a:spcPct val="0"/>
              </a:spcBef>
            </a:pPr>
            <a:endParaRPr lang="es-ES">
              <a:latin typeface="Arial" pitchFamily="-86" charset="0"/>
            </a:endParaRPr>
          </a:p>
          <a:p>
            <a:pPr>
              <a:spcBef>
                <a:spcPct val="0"/>
              </a:spcBef>
            </a:pPr>
            <a:r>
              <a:rPr lang="es-ES">
                <a:latin typeface="Arial" pitchFamily="-86" charset="0"/>
              </a:rPr>
              <a:t>Cada nivel propone una serie de acciones a llevar a cabo, teniendo en cuenta que los municipios, al tener puntos de partida diversos, avanzaran de forma diferente. Se incorporan en el cuadro gris aquellos elementos clave que son transversales a toda la implementación local: coordinación, equidad, participación, seguimiento y evaluación.</a:t>
            </a:r>
            <a:endParaRPr lang="es-ES"/>
          </a:p>
          <a:p>
            <a:pPr eaLnBrk="0" hangingPunct="0"/>
            <a:endParaRPr lang="es-ES">
              <a:latin typeface="Arial" pitchFamily="-86" charset="0"/>
            </a:endParaRPr>
          </a:p>
          <a:p>
            <a:pPr>
              <a:spcBef>
                <a:spcPct val="0"/>
              </a:spcBef>
            </a:pPr>
            <a:endParaRPr lang="es-ES"/>
          </a:p>
          <a:p>
            <a:pPr eaLnBrk="0" hangingPunct="0"/>
            <a:endParaRPr lang="es-ES">
              <a:latin typeface="Arial" pitchFamily="-86" charset="0"/>
            </a:endParaRPr>
          </a:p>
        </p:txBody>
      </p:sp>
      <p:sp>
        <p:nvSpPr>
          <p:cNvPr id="106500" name="3 Marcador de número de diapositiva"/>
          <p:cNvSpPr>
            <a:spLocks noGrp="1" noChangeArrowheads="1"/>
          </p:cNvSpPr>
          <p:nvPr>
            <p:ph type="sldNum" sz="quarter" idx="5"/>
          </p:nvPr>
        </p:nvSpPr>
        <p:spPr bwMode="auto">
          <a:noFill/>
          <a:ln>
            <a:miter lim="800000"/>
            <a:headEnd/>
            <a:tailEnd/>
          </a:ln>
        </p:spPr>
        <p:txBody>
          <a:bodyPr/>
          <a:lstStyle/>
          <a:p>
            <a:fld id="{67873DF9-2380-924B-87BD-EA450313CE0C}" type="slidenum">
              <a:rPr lang="es-ES"/>
              <a:pPr/>
              <a:t>17</a:t>
            </a:fld>
            <a:endParaRPr lang="es-E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03" name="2 Marcador de notas"/>
          <p:cNvSpPr>
            <a:spLocks noGrp="1" noChangeArrowheads="1"/>
          </p:cNvSpPr>
          <p:nvPr>
            <p:ph type="body" idx="1"/>
          </p:nvPr>
        </p:nvSpPr>
        <p:spPr bwMode="auto">
          <a:noFill/>
        </p:spPr>
        <p:txBody>
          <a:bodyPr/>
          <a:lstStyle/>
          <a:p>
            <a:pPr>
              <a:spcBef>
                <a:spcPct val="0"/>
              </a:spcBef>
            </a:pPr>
            <a:r>
              <a:rPr lang="es-ES" dirty="0"/>
              <a:t>La mesa se establece como un instrumento o estructura para ganar salud mediante una colaboración intersectorial, y concretar las acciones de la Estrategia.</a:t>
            </a:r>
          </a:p>
          <a:p>
            <a:pPr>
              <a:spcBef>
                <a:spcPct val="0"/>
              </a:spcBef>
            </a:pPr>
            <a:r>
              <a:rPr lang="es-ES" dirty="0"/>
              <a:t>3.2.1. Funciones de la </a:t>
            </a:r>
            <a:r>
              <a:rPr lang="es-ES" dirty="0" smtClean="0"/>
              <a:t>mesa: </a:t>
            </a:r>
            <a:r>
              <a:rPr lang="es-ES" dirty="0"/>
              <a:t>Instrumento que tiene por objeto avanzar en salud y equidad en todas las políticas. Contextualización, desarrollo, coordinación, seguimiento y evaluación de la implementación de las intervenciones relacionadas con la Estrategia en su territorio. </a:t>
            </a:r>
          </a:p>
          <a:p>
            <a:pPr>
              <a:spcBef>
                <a:spcPct val="0"/>
              </a:spcBef>
            </a:pPr>
            <a:r>
              <a:rPr lang="es-ES" dirty="0"/>
              <a:t>3.2.2. Identificación de los sectores </a:t>
            </a:r>
            <a:r>
              <a:rPr lang="es-ES" dirty="0" smtClean="0"/>
              <a:t>clave: </a:t>
            </a:r>
            <a:r>
              <a:rPr lang="es-ES" dirty="0"/>
              <a:t>Teniendo en cuenta el marco de determinantes sociales de la salud y las distintas acciones que conforman la implementación de la Estrategia a nivel local, los sectores y políticas que se consideran clave son: salud, educación, bienestar social, transporte, urbanismo, deportes y medio ambiente. Cada municipio podrá incluir en la mesa otros sectores que considere de interés y progresivamente podrán añadirse otros en razón de las intervenciones de la Estrategia.</a:t>
            </a:r>
          </a:p>
          <a:p>
            <a:pPr>
              <a:spcBef>
                <a:spcPct val="0"/>
              </a:spcBef>
            </a:pPr>
            <a:r>
              <a:rPr lang="es-ES" dirty="0"/>
              <a:t>3.2.3. Composición: i. Presidencia: La mesa estará presidida por el Alcalde/Alcaldesa, que podrá delegar en caso de necesidad en el Concejal o Concejala que le sustituya habitualmente, o en un miembro de la Junta de Gobierno</a:t>
            </a:r>
            <a:r>
              <a:rPr lang="es-ES" dirty="0" smtClean="0"/>
              <a:t>. ii</a:t>
            </a:r>
            <a:r>
              <a:rPr lang="es-ES" dirty="0"/>
              <a:t>. Secretaría Técnica: El coordinador/a de la implementación local de la Estrategia ejercerá la Secretaría Técnica y dinamizará la mesa intersectorial</a:t>
            </a:r>
            <a:r>
              <a:rPr lang="es-ES" dirty="0" smtClean="0"/>
              <a:t>. iii</a:t>
            </a:r>
            <a:r>
              <a:rPr lang="es-ES" dirty="0"/>
              <a:t>. Miembros: Se elegirá a una persona representante técnica de cada sector, preferentemente que corresponda a un nivel con capacidad de decisión. Según el tamaño del municipio se podrán considerar otras composiciones de la mesa ajustadas a la realidad del municipio, especialmente en municipios pequeños. De la misma manera, en municipios grandes se podrá plantear un proceso escalonado de trabajo intersectorial con mesas en el ámbito territorial más pequeño (distritos, barrios…).</a:t>
            </a:r>
          </a:p>
          <a:p>
            <a:pPr>
              <a:spcBef>
                <a:spcPct val="0"/>
              </a:spcBef>
            </a:pPr>
            <a:r>
              <a:rPr lang="es-ES" dirty="0"/>
              <a:t>3.2.4. Coordinación con los recursos del nivel </a:t>
            </a:r>
            <a:r>
              <a:rPr lang="es-ES" dirty="0" smtClean="0"/>
              <a:t>autonómico: </a:t>
            </a:r>
            <a:r>
              <a:rPr lang="es-ES" dirty="0"/>
              <a:t>Especialmente salud (servicios asistenciales y salud pública preferentemente) y educación. Teniendo presente el marco de los determinantes sociales de la salud, es importante contar en la mesa con la representación de aquellas instituciones con sinergias en la salud del territorio municipal, aunque no sean específicamente del ámbito municipal. En este sentido, la presencia de actores clave de salud y educación como por ejemplo directores de escuelas, directores de centros de salud, técnicos de salud pública territorial, si los hubiera en el territorio, se considera importante, dado que dentro de esta Estrategia se han priorizado cinco intervenciones (ya descritas previamente) que van a ser desarrolladas en los centros de salud con el apoyo de las políticas y los recursos locales. Se está trabajando en el procedimiento general para la coordinación entre el nivel local y las administraciones autonómicas con recursos a nivel local (especialmente sanitarias, educativas y sociales).</a:t>
            </a:r>
          </a:p>
          <a:p>
            <a:pPr>
              <a:spcBef>
                <a:spcPct val="0"/>
              </a:spcBef>
            </a:pPr>
            <a:r>
              <a:rPr lang="es-ES" dirty="0"/>
              <a:t>3.2.5. Niveles progresivos y acciones de la mesa intersectorial: Se plantean tres niveles de acciones de la mesa intersectorial, para adecuarlas a las distintas realidades de los municipios (figura </a:t>
            </a:r>
            <a:r>
              <a:rPr lang="es-ES" dirty="0" smtClean="0"/>
              <a:t>de la diapositiva anterior). </a:t>
            </a:r>
            <a:r>
              <a:rPr lang="es-ES" dirty="0"/>
              <a:t>Como se ha señalado anteriormente, los niveles que se plantean son progresivos, teniendo en cuenta que es posible que determinados municipios partan de un trabajo previo en el que hayan realizado algunas acciones de un nivel u otro y que les permita avanzar más rápidamente en determinados aspectos. El </a:t>
            </a:r>
            <a:r>
              <a:rPr lang="es-ES" b="1" dirty="0"/>
              <a:t>nivel 1 </a:t>
            </a:r>
            <a:r>
              <a:rPr lang="es-ES" dirty="0"/>
              <a:t>representa las acciones que, como mínimo, se espera que implemente un municipio que se haya adherido a la Estrategia. Como se muestra en el gráfico, las acciones pueden ser de carácter más general (en negro), referidas a </a:t>
            </a:r>
            <a:r>
              <a:rPr lang="es-ES" dirty="0" err="1"/>
              <a:t>intersectorialidad</a:t>
            </a:r>
            <a:r>
              <a:rPr lang="es-ES" dirty="0"/>
              <a:t> (rojo oscuro), a políticas (azul) o a recursos8 (en verde). Puede haber municipios que hayan avanzado mucho en el trabajo intersectorial, y que se encuentren en el </a:t>
            </a:r>
            <a:r>
              <a:rPr lang="es-ES" b="1" dirty="0"/>
              <a:t>nivel 2 </a:t>
            </a:r>
            <a:r>
              <a:rPr lang="es-ES" b="1" dirty="0" err="1"/>
              <a:t>ó</a:t>
            </a:r>
            <a:r>
              <a:rPr lang="es-ES" b="1" dirty="0"/>
              <a:t> 3 </a:t>
            </a:r>
            <a:r>
              <a:rPr lang="es-ES" dirty="0"/>
              <a:t>en este aspecto, pero que no hayan avanzado de igual manera en aspectos referentes al análisis de políticas, por lo que en estas acciones comenzarían por el nivel 1. La propuesta por tanto es flexible según la heterogeneidad de los municipios. </a:t>
            </a:r>
          </a:p>
        </p:txBody>
      </p:sp>
      <p:sp>
        <p:nvSpPr>
          <p:cNvPr id="102404" name="3 Marcador de número de diapositiva"/>
          <p:cNvSpPr>
            <a:spLocks noGrp="1" noChangeArrowheads="1"/>
          </p:cNvSpPr>
          <p:nvPr>
            <p:ph type="sldNum" sz="quarter" idx="5"/>
          </p:nvPr>
        </p:nvSpPr>
        <p:spPr bwMode="auto">
          <a:noFill/>
          <a:ln>
            <a:miter lim="800000"/>
            <a:headEnd/>
            <a:tailEnd/>
          </a:ln>
        </p:spPr>
        <p:txBody>
          <a:bodyPr/>
          <a:lstStyle/>
          <a:p>
            <a:fld id="{BE984F8B-2FC2-8E4A-9F19-CBEEDF3A0C7D}" type="slidenum">
              <a:rPr lang="es-ES_tradnl"/>
              <a:pPr/>
              <a:t>18</a:t>
            </a:fld>
            <a:endParaRPr lang="es-ES_tradnl"/>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4451" name="2 Marcador de notas"/>
          <p:cNvSpPr>
            <a:spLocks noGrp="1" noChangeArrowheads="1"/>
          </p:cNvSpPr>
          <p:nvPr>
            <p:ph type="body" idx="1"/>
          </p:nvPr>
        </p:nvSpPr>
        <p:spPr bwMode="auto">
          <a:noFill/>
        </p:spPr>
        <p:txBody>
          <a:bodyPr/>
          <a:lstStyle/>
          <a:p>
            <a:pPr>
              <a:spcBef>
                <a:spcPct val="0"/>
              </a:spcBef>
            </a:pPr>
            <a:r>
              <a:rPr lang="es-ES" dirty="0"/>
              <a:t>Se trata de la primera acción a dinamizar desde la mesa intersectorial para dar visibilidad y valor a todas aquellas estructuras y acciones con las que cuenta el municipio y que contribuyen a la salud y bienestar de la ciudadanía. Al identificarlo y pintarlos en un mapa se facilita el acceso de los vecinos y vecinas a los mismos. </a:t>
            </a:r>
          </a:p>
          <a:p>
            <a:pPr>
              <a:spcBef>
                <a:spcPct val="0"/>
              </a:spcBef>
            </a:pPr>
            <a:r>
              <a:rPr lang="es-ES" dirty="0"/>
              <a:t>A su vez, se obtiene una información valiosa para estudiar su distribución por áreas pudiendo identificar focos de acción para mejorar los municipios del recurso. Es decir, saber si se adaptan a las necesidades de la población, a sus demandas, si les aportan salud…</a:t>
            </a:r>
          </a:p>
          <a:p>
            <a:pPr>
              <a:spcBef>
                <a:spcPct val="0"/>
              </a:spcBef>
            </a:pPr>
            <a:r>
              <a:rPr lang="es-ES" dirty="0"/>
              <a:t>Sirve para catalizar el trabajo común de personas que viene de distintas disciplinas y sectores. En el mapa cada uno puede plasmar lo que hace y visualizar cómo esto beneficia a la </a:t>
            </a:r>
            <a:r>
              <a:rPr lang="es-ES" dirty="0" smtClean="0"/>
              <a:t>salud.</a:t>
            </a:r>
            <a:endParaRPr lang="es-ES" dirty="0"/>
          </a:p>
        </p:txBody>
      </p:sp>
      <p:sp>
        <p:nvSpPr>
          <p:cNvPr id="104452" name="3 Marcador de número de diapositiva"/>
          <p:cNvSpPr>
            <a:spLocks noGrp="1" noChangeArrowheads="1"/>
          </p:cNvSpPr>
          <p:nvPr>
            <p:ph type="sldNum" sz="quarter" idx="5"/>
          </p:nvPr>
        </p:nvSpPr>
        <p:spPr bwMode="auto">
          <a:noFill/>
          <a:ln>
            <a:miter lim="800000"/>
            <a:headEnd/>
            <a:tailEnd/>
          </a:ln>
        </p:spPr>
        <p:txBody>
          <a:bodyPr/>
          <a:lstStyle/>
          <a:p>
            <a:fld id="{D60EA9CB-C351-CC4A-A45F-CC9A201B47BB}" type="slidenum">
              <a:rPr lang="es-ES_tradnl"/>
              <a:pPr/>
              <a:t>19</a:t>
            </a:fld>
            <a:endParaRPr lang="es-ES_tradnl"/>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1 Marcador de imagen de diapositiva"/>
          <p:cNvSpPr>
            <a:spLocks noGrp="1" noRot="1" noChangeAspect="1" noTextEdit="1"/>
          </p:cNvSpPr>
          <p:nvPr>
            <p:ph type="sldImg"/>
          </p:nvPr>
        </p:nvSpPr>
        <p:spPr>
          <a:xfrm>
            <a:off x="917575" y="744538"/>
            <a:ext cx="4962525" cy="3722687"/>
          </a:xfrm>
          <a:ln/>
        </p:spPr>
      </p:sp>
      <p:sp>
        <p:nvSpPr>
          <p:cNvPr id="28675" name="2 Marcador de notas"/>
          <p:cNvSpPr>
            <a:spLocks noGrp="1"/>
          </p:cNvSpPr>
          <p:nvPr>
            <p:ph type="body" idx="1"/>
          </p:nvPr>
        </p:nvSpPr>
        <p:spPr>
          <a:noFill/>
        </p:spPr>
        <p:txBody>
          <a:bodyPr/>
          <a:lstStyle/>
          <a:p>
            <a:pPr algn="just"/>
            <a:r>
              <a:rPr lang="es-ES" sz="1100" i="1" dirty="0" smtClean="0"/>
              <a:t>Guía para la implementación local de la Estrategia de Promoción de la Salud y Prevención en el SNS</a:t>
            </a:r>
          </a:p>
          <a:p>
            <a:pPr algn="just"/>
            <a:r>
              <a:rPr lang="es-ES" sz="1100" dirty="0" smtClean="0">
                <a:hlinkClick r:id="rId3"/>
              </a:rPr>
              <a:t>https://www.mscbs.gob.es/profesionales/saludPublica/prevPromocion/Estrategia/Implementacion_Local.htm</a:t>
            </a:r>
            <a:endParaRPr lang="es-ES" altLang="es-ES" sz="1100" dirty="0" smtClean="0">
              <a:latin typeface="+mn-lt"/>
            </a:endParaRPr>
          </a:p>
        </p:txBody>
      </p:sp>
      <p:sp>
        <p:nvSpPr>
          <p:cNvPr id="28676" name="3 Marcador de número de diapositiva"/>
          <p:cNvSpPr txBox="1">
            <a:spLocks noGrp="1"/>
          </p:cNvSpPr>
          <p:nvPr/>
        </p:nvSpPr>
        <p:spPr bwMode="auto">
          <a:xfrm>
            <a:off x="3851814" y="9429274"/>
            <a:ext cx="2944342" cy="497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22" tIns="45360" rIns="90722" bIns="45360" anchor="b"/>
          <a:lstStyle>
            <a:lvl1pPr defTabSz="977900" eaLnBrk="0" hangingPunct="0">
              <a:spcBef>
                <a:spcPct val="30000"/>
              </a:spcBef>
              <a:defRPr sz="1200">
                <a:solidFill>
                  <a:schemeClr val="tx1"/>
                </a:solidFill>
                <a:latin typeface="Arial" pitchFamily="34" charset="0"/>
              </a:defRPr>
            </a:lvl1pPr>
            <a:lvl2pPr marL="742950" indent="-285750" defTabSz="977900" eaLnBrk="0" hangingPunct="0">
              <a:spcBef>
                <a:spcPct val="30000"/>
              </a:spcBef>
              <a:defRPr sz="1200">
                <a:solidFill>
                  <a:schemeClr val="tx1"/>
                </a:solidFill>
                <a:latin typeface="Arial" pitchFamily="34" charset="0"/>
              </a:defRPr>
            </a:lvl2pPr>
            <a:lvl3pPr marL="1143000" indent="-228600" defTabSz="977900" eaLnBrk="0" hangingPunct="0">
              <a:spcBef>
                <a:spcPct val="30000"/>
              </a:spcBef>
              <a:defRPr sz="1200">
                <a:solidFill>
                  <a:schemeClr val="tx1"/>
                </a:solidFill>
                <a:latin typeface="Arial" pitchFamily="34" charset="0"/>
              </a:defRPr>
            </a:lvl3pPr>
            <a:lvl4pPr marL="1600200" indent="-228600" defTabSz="977900" eaLnBrk="0" hangingPunct="0">
              <a:spcBef>
                <a:spcPct val="30000"/>
              </a:spcBef>
              <a:defRPr sz="1200">
                <a:solidFill>
                  <a:schemeClr val="tx1"/>
                </a:solidFill>
                <a:latin typeface="Arial" pitchFamily="34" charset="0"/>
              </a:defRPr>
            </a:lvl4pPr>
            <a:lvl5pPr marL="2057400" indent="-228600" defTabSz="977900" eaLnBrk="0" hangingPunct="0">
              <a:spcBef>
                <a:spcPct val="30000"/>
              </a:spcBef>
              <a:defRPr sz="1200">
                <a:solidFill>
                  <a:schemeClr val="tx1"/>
                </a:solidFill>
                <a:latin typeface="Arial" pitchFamily="34" charset="0"/>
              </a:defRPr>
            </a:lvl5pPr>
            <a:lvl6pPr marL="2514600" indent="-228600" defTabSz="977900" eaLnBrk="0" fontAlgn="base" hangingPunct="0">
              <a:spcBef>
                <a:spcPct val="30000"/>
              </a:spcBef>
              <a:spcAft>
                <a:spcPct val="0"/>
              </a:spcAft>
              <a:defRPr sz="1200">
                <a:solidFill>
                  <a:schemeClr val="tx1"/>
                </a:solidFill>
                <a:latin typeface="Arial" pitchFamily="34" charset="0"/>
              </a:defRPr>
            </a:lvl6pPr>
            <a:lvl7pPr marL="2971800" indent="-228600" defTabSz="977900" eaLnBrk="0" fontAlgn="base" hangingPunct="0">
              <a:spcBef>
                <a:spcPct val="30000"/>
              </a:spcBef>
              <a:spcAft>
                <a:spcPct val="0"/>
              </a:spcAft>
              <a:defRPr sz="1200">
                <a:solidFill>
                  <a:schemeClr val="tx1"/>
                </a:solidFill>
                <a:latin typeface="Arial" pitchFamily="34" charset="0"/>
              </a:defRPr>
            </a:lvl7pPr>
            <a:lvl8pPr marL="3429000" indent="-228600" defTabSz="977900" eaLnBrk="0" fontAlgn="base" hangingPunct="0">
              <a:spcBef>
                <a:spcPct val="30000"/>
              </a:spcBef>
              <a:spcAft>
                <a:spcPct val="0"/>
              </a:spcAft>
              <a:defRPr sz="1200">
                <a:solidFill>
                  <a:schemeClr val="tx1"/>
                </a:solidFill>
                <a:latin typeface="Arial" pitchFamily="34" charset="0"/>
              </a:defRPr>
            </a:lvl8pPr>
            <a:lvl9pPr marL="3886200" indent="-228600" defTabSz="9779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4FE73CF8-ACCA-4FDD-B922-85E881EAB35D}" type="slidenum">
              <a:rPr lang="es-ES" altLang="es-ES"/>
              <a:pPr algn="r" eaLnBrk="1" hangingPunct="1">
                <a:spcBef>
                  <a:spcPct val="0"/>
                </a:spcBef>
              </a:pPr>
              <a:t>2</a:t>
            </a:fld>
            <a:endParaRPr lang="es-ES" altLang="es-ES"/>
          </a:p>
        </p:txBody>
      </p:sp>
    </p:spTree>
    <p:extLst>
      <p:ext uri="{BB962C8B-B14F-4D97-AF65-F5344CB8AC3E}">
        <p14:creationId xmlns:p14="http://schemas.microsoft.com/office/powerpoint/2010/main" val="27465200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83970" name="2 Marcador de notas"/>
          <p:cNvSpPr>
            <a:spLocks noGrp="1"/>
          </p:cNvSpPr>
          <p:nvPr>
            <p:ph type="body" idx="1"/>
          </p:nvPr>
        </p:nvSpPr>
        <p:spPr bwMode="auto">
          <a:noFill/>
        </p:spPr>
        <p:txBody>
          <a:bodyPr wrap="square" numCol="1" anchor="t" anchorCtr="0" compatLnSpc="1">
            <a:prstTxWarp prst="textNoShape">
              <a:avLst/>
            </a:prstTxWarp>
          </a:bodyPr>
          <a:lstStyle/>
          <a:p>
            <a:pPr algn="just" eaLnBrk="1" hangingPunct="1">
              <a:spcBef>
                <a:spcPct val="0"/>
              </a:spcBef>
            </a:pPr>
            <a:r>
              <a:rPr lang="es-ES" altLang="es-ES" sz="1100" u="sng" dirty="0" smtClean="0">
                <a:latin typeface="+mn-lt"/>
              </a:rPr>
              <a:t>¿Y qué tipo de recursos se incluyen en el mapa?</a:t>
            </a:r>
          </a:p>
          <a:p>
            <a:pPr algn="just" eaLnBrk="1" hangingPunct="1">
              <a:spcBef>
                <a:spcPct val="0"/>
              </a:spcBef>
            </a:pPr>
            <a:endParaRPr lang="es-ES" altLang="es-ES" sz="1100" dirty="0" smtClean="0">
              <a:latin typeface="+mn-lt"/>
            </a:endParaRPr>
          </a:p>
          <a:p>
            <a:pPr marL="228600" marR="0" indent="-228600" algn="just" defTabSz="914400" rtl="0" eaLnBrk="1" fontAlgn="auto" latinLnBrk="0" hangingPunct="1">
              <a:lnSpc>
                <a:spcPct val="100000"/>
              </a:lnSpc>
              <a:spcBef>
                <a:spcPts val="277"/>
              </a:spcBef>
              <a:spcAft>
                <a:spcPts val="0"/>
              </a:spcAft>
              <a:buClrTx/>
              <a:buSzTx/>
              <a:buFont typeface="+mj-lt"/>
              <a:buAutoNum type="arabicPeriod"/>
              <a:tabLst/>
              <a:defRPr/>
            </a:pPr>
            <a:r>
              <a:rPr lang="es-ES" sz="1100" b="1" i="0" kern="1200" dirty="0" smtClean="0">
                <a:solidFill>
                  <a:schemeClr val="tx1"/>
                </a:solidFill>
                <a:effectLst/>
                <a:latin typeface="+mn-lt"/>
                <a:ea typeface="+mn-ea"/>
                <a:cs typeface="+mn-cs"/>
              </a:rPr>
              <a:t>Recursos de organizaciones instituciones o entidades</a:t>
            </a:r>
            <a:r>
              <a:rPr lang="es-ES" sz="1100" i="0" kern="1200" dirty="0" smtClean="0">
                <a:solidFill>
                  <a:schemeClr val="tx1"/>
                </a:solidFill>
                <a:effectLst/>
                <a:latin typeface="+mn-lt"/>
                <a:ea typeface="+mn-ea"/>
                <a:cs typeface="+mn-cs"/>
              </a:rPr>
              <a:t>: centros de salud, centros deportivos, centros culturales, etc.</a:t>
            </a:r>
          </a:p>
          <a:p>
            <a:pPr marL="228600" marR="0" indent="-228600" algn="just" defTabSz="914400" rtl="0" eaLnBrk="1" fontAlgn="auto" latinLnBrk="0" hangingPunct="1">
              <a:lnSpc>
                <a:spcPct val="100000"/>
              </a:lnSpc>
              <a:spcBef>
                <a:spcPts val="277"/>
              </a:spcBef>
              <a:spcAft>
                <a:spcPts val="0"/>
              </a:spcAft>
              <a:buClrTx/>
              <a:buSzTx/>
              <a:buFont typeface="+mj-lt"/>
              <a:buAutoNum type="arabicPeriod"/>
              <a:tabLst/>
              <a:defRPr/>
            </a:pPr>
            <a:r>
              <a:rPr lang="es-ES" sz="1100" b="1" i="0" kern="1200" dirty="0" smtClean="0">
                <a:solidFill>
                  <a:schemeClr val="tx1"/>
                </a:solidFill>
                <a:effectLst/>
                <a:latin typeface="+mn-lt"/>
                <a:ea typeface="+mn-ea"/>
                <a:cs typeface="+mn-cs"/>
              </a:rPr>
              <a:t>Recursos de asociaciones</a:t>
            </a:r>
            <a:r>
              <a:rPr lang="es-ES" sz="1100" i="0" kern="1200" dirty="0" smtClean="0">
                <a:solidFill>
                  <a:schemeClr val="tx1"/>
                </a:solidFill>
                <a:effectLst/>
                <a:latin typeface="+mn-lt"/>
                <a:ea typeface="+mn-ea"/>
                <a:cs typeface="+mn-cs"/>
              </a:rPr>
              <a:t>: tanto formales (grupos, asociaciones, voluntarios) como informales (redes informales de cuidadores, de práctica de actividad</a:t>
            </a:r>
            <a:r>
              <a:rPr lang="es-ES" sz="1100" i="0" kern="1200" baseline="0" dirty="0" smtClean="0">
                <a:solidFill>
                  <a:schemeClr val="tx1"/>
                </a:solidFill>
                <a:effectLst/>
                <a:latin typeface="+mn-lt"/>
                <a:ea typeface="+mn-ea"/>
                <a:cs typeface="+mn-cs"/>
              </a:rPr>
              <a:t> física</a:t>
            </a:r>
            <a:r>
              <a:rPr lang="es-ES" sz="1100" i="0" kern="1200" dirty="0" smtClean="0">
                <a:solidFill>
                  <a:schemeClr val="tx1"/>
                </a:solidFill>
                <a:effectLst/>
                <a:latin typeface="+mn-lt"/>
                <a:ea typeface="+mn-ea"/>
                <a:cs typeface="+mn-cs"/>
              </a:rPr>
              <a:t>).</a:t>
            </a:r>
          </a:p>
          <a:p>
            <a:pPr marL="228600" marR="0" indent="-228600" algn="just" defTabSz="914400" rtl="0" eaLnBrk="1" fontAlgn="auto" latinLnBrk="0" hangingPunct="1">
              <a:lnSpc>
                <a:spcPct val="100000"/>
              </a:lnSpc>
              <a:spcBef>
                <a:spcPts val="277"/>
              </a:spcBef>
              <a:spcAft>
                <a:spcPts val="0"/>
              </a:spcAft>
              <a:buClrTx/>
              <a:buSzTx/>
              <a:buFont typeface="+mj-lt"/>
              <a:buAutoNum type="arabicPeriod"/>
              <a:tabLst/>
              <a:defRPr/>
            </a:pPr>
            <a:r>
              <a:rPr lang="es-ES" sz="1100" b="1" i="0" kern="1200" dirty="0" smtClean="0">
                <a:solidFill>
                  <a:schemeClr val="tx1"/>
                </a:solidFill>
                <a:effectLst/>
                <a:latin typeface="+mn-lt"/>
                <a:ea typeface="+mn-ea"/>
                <a:cs typeface="+mn-cs"/>
              </a:rPr>
              <a:t>Recursos físicos de un área: </a:t>
            </a:r>
            <a:r>
              <a:rPr lang="es-ES" sz="1100" i="0" kern="1200" dirty="0" smtClean="0">
                <a:solidFill>
                  <a:schemeClr val="tx1"/>
                </a:solidFill>
                <a:effectLst/>
                <a:latin typeface="+mn-lt"/>
                <a:ea typeface="+mn-ea"/>
                <a:cs typeface="+mn-cs"/>
              </a:rPr>
              <a:t>calles peatonales, carriles bici, espacios verdes, espacios naturales próximos, etc.</a:t>
            </a:r>
          </a:p>
          <a:p>
            <a:pPr marL="228600" marR="0" indent="-228600" algn="just" defTabSz="914400" rtl="0" eaLnBrk="1" fontAlgn="auto" latinLnBrk="0" hangingPunct="1">
              <a:lnSpc>
                <a:spcPct val="100000"/>
              </a:lnSpc>
              <a:spcBef>
                <a:spcPts val="277"/>
              </a:spcBef>
              <a:spcAft>
                <a:spcPts val="0"/>
              </a:spcAft>
              <a:buClrTx/>
              <a:buSzTx/>
              <a:buFont typeface="+mj-lt"/>
              <a:buAutoNum type="arabicPeriod"/>
              <a:tabLst/>
              <a:defRPr/>
            </a:pPr>
            <a:endParaRPr lang="es-ES_tradnl" altLang="es-ES" sz="1100" i="0" kern="1200" dirty="0" smtClean="0">
              <a:solidFill>
                <a:schemeClr val="tx1"/>
              </a:solidFill>
              <a:effectLst/>
              <a:latin typeface="+mn-lt"/>
              <a:ea typeface="+mn-ea"/>
              <a:cs typeface="+mn-cs"/>
            </a:endParaRPr>
          </a:p>
          <a:p>
            <a:pPr marL="0" marR="0" indent="0" algn="just" defTabSz="914400" rtl="0" eaLnBrk="1" fontAlgn="auto" latinLnBrk="0" hangingPunct="1">
              <a:lnSpc>
                <a:spcPct val="100000"/>
              </a:lnSpc>
              <a:spcBef>
                <a:spcPts val="277"/>
              </a:spcBef>
              <a:spcAft>
                <a:spcPts val="0"/>
              </a:spcAft>
              <a:buClrTx/>
              <a:buSzTx/>
              <a:buFontTx/>
              <a:buNone/>
              <a:tabLst/>
              <a:defRPr/>
            </a:pPr>
            <a:r>
              <a:rPr lang="es-ES_tradnl" altLang="es-ES" sz="1100" b="1" i="0" kern="1200" dirty="0" smtClean="0">
                <a:solidFill>
                  <a:srgbClr val="FF0000"/>
                </a:solidFill>
                <a:effectLst/>
                <a:latin typeface="+mn-lt"/>
              </a:rPr>
              <a:t>En la diapositiva se presentan distintos ejemplos de recursos que promocionan las salud de la población para los factores priorizados en la Estrategia de Promoción de la Salud y Prevención.</a:t>
            </a:r>
            <a:endParaRPr lang="es-ES" altLang="es-ES" sz="1100" b="1" i="0" kern="1200" dirty="0" smtClean="0">
              <a:solidFill>
                <a:srgbClr val="FF0000"/>
              </a:solidFill>
              <a:effectLst/>
              <a:latin typeface="+mn-lt"/>
            </a:endParaRPr>
          </a:p>
          <a:p>
            <a:pPr marL="0" marR="0" indent="0" algn="just" defTabSz="914400" rtl="0" eaLnBrk="1" fontAlgn="auto" latinLnBrk="0" hangingPunct="1">
              <a:lnSpc>
                <a:spcPct val="100000"/>
              </a:lnSpc>
              <a:spcBef>
                <a:spcPts val="277"/>
              </a:spcBef>
              <a:spcAft>
                <a:spcPts val="0"/>
              </a:spcAft>
              <a:buClrTx/>
              <a:buSzTx/>
              <a:buFontTx/>
              <a:buNone/>
              <a:tabLst/>
              <a:defRPr/>
            </a:pPr>
            <a:r>
              <a:rPr lang="es-ES" altLang="es-ES" sz="1100" b="1" dirty="0" smtClean="0">
                <a:solidFill>
                  <a:srgbClr val="FF0000"/>
                </a:solidFill>
                <a:latin typeface="+mn-lt"/>
              </a:rPr>
              <a:t>Cada municipio tendrá autonomía para adaptarlo a su contexto local.</a:t>
            </a:r>
          </a:p>
          <a:p>
            <a:pPr algn="just" eaLnBrk="1" hangingPunct="1">
              <a:spcBef>
                <a:spcPct val="0"/>
              </a:spcBef>
            </a:pPr>
            <a:endParaRPr lang="es-ES_tradnl" altLang="es-ES" sz="1100" u="sng" dirty="0" smtClean="0">
              <a:latin typeface="+mn-lt"/>
            </a:endParaRPr>
          </a:p>
          <a:p>
            <a:pPr eaLnBrk="1" hangingPunct="1">
              <a:spcBef>
                <a:spcPct val="0"/>
              </a:spcBef>
            </a:pPr>
            <a:endParaRPr lang="es-ES_tradnl" altLang="es-ES" sz="1100" u="sng" dirty="0" smtClean="0">
              <a:latin typeface="+mn-lt"/>
            </a:endParaRPr>
          </a:p>
          <a:p>
            <a:pPr eaLnBrk="1" hangingPunct="1">
              <a:spcBef>
                <a:spcPct val="0"/>
              </a:spcBef>
            </a:pPr>
            <a:endParaRPr lang="es-ES_tradnl" altLang="es-ES" sz="1000" u="sng" dirty="0" smtClean="0">
              <a:latin typeface="+mn-lt"/>
            </a:endParaRPr>
          </a:p>
          <a:p>
            <a:pPr eaLnBrk="1" hangingPunct="1">
              <a:spcBef>
                <a:spcPct val="0"/>
              </a:spcBef>
            </a:pPr>
            <a:endParaRPr lang="es-ES" altLang="es-ES" sz="1000" u="sng" dirty="0" smtClean="0">
              <a:latin typeface="+mn-lt"/>
            </a:endParaRPr>
          </a:p>
        </p:txBody>
      </p:sp>
    </p:spTree>
    <p:extLst>
      <p:ext uri="{BB962C8B-B14F-4D97-AF65-F5344CB8AC3E}">
        <p14:creationId xmlns:p14="http://schemas.microsoft.com/office/powerpoint/2010/main" val="35526007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83970" name="2 Marcador de notas"/>
          <p:cNvSpPr>
            <a:spLocks noGrp="1"/>
          </p:cNvSpPr>
          <p:nvPr>
            <p:ph type="body" idx="1"/>
          </p:nvPr>
        </p:nvSpPr>
        <p:spPr bwMode="auto">
          <a:noFill/>
        </p:spPr>
        <p:txBody>
          <a:bodyPr wrap="square" numCol="1" anchor="t" anchorCtr="0" compatLnSpc="1">
            <a:prstTxWarp prst="textNoShape">
              <a:avLst/>
            </a:prstTxWarp>
          </a:bodyPr>
          <a:lstStyle/>
          <a:p>
            <a:pPr algn="just" eaLnBrk="1" hangingPunct="1">
              <a:spcBef>
                <a:spcPct val="0"/>
              </a:spcBef>
            </a:pPr>
            <a:r>
              <a:rPr lang="es-ES" altLang="es-ES" sz="1100" u="sng" dirty="0" smtClean="0">
                <a:latin typeface="+mn-lt"/>
              </a:rPr>
              <a:t>¿Y qué tipo de recursos se incluyen en el mapa?</a:t>
            </a:r>
          </a:p>
          <a:p>
            <a:pPr algn="just" eaLnBrk="1" hangingPunct="1">
              <a:spcBef>
                <a:spcPct val="0"/>
              </a:spcBef>
            </a:pPr>
            <a:endParaRPr lang="es-ES" altLang="es-ES" sz="1100" dirty="0" smtClean="0">
              <a:latin typeface="+mn-lt"/>
            </a:endParaRPr>
          </a:p>
          <a:p>
            <a:pPr marL="228600" marR="0" indent="-228600" algn="just" defTabSz="914400" rtl="0" eaLnBrk="1" fontAlgn="auto" latinLnBrk="0" hangingPunct="1">
              <a:lnSpc>
                <a:spcPct val="100000"/>
              </a:lnSpc>
              <a:spcBef>
                <a:spcPts val="277"/>
              </a:spcBef>
              <a:spcAft>
                <a:spcPts val="0"/>
              </a:spcAft>
              <a:buClrTx/>
              <a:buSzTx/>
              <a:buFont typeface="+mj-lt"/>
              <a:buAutoNum type="arabicPeriod"/>
              <a:tabLst/>
              <a:defRPr/>
            </a:pPr>
            <a:r>
              <a:rPr lang="es-ES" sz="1100" b="1" i="0" kern="1200" dirty="0" smtClean="0">
                <a:solidFill>
                  <a:schemeClr val="tx1"/>
                </a:solidFill>
                <a:effectLst/>
                <a:latin typeface="+mn-lt"/>
                <a:ea typeface="+mn-ea"/>
                <a:cs typeface="+mn-cs"/>
              </a:rPr>
              <a:t>Recursos de organizaciones instituciones o entidades</a:t>
            </a:r>
            <a:r>
              <a:rPr lang="es-ES" sz="1100" i="0" kern="1200" dirty="0" smtClean="0">
                <a:solidFill>
                  <a:schemeClr val="tx1"/>
                </a:solidFill>
                <a:effectLst/>
                <a:latin typeface="+mn-lt"/>
                <a:ea typeface="+mn-ea"/>
                <a:cs typeface="+mn-cs"/>
              </a:rPr>
              <a:t>: centros de salud, centros deportivos, centros culturales, etc.</a:t>
            </a:r>
          </a:p>
          <a:p>
            <a:pPr marL="228600" marR="0" indent="-228600" algn="just" defTabSz="914400" rtl="0" eaLnBrk="1" fontAlgn="auto" latinLnBrk="0" hangingPunct="1">
              <a:lnSpc>
                <a:spcPct val="100000"/>
              </a:lnSpc>
              <a:spcBef>
                <a:spcPts val="277"/>
              </a:spcBef>
              <a:spcAft>
                <a:spcPts val="0"/>
              </a:spcAft>
              <a:buClrTx/>
              <a:buSzTx/>
              <a:buFont typeface="+mj-lt"/>
              <a:buAutoNum type="arabicPeriod"/>
              <a:tabLst/>
              <a:defRPr/>
            </a:pPr>
            <a:r>
              <a:rPr lang="es-ES" sz="1100" b="1" i="0" kern="1200" dirty="0" smtClean="0">
                <a:solidFill>
                  <a:schemeClr val="tx1"/>
                </a:solidFill>
                <a:effectLst/>
                <a:latin typeface="+mn-lt"/>
                <a:ea typeface="+mn-ea"/>
                <a:cs typeface="+mn-cs"/>
              </a:rPr>
              <a:t>Recursos de asociaciones</a:t>
            </a:r>
            <a:r>
              <a:rPr lang="es-ES" sz="1100" i="0" kern="1200" dirty="0" smtClean="0">
                <a:solidFill>
                  <a:schemeClr val="tx1"/>
                </a:solidFill>
                <a:effectLst/>
                <a:latin typeface="+mn-lt"/>
                <a:ea typeface="+mn-ea"/>
                <a:cs typeface="+mn-cs"/>
              </a:rPr>
              <a:t>: tanto formales (grupos, asociaciones, voluntarios) como informales (redes informales de cuidadores, de práctica de actividad</a:t>
            </a:r>
            <a:r>
              <a:rPr lang="es-ES" sz="1100" i="0" kern="1200" baseline="0" dirty="0" smtClean="0">
                <a:solidFill>
                  <a:schemeClr val="tx1"/>
                </a:solidFill>
                <a:effectLst/>
                <a:latin typeface="+mn-lt"/>
                <a:ea typeface="+mn-ea"/>
                <a:cs typeface="+mn-cs"/>
              </a:rPr>
              <a:t> física</a:t>
            </a:r>
            <a:r>
              <a:rPr lang="es-ES" sz="1100" i="0" kern="1200" dirty="0" smtClean="0">
                <a:solidFill>
                  <a:schemeClr val="tx1"/>
                </a:solidFill>
                <a:effectLst/>
                <a:latin typeface="+mn-lt"/>
                <a:ea typeface="+mn-ea"/>
                <a:cs typeface="+mn-cs"/>
              </a:rPr>
              <a:t>).</a:t>
            </a:r>
          </a:p>
          <a:p>
            <a:pPr marL="228600" marR="0" indent="-228600" algn="just" defTabSz="914400" rtl="0" eaLnBrk="1" fontAlgn="auto" latinLnBrk="0" hangingPunct="1">
              <a:lnSpc>
                <a:spcPct val="100000"/>
              </a:lnSpc>
              <a:spcBef>
                <a:spcPts val="277"/>
              </a:spcBef>
              <a:spcAft>
                <a:spcPts val="0"/>
              </a:spcAft>
              <a:buClrTx/>
              <a:buSzTx/>
              <a:buFont typeface="+mj-lt"/>
              <a:buAutoNum type="arabicPeriod"/>
              <a:tabLst/>
              <a:defRPr/>
            </a:pPr>
            <a:r>
              <a:rPr lang="es-ES" sz="1100" b="1" i="0" kern="1200" dirty="0" smtClean="0">
                <a:solidFill>
                  <a:schemeClr val="tx1"/>
                </a:solidFill>
                <a:effectLst/>
                <a:latin typeface="+mn-lt"/>
                <a:ea typeface="+mn-ea"/>
                <a:cs typeface="+mn-cs"/>
              </a:rPr>
              <a:t>Recursos físicos de un área: </a:t>
            </a:r>
            <a:r>
              <a:rPr lang="es-ES" sz="1100" i="0" kern="1200" dirty="0" smtClean="0">
                <a:solidFill>
                  <a:schemeClr val="tx1"/>
                </a:solidFill>
                <a:effectLst/>
                <a:latin typeface="+mn-lt"/>
                <a:ea typeface="+mn-ea"/>
                <a:cs typeface="+mn-cs"/>
              </a:rPr>
              <a:t>calles peatonales, carriles bici, espacios verdes, espacios naturales próximos, etc.</a:t>
            </a:r>
          </a:p>
          <a:p>
            <a:pPr marL="228600" marR="0" indent="-228600" algn="just" defTabSz="914400" rtl="0" eaLnBrk="1" fontAlgn="auto" latinLnBrk="0" hangingPunct="1">
              <a:lnSpc>
                <a:spcPct val="100000"/>
              </a:lnSpc>
              <a:spcBef>
                <a:spcPts val="277"/>
              </a:spcBef>
              <a:spcAft>
                <a:spcPts val="0"/>
              </a:spcAft>
              <a:buClrTx/>
              <a:buSzTx/>
              <a:buFont typeface="+mj-lt"/>
              <a:buAutoNum type="arabicPeriod"/>
              <a:tabLst/>
              <a:defRPr/>
            </a:pPr>
            <a:endParaRPr lang="es-ES_tradnl" altLang="es-ES" sz="1100" i="0" kern="1200" dirty="0" smtClean="0">
              <a:solidFill>
                <a:schemeClr val="tx1"/>
              </a:solidFill>
              <a:effectLst/>
              <a:latin typeface="+mn-lt"/>
              <a:ea typeface="+mn-ea"/>
              <a:cs typeface="+mn-cs"/>
            </a:endParaRPr>
          </a:p>
          <a:p>
            <a:pPr marL="0" marR="0" indent="0" algn="just" defTabSz="914400" rtl="0" eaLnBrk="1" fontAlgn="auto" latinLnBrk="0" hangingPunct="1">
              <a:lnSpc>
                <a:spcPct val="100000"/>
              </a:lnSpc>
              <a:spcBef>
                <a:spcPts val="277"/>
              </a:spcBef>
              <a:spcAft>
                <a:spcPts val="0"/>
              </a:spcAft>
              <a:buClrTx/>
              <a:buSzTx/>
              <a:buFontTx/>
              <a:buNone/>
              <a:tabLst/>
              <a:defRPr/>
            </a:pPr>
            <a:r>
              <a:rPr lang="es-ES_tradnl" altLang="es-ES" sz="1100" b="1" i="0" kern="1200" dirty="0" smtClean="0">
                <a:solidFill>
                  <a:srgbClr val="FF0000"/>
                </a:solidFill>
                <a:effectLst/>
                <a:latin typeface="+mn-lt"/>
              </a:rPr>
              <a:t>En la diapositiva se presentan distintos ejemplos de recursos que promocionan las salud de la población para los factores priorizados en la Estrategia de Promoción de la Salud y Prevención.</a:t>
            </a:r>
            <a:endParaRPr lang="es-ES" altLang="es-ES" sz="1100" b="1" i="0" kern="1200" dirty="0" smtClean="0">
              <a:solidFill>
                <a:srgbClr val="FF0000"/>
              </a:solidFill>
              <a:effectLst/>
              <a:latin typeface="+mn-lt"/>
            </a:endParaRPr>
          </a:p>
          <a:p>
            <a:pPr marL="0" marR="0" indent="0" algn="just" defTabSz="914400" rtl="0" eaLnBrk="1" fontAlgn="auto" latinLnBrk="0" hangingPunct="1">
              <a:lnSpc>
                <a:spcPct val="100000"/>
              </a:lnSpc>
              <a:spcBef>
                <a:spcPts val="277"/>
              </a:spcBef>
              <a:spcAft>
                <a:spcPts val="0"/>
              </a:spcAft>
              <a:buClrTx/>
              <a:buSzTx/>
              <a:buFontTx/>
              <a:buNone/>
              <a:tabLst/>
              <a:defRPr/>
            </a:pPr>
            <a:r>
              <a:rPr lang="es-ES" altLang="es-ES" sz="1100" b="1" dirty="0" smtClean="0">
                <a:solidFill>
                  <a:srgbClr val="FF0000"/>
                </a:solidFill>
                <a:latin typeface="+mn-lt"/>
              </a:rPr>
              <a:t>Cada municipio tendrá autonomía para adaptarlo a su contexto local.</a:t>
            </a:r>
          </a:p>
          <a:p>
            <a:pPr algn="just" eaLnBrk="1" hangingPunct="1">
              <a:spcBef>
                <a:spcPct val="0"/>
              </a:spcBef>
            </a:pPr>
            <a:endParaRPr lang="es-ES_tradnl" altLang="es-ES" sz="1100" u="sng" dirty="0" smtClean="0">
              <a:latin typeface="+mn-lt"/>
            </a:endParaRPr>
          </a:p>
          <a:p>
            <a:pPr eaLnBrk="1" hangingPunct="1">
              <a:spcBef>
                <a:spcPct val="0"/>
              </a:spcBef>
            </a:pPr>
            <a:endParaRPr lang="es-ES_tradnl" altLang="es-ES" sz="1100" u="sng" dirty="0" smtClean="0">
              <a:latin typeface="+mn-lt"/>
            </a:endParaRPr>
          </a:p>
          <a:p>
            <a:pPr eaLnBrk="1" hangingPunct="1">
              <a:spcBef>
                <a:spcPct val="0"/>
              </a:spcBef>
            </a:pPr>
            <a:endParaRPr lang="es-ES_tradnl" altLang="es-ES" sz="1000" u="sng" dirty="0" smtClean="0">
              <a:latin typeface="+mn-lt"/>
            </a:endParaRPr>
          </a:p>
          <a:p>
            <a:pPr eaLnBrk="1" hangingPunct="1">
              <a:spcBef>
                <a:spcPct val="0"/>
              </a:spcBef>
            </a:pPr>
            <a:endParaRPr lang="es-ES" altLang="es-ES" sz="1000" u="sng" dirty="0" smtClean="0">
              <a:latin typeface="+mn-lt"/>
            </a:endParaRPr>
          </a:p>
        </p:txBody>
      </p:sp>
    </p:spTree>
    <p:extLst>
      <p:ext uri="{BB962C8B-B14F-4D97-AF65-F5344CB8AC3E}">
        <p14:creationId xmlns:p14="http://schemas.microsoft.com/office/powerpoint/2010/main" val="35526007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83970" name="2 Marcador de notas"/>
          <p:cNvSpPr>
            <a:spLocks noGrp="1"/>
          </p:cNvSpPr>
          <p:nvPr>
            <p:ph type="body" idx="1"/>
          </p:nvPr>
        </p:nvSpPr>
        <p:spPr bwMode="auto">
          <a:noFill/>
        </p:spPr>
        <p:txBody>
          <a:bodyPr wrap="square" numCol="1" anchor="t" anchorCtr="0" compatLnSpc="1">
            <a:prstTxWarp prst="textNoShape">
              <a:avLst/>
            </a:prstTxWarp>
          </a:bodyPr>
          <a:lstStyle/>
          <a:p>
            <a:pPr algn="just" eaLnBrk="1" hangingPunct="1">
              <a:spcBef>
                <a:spcPct val="0"/>
              </a:spcBef>
            </a:pPr>
            <a:r>
              <a:rPr lang="es-ES" altLang="es-ES" sz="1100" u="sng" dirty="0" smtClean="0">
                <a:latin typeface="+mn-lt"/>
              </a:rPr>
              <a:t>¿Y qué tipo de recursos se incluyen en el mapa?</a:t>
            </a:r>
          </a:p>
          <a:p>
            <a:pPr algn="just" eaLnBrk="1" hangingPunct="1">
              <a:spcBef>
                <a:spcPct val="0"/>
              </a:spcBef>
            </a:pPr>
            <a:endParaRPr lang="es-ES" altLang="es-ES" sz="1100" dirty="0" smtClean="0">
              <a:latin typeface="+mn-lt"/>
            </a:endParaRPr>
          </a:p>
          <a:p>
            <a:pPr marL="228600" marR="0" indent="-228600" algn="just" defTabSz="914400" rtl="0" eaLnBrk="1" fontAlgn="auto" latinLnBrk="0" hangingPunct="1">
              <a:lnSpc>
                <a:spcPct val="100000"/>
              </a:lnSpc>
              <a:spcBef>
                <a:spcPts val="277"/>
              </a:spcBef>
              <a:spcAft>
                <a:spcPts val="0"/>
              </a:spcAft>
              <a:buClrTx/>
              <a:buSzTx/>
              <a:buFont typeface="+mj-lt"/>
              <a:buAutoNum type="arabicPeriod"/>
              <a:tabLst/>
              <a:defRPr/>
            </a:pPr>
            <a:r>
              <a:rPr lang="es-ES" sz="1100" b="1" i="0" kern="1200" dirty="0" smtClean="0">
                <a:solidFill>
                  <a:schemeClr val="tx1"/>
                </a:solidFill>
                <a:effectLst/>
                <a:latin typeface="+mn-lt"/>
                <a:ea typeface="+mn-ea"/>
                <a:cs typeface="+mn-cs"/>
              </a:rPr>
              <a:t>Recursos de organizaciones instituciones o entidades</a:t>
            </a:r>
            <a:r>
              <a:rPr lang="es-ES" sz="1100" i="0" kern="1200" dirty="0" smtClean="0">
                <a:solidFill>
                  <a:schemeClr val="tx1"/>
                </a:solidFill>
                <a:effectLst/>
                <a:latin typeface="+mn-lt"/>
                <a:ea typeface="+mn-ea"/>
                <a:cs typeface="+mn-cs"/>
              </a:rPr>
              <a:t>: centros de salud, centros deportivos, centros culturales, etc.</a:t>
            </a:r>
          </a:p>
          <a:p>
            <a:pPr marL="228600" marR="0" indent="-228600" algn="just" defTabSz="914400" rtl="0" eaLnBrk="1" fontAlgn="auto" latinLnBrk="0" hangingPunct="1">
              <a:lnSpc>
                <a:spcPct val="100000"/>
              </a:lnSpc>
              <a:spcBef>
                <a:spcPts val="277"/>
              </a:spcBef>
              <a:spcAft>
                <a:spcPts val="0"/>
              </a:spcAft>
              <a:buClrTx/>
              <a:buSzTx/>
              <a:buFont typeface="+mj-lt"/>
              <a:buAutoNum type="arabicPeriod"/>
              <a:tabLst/>
              <a:defRPr/>
            </a:pPr>
            <a:r>
              <a:rPr lang="es-ES" sz="1100" b="1" i="0" kern="1200" dirty="0" smtClean="0">
                <a:solidFill>
                  <a:schemeClr val="tx1"/>
                </a:solidFill>
                <a:effectLst/>
                <a:latin typeface="+mn-lt"/>
                <a:ea typeface="+mn-ea"/>
                <a:cs typeface="+mn-cs"/>
              </a:rPr>
              <a:t>Recursos de asociaciones</a:t>
            </a:r>
            <a:r>
              <a:rPr lang="es-ES" sz="1100" i="0" kern="1200" dirty="0" smtClean="0">
                <a:solidFill>
                  <a:schemeClr val="tx1"/>
                </a:solidFill>
                <a:effectLst/>
                <a:latin typeface="+mn-lt"/>
                <a:ea typeface="+mn-ea"/>
                <a:cs typeface="+mn-cs"/>
              </a:rPr>
              <a:t>: tanto formales (grupos, asociaciones, voluntarios) como informales (redes informales de cuidadores, de práctica de actividad</a:t>
            </a:r>
            <a:r>
              <a:rPr lang="es-ES" sz="1100" i="0" kern="1200" baseline="0" dirty="0" smtClean="0">
                <a:solidFill>
                  <a:schemeClr val="tx1"/>
                </a:solidFill>
                <a:effectLst/>
                <a:latin typeface="+mn-lt"/>
                <a:ea typeface="+mn-ea"/>
                <a:cs typeface="+mn-cs"/>
              </a:rPr>
              <a:t> física</a:t>
            </a:r>
            <a:r>
              <a:rPr lang="es-ES" sz="1100" i="0" kern="1200" dirty="0" smtClean="0">
                <a:solidFill>
                  <a:schemeClr val="tx1"/>
                </a:solidFill>
                <a:effectLst/>
                <a:latin typeface="+mn-lt"/>
                <a:ea typeface="+mn-ea"/>
                <a:cs typeface="+mn-cs"/>
              </a:rPr>
              <a:t>).</a:t>
            </a:r>
          </a:p>
          <a:p>
            <a:pPr marL="228600" marR="0" indent="-228600" algn="just" defTabSz="914400" rtl="0" eaLnBrk="1" fontAlgn="auto" latinLnBrk="0" hangingPunct="1">
              <a:lnSpc>
                <a:spcPct val="100000"/>
              </a:lnSpc>
              <a:spcBef>
                <a:spcPts val="277"/>
              </a:spcBef>
              <a:spcAft>
                <a:spcPts val="0"/>
              </a:spcAft>
              <a:buClrTx/>
              <a:buSzTx/>
              <a:buFont typeface="+mj-lt"/>
              <a:buAutoNum type="arabicPeriod"/>
              <a:tabLst/>
              <a:defRPr/>
            </a:pPr>
            <a:r>
              <a:rPr lang="es-ES" sz="1100" b="1" i="0" kern="1200" dirty="0" smtClean="0">
                <a:solidFill>
                  <a:schemeClr val="tx1"/>
                </a:solidFill>
                <a:effectLst/>
                <a:latin typeface="+mn-lt"/>
                <a:ea typeface="+mn-ea"/>
                <a:cs typeface="+mn-cs"/>
              </a:rPr>
              <a:t>Recursos físicos de un área: </a:t>
            </a:r>
            <a:r>
              <a:rPr lang="es-ES" sz="1100" i="0" kern="1200" dirty="0" smtClean="0">
                <a:solidFill>
                  <a:schemeClr val="tx1"/>
                </a:solidFill>
                <a:effectLst/>
                <a:latin typeface="+mn-lt"/>
                <a:ea typeface="+mn-ea"/>
                <a:cs typeface="+mn-cs"/>
              </a:rPr>
              <a:t>calles peatonales, carriles bici, espacios verdes, espacios naturales próximos, etc.</a:t>
            </a:r>
          </a:p>
          <a:p>
            <a:pPr marL="228600" marR="0" indent="-228600" algn="just" defTabSz="914400" rtl="0" eaLnBrk="1" fontAlgn="auto" latinLnBrk="0" hangingPunct="1">
              <a:lnSpc>
                <a:spcPct val="100000"/>
              </a:lnSpc>
              <a:spcBef>
                <a:spcPts val="277"/>
              </a:spcBef>
              <a:spcAft>
                <a:spcPts val="0"/>
              </a:spcAft>
              <a:buClrTx/>
              <a:buSzTx/>
              <a:buFont typeface="+mj-lt"/>
              <a:buAutoNum type="arabicPeriod"/>
              <a:tabLst/>
              <a:defRPr/>
            </a:pPr>
            <a:endParaRPr lang="es-ES_tradnl" altLang="es-ES" sz="1100" i="0" kern="1200" dirty="0" smtClean="0">
              <a:solidFill>
                <a:schemeClr val="tx1"/>
              </a:solidFill>
              <a:effectLst/>
              <a:latin typeface="+mn-lt"/>
              <a:ea typeface="+mn-ea"/>
              <a:cs typeface="+mn-cs"/>
            </a:endParaRPr>
          </a:p>
          <a:p>
            <a:pPr marL="0" marR="0" indent="0" algn="just" defTabSz="914400" rtl="0" eaLnBrk="1" fontAlgn="auto" latinLnBrk="0" hangingPunct="1">
              <a:lnSpc>
                <a:spcPct val="100000"/>
              </a:lnSpc>
              <a:spcBef>
                <a:spcPts val="277"/>
              </a:spcBef>
              <a:spcAft>
                <a:spcPts val="0"/>
              </a:spcAft>
              <a:buClrTx/>
              <a:buSzTx/>
              <a:buFontTx/>
              <a:buNone/>
              <a:tabLst/>
              <a:defRPr/>
            </a:pPr>
            <a:r>
              <a:rPr lang="es-ES_tradnl" altLang="es-ES" sz="1100" b="1" i="0" kern="1200" dirty="0" smtClean="0">
                <a:solidFill>
                  <a:srgbClr val="FF0000"/>
                </a:solidFill>
                <a:effectLst/>
                <a:latin typeface="+mn-lt"/>
              </a:rPr>
              <a:t>En la diapositiva se presentan distintos ejemplos de recursos que promocionan las salud de la población para los factores priorizados en la Estrategia de Promoción de la Salud y Prevención.</a:t>
            </a:r>
            <a:endParaRPr lang="es-ES" altLang="es-ES" sz="1100" b="1" i="0" kern="1200" dirty="0" smtClean="0">
              <a:solidFill>
                <a:srgbClr val="FF0000"/>
              </a:solidFill>
              <a:effectLst/>
              <a:latin typeface="+mn-lt"/>
            </a:endParaRPr>
          </a:p>
          <a:p>
            <a:pPr marL="0" marR="0" indent="0" algn="just" defTabSz="914400" rtl="0" eaLnBrk="1" fontAlgn="auto" latinLnBrk="0" hangingPunct="1">
              <a:lnSpc>
                <a:spcPct val="100000"/>
              </a:lnSpc>
              <a:spcBef>
                <a:spcPts val="277"/>
              </a:spcBef>
              <a:spcAft>
                <a:spcPts val="0"/>
              </a:spcAft>
              <a:buClrTx/>
              <a:buSzTx/>
              <a:buFontTx/>
              <a:buNone/>
              <a:tabLst/>
              <a:defRPr/>
            </a:pPr>
            <a:r>
              <a:rPr lang="es-ES" altLang="es-ES" sz="1100" b="1" dirty="0" smtClean="0">
                <a:solidFill>
                  <a:srgbClr val="FF0000"/>
                </a:solidFill>
                <a:latin typeface="+mn-lt"/>
              </a:rPr>
              <a:t>Cada municipio tendrá autonomía para adaptarlo a su contexto local.</a:t>
            </a:r>
          </a:p>
          <a:p>
            <a:pPr eaLnBrk="1" hangingPunct="1">
              <a:spcBef>
                <a:spcPct val="0"/>
              </a:spcBef>
            </a:pPr>
            <a:endParaRPr lang="es-ES_tradnl" altLang="es-ES" sz="1100" u="sng" dirty="0" smtClean="0">
              <a:latin typeface="+mn-lt"/>
            </a:endParaRPr>
          </a:p>
          <a:p>
            <a:pPr eaLnBrk="1" hangingPunct="1">
              <a:spcBef>
                <a:spcPct val="0"/>
              </a:spcBef>
            </a:pPr>
            <a:endParaRPr lang="es-ES_tradnl" altLang="es-ES" sz="1000" u="sng" dirty="0" smtClean="0">
              <a:latin typeface="+mn-lt"/>
            </a:endParaRPr>
          </a:p>
          <a:p>
            <a:pPr eaLnBrk="1" hangingPunct="1">
              <a:spcBef>
                <a:spcPct val="0"/>
              </a:spcBef>
            </a:pPr>
            <a:endParaRPr lang="es-ES" altLang="es-ES" sz="1000" u="sng" dirty="0" smtClean="0">
              <a:latin typeface="+mn-lt"/>
            </a:endParaRPr>
          </a:p>
        </p:txBody>
      </p:sp>
    </p:spTree>
    <p:extLst>
      <p:ext uri="{BB962C8B-B14F-4D97-AF65-F5344CB8AC3E}">
        <p14:creationId xmlns:p14="http://schemas.microsoft.com/office/powerpoint/2010/main" val="35526007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83970" name="2 Marcador de notas"/>
          <p:cNvSpPr>
            <a:spLocks noGrp="1"/>
          </p:cNvSpPr>
          <p:nvPr>
            <p:ph type="body" idx="1"/>
          </p:nvPr>
        </p:nvSpPr>
        <p:spPr bwMode="auto">
          <a:noFill/>
        </p:spPr>
        <p:txBody>
          <a:bodyPr wrap="square" numCol="1" anchor="t" anchorCtr="0" compatLnSpc="1">
            <a:prstTxWarp prst="textNoShape">
              <a:avLst/>
            </a:prstTxWarp>
          </a:bodyPr>
          <a:lstStyle/>
          <a:p>
            <a:pPr algn="just" eaLnBrk="1" hangingPunct="1">
              <a:spcBef>
                <a:spcPct val="0"/>
              </a:spcBef>
            </a:pPr>
            <a:r>
              <a:rPr lang="es-ES" altLang="es-ES" sz="1100" u="sng" dirty="0" smtClean="0">
                <a:latin typeface="+mn-lt"/>
              </a:rPr>
              <a:t>¿Y qué tipo de recursos se incluyen en el mapa?</a:t>
            </a:r>
          </a:p>
          <a:p>
            <a:pPr algn="just" eaLnBrk="1" hangingPunct="1">
              <a:spcBef>
                <a:spcPct val="0"/>
              </a:spcBef>
            </a:pPr>
            <a:endParaRPr lang="es-ES" altLang="es-ES" sz="1100" dirty="0" smtClean="0">
              <a:latin typeface="+mn-lt"/>
            </a:endParaRPr>
          </a:p>
          <a:p>
            <a:pPr marL="228600" marR="0" indent="-228600" algn="just" defTabSz="914400" rtl="0" eaLnBrk="1" fontAlgn="auto" latinLnBrk="0" hangingPunct="1">
              <a:lnSpc>
                <a:spcPct val="100000"/>
              </a:lnSpc>
              <a:spcBef>
                <a:spcPts val="277"/>
              </a:spcBef>
              <a:spcAft>
                <a:spcPts val="0"/>
              </a:spcAft>
              <a:buClrTx/>
              <a:buSzTx/>
              <a:buFont typeface="+mj-lt"/>
              <a:buAutoNum type="arabicPeriod"/>
              <a:tabLst/>
              <a:defRPr/>
            </a:pPr>
            <a:r>
              <a:rPr lang="es-ES" sz="1100" b="1" i="0" kern="1200" dirty="0" smtClean="0">
                <a:solidFill>
                  <a:schemeClr val="tx1"/>
                </a:solidFill>
                <a:effectLst/>
                <a:latin typeface="+mn-lt"/>
                <a:ea typeface="+mn-ea"/>
                <a:cs typeface="+mn-cs"/>
              </a:rPr>
              <a:t>Recursos de organizaciones instituciones o entidades</a:t>
            </a:r>
            <a:r>
              <a:rPr lang="es-ES" sz="1100" i="0" kern="1200" dirty="0" smtClean="0">
                <a:solidFill>
                  <a:schemeClr val="tx1"/>
                </a:solidFill>
                <a:effectLst/>
                <a:latin typeface="+mn-lt"/>
                <a:ea typeface="+mn-ea"/>
                <a:cs typeface="+mn-cs"/>
              </a:rPr>
              <a:t>: centros de salud, centros deportivos, centros culturales, etc.</a:t>
            </a:r>
          </a:p>
          <a:p>
            <a:pPr marL="228600" marR="0" indent="-228600" algn="just" defTabSz="914400" rtl="0" eaLnBrk="1" fontAlgn="auto" latinLnBrk="0" hangingPunct="1">
              <a:lnSpc>
                <a:spcPct val="100000"/>
              </a:lnSpc>
              <a:spcBef>
                <a:spcPts val="277"/>
              </a:spcBef>
              <a:spcAft>
                <a:spcPts val="0"/>
              </a:spcAft>
              <a:buClrTx/>
              <a:buSzTx/>
              <a:buFont typeface="+mj-lt"/>
              <a:buAutoNum type="arabicPeriod"/>
              <a:tabLst/>
              <a:defRPr/>
            </a:pPr>
            <a:r>
              <a:rPr lang="es-ES" sz="1100" b="1" i="0" kern="1200" dirty="0" smtClean="0">
                <a:solidFill>
                  <a:schemeClr val="tx1"/>
                </a:solidFill>
                <a:effectLst/>
                <a:latin typeface="+mn-lt"/>
                <a:ea typeface="+mn-ea"/>
                <a:cs typeface="+mn-cs"/>
              </a:rPr>
              <a:t>Recursos de asociaciones</a:t>
            </a:r>
            <a:r>
              <a:rPr lang="es-ES" sz="1100" i="0" kern="1200" dirty="0" smtClean="0">
                <a:solidFill>
                  <a:schemeClr val="tx1"/>
                </a:solidFill>
                <a:effectLst/>
                <a:latin typeface="+mn-lt"/>
                <a:ea typeface="+mn-ea"/>
                <a:cs typeface="+mn-cs"/>
              </a:rPr>
              <a:t>: tanto formales (grupos, asociaciones, voluntarios) como informales (redes informales de cuidadores, de práctica de actividad</a:t>
            </a:r>
            <a:r>
              <a:rPr lang="es-ES" sz="1100" i="0" kern="1200" baseline="0" dirty="0" smtClean="0">
                <a:solidFill>
                  <a:schemeClr val="tx1"/>
                </a:solidFill>
                <a:effectLst/>
                <a:latin typeface="+mn-lt"/>
                <a:ea typeface="+mn-ea"/>
                <a:cs typeface="+mn-cs"/>
              </a:rPr>
              <a:t> física</a:t>
            </a:r>
            <a:r>
              <a:rPr lang="es-ES" sz="1100" i="0" kern="1200" dirty="0" smtClean="0">
                <a:solidFill>
                  <a:schemeClr val="tx1"/>
                </a:solidFill>
                <a:effectLst/>
                <a:latin typeface="+mn-lt"/>
                <a:ea typeface="+mn-ea"/>
                <a:cs typeface="+mn-cs"/>
              </a:rPr>
              <a:t>).</a:t>
            </a:r>
          </a:p>
          <a:p>
            <a:pPr marL="228600" marR="0" indent="-228600" algn="just" defTabSz="914400" rtl="0" eaLnBrk="1" fontAlgn="auto" latinLnBrk="0" hangingPunct="1">
              <a:lnSpc>
                <a:spcPct val="100000"/>
              </a:lnSpc>
              <a:spcBef>
                <a:spcPts val="277"/>
              </a:spcBef>
              <a:spcAft>
                <a:spcPts val="0"/>
              </a:spcAft>
              <a:buClrTx/>
              <a:buSzTx/>
              <a:buFont typeface="+mj-lt"/>
              <a:buAutoNum type="arabicPeriod"/>
              <a:tabLst/>
              <a:defRPr/>
            </a:pPr>
            <a:r>
              <a:rPr lang="es-ES" sz="1100" b="1" i="0" kern="1200" dirty="0" smtClean="0">
                <a:solidFill>
                  <a:schemeClr val="tx1"/>
                </a:solidFill>
                <a:effectLst/>
                <a:latin typeface="+mn-lt"/>
                <a:ea typeface="+mn-ea"/>
                <a:cs typeface="+mn-cs"/>
              </a:rPr>
              <a:t>Recursos físicos de un área: </a:t>
            </a:r>
            <a:r>
              <a:rPr lang="es-ES" sz="1100" i="0" kern="1200" dirty="0" smtClean="0">
                <a:solidFill>
                  <a:schemeClr val="tx1"/>
                </a:solidFill>
                <a:effectLst/>
                <a:latin typeface="+mn-lt"/>
                <a:ea typeface="+mn-ea"/>
                <a:cs typeface="+mn-cs"/>
              </a:rPr>
              <a:t>calles peatonales, carriles bici, espacios verdes, espacios naturales próximos, etc.</a:t>
            </a:r>
          </a:p>
          <a:p>
            <a:pPr marL="228600" marR="0" indent="-228600" algn="just" defTabSz="914400" rtl="0" eaLnBrk="1" fontAlgn="auto" latinLnBrk="0" hangingPunct="1">
              <a:lnSpc>
                <a:spcPct val="100000"/>
              </a:lnSpc>
              <a:spcBef>
                <a:spcPts val="277"/>
              </a:spcBef>
              <a:spcAft>
                <a:spcPts val="0"/>
              </a:spcAft>
              <a:buClrTx/>
              <a:buSzTx/>
              <a:buFont typeface="+mj-lt"/>
              <a:buAutoNum type="arabicPeriod"/>
              <a:tabLst/>
              <a:defRPr/>
            </a:pPr>
            <a:endParaRPr lang="es-ES_tradnl" altLang="es-ES" sz="1100" i="0" kern="1200" dirty="0" smtClean="0">
              <a:solidFill>
                <a:schemeClr val="tx1"/>
              </a:solidFill>
              <a:effectLst/>
              <a:latin typeface="+mn-lt"/>
              <a:ea typeface="+mn-ea"/>
              <a:cs typeface="+mn-cs"/>
            </a:endParaRPr>
          </a:p>
          <a:p>
            <a:pPr marL="0" marR="0" indent="0" algn="just" defTabSz="914400" rtl="0" eaLnBrk="1" fontAlgn="auto" latinLnBrk="0" hangingPunct="1">
              <a:lnSpc>
                <a:spcPct val="100000"/>
              </a:lnSpc>
              <a:spcBef>
                <a:spcPts val="277"/>
              </a:spcBef>
              <a:spcAft>
                <a:spcPts val="0"/>
              </a:spcAft>
              <a:buClrTx/>
              <a:buSzTx/>
              <a:buFontTx/>
              <a:buNone/>
              <a:tabLst/>
              <a:defRPr/>
            </a:pPr>
            <a:r>
              <a:rPr lang="es-ES_tradnl" altLang="es-ES" sz="1100" b="1" i="0" kern="1200" dirty="0" smtClean="0">
                <a:solidFill>
                  <a:srgbClr val="FF0000"/>
                </a:solidFill>
                <a:effectLst/>
                <a:latin typeface="+mn-lt"/>
              </a:rPr>
              <a:t>En la diapositiva se presentan distintos ejemplos de recursos que promocionan las salud de la población para los factores priorizados en la Estrategia de Promoción de la Salud y Prevención.</a:t>
            </a:r>
            <a:endParaRPr lang="es-ES" altLang="es-ES" sz="1100" b="1" i="0" kern="1200" dirty="0" smtClean="0">
              <a:solidFill>
                <a:srgbClr val="FF0000"/>
              </a:solidFill>
              <a:effectLst/>
              <a:latin typeface="+mn-lt"/>
            </a:endParaRPr>
          </a:p>
          <a:p>
            <a:pPr marL="0" marR="0" indent="0" algn="just" defTabSz="914400" rtl="0" eaLnBrk="1" fontAlgn="auto" latinLnBrk="0" hangingPunct="1">
              <a:lnSpc>
                <a:spcPct val="100000"/>
              </a:lnSpc>
              <a:spcBef>
                <a:spcPts val="277"/>
              </a:spcBef>
              <a:spcAft>
                <a:spcPts val="0"/>
              </a:spcAft>
              <a:buClrTx/>
              <a:buSzTx/>
              <a:buFontTx/>
              <a:buNone/>
              <a:tabLst/>
              <a:defRPr/>
            </a:pPr>
            <a:r>
              <a:rPr lang="es-ES" altLang="es-ES" sz="1100" b="1" dirty="0" smtClean="0">
                <a:solidFill>
                  <a:srgbClr val="FF0000"/>
                </a:solidFill>
                <a:latin typeface="+mn-lt"/>
              </a:rPr>
              <a:t>Cada municipio tendrá autonomía para adaptarlo a su contexto local.</a:t>
            </a:r>
          </a:p>
          <a:p>
            <a:pPr eaLnBrk="1" hangingPunct="1">
              <a:spcBef>
                <a:spcPct val="0"/>
              </a:spcBef>
            </a:pPr>
            <a:endParaRPr lang="es-ES_tradnl" altLang="es-ES" sz="1000" u="sng" dirty="0" smtClean="0">
              <a:latin typeface="+mn-lt"/>
            </a:endParaRPr>
          </a:p>
          <a:p>
            <a:pPr eaLnBrk="1" hangingPunct="1">
              <a:spcBef>
                <a:spcPct val="0"/>
              </a:spcBef>
            </a:pPr>
            <a:endParaRPr lang="es-ES" altLang="es-ES" sz="1000" u="sng" dirty="0" smtClean="0">
              <a:latin typeface="+mn-lt"/>
            </a:endParaRPr>
          </a:p>
        </p:txBody>
      </p:sp>
    </p:spTree>
    <p:extLst>
      <p:ext uri="{BB962C8B-B14F-4D97-AF65-F5344CB8AC3E}">
        <p14:creationId xmlns:p14="http://schemas.microsoft.com/office/powerpoint/2010/main" val="35526007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83970" name="2 Marcador de notas"/>
          <p:cNvSpPr>
            <a:spLocks noGrp="1"/>
          </p:cNvSpPr>
          <p:nvPr>
            <p:ph type="body" idx="1"/>
          </p:nvPr>
        </p:nvSpPr>
        <p:spPr bwMode="auto">
          <a:noFill/>
        </p:spPr>
        <p:txBody>
          <a:bodyPr wrap="square" numCol="1" anchor="t" anchorCtr="0" compatLnSpc="1">
            <a:prstTxWarp prst="textNoShape">
              <a:avLst/>
            </a:prstTxWarp>
          </a:bodyPr>
          <a:lstStyle/>
          <a:p>
            <a:pPr algn="just" eaLnBrk="1" hangingPunct="1">
              <a:spcBef>
                <a:spcPct val="0"/>
              </a:spcBef>
            </a:pPr>
            <a:r>
              <a:rPr lang="es-ES" altLang="es-ES" sz="1000" u="sng" dirty="0" smtClean="0">
                <a:latin typeface="+mn-lt"/>
              </a:rPr>
              <a:t>¿Y qué tipo de recursos se incluyen en el mapa?</a:t>
            </a:r>
          </a:p>
          <a:p>
            <a:pPr algn="just" eaLnBrk="1" hangingPunct="1">
              <a:spcBef>
                <a:spcPct val="0"/>
              </a:spcBef>
            </a:pPr>
            <a:endParaRPr lang="es-ES" altLang="es-ES" sz="1000" dirty="0" smtClean="0">
              <a:latin typeface="+mn-lt"/>
            </a:endParaRPr>
          </a:p>
          <a:p>
            <a:pPr marL="228600" marR="0" indent="-228600" algn="just" defTabSz="914400" rtl="0" eaLnBrk="1" fontAlgn="auto" latinLnBrk="0" hangingPunct="1">
              <a:lnSpc>
                <a:spcPct val="100000"/>
              </a:lnSpc>
              <a:spcBef>
                <a:spcPts val="277"/>
              </a:spcBef>
              <a:spcAft>
                <a:spcPts val="0"/>
              </a:spcAft>
              <a:buClrTx/>
              <a:buSzTx/>
              <a:buFont typeface="+mj-lt"/>
              <a:buAutoNum type="arabicPeriod"/>
              <a:tabLst/>
              <a:defRPr/>
            </a:pPr>
            <a:r>
              <a:rPr lang="es-ES" sz="1000" b="1" i="0" kern="1200" dirty="0" smtClean="0">
                <a:solidFill>
                  <a:schemeClr val="tx1"/>
                </a:solidFill>
                <a:effectLst/>
                <a:latin typeface="+mn-lt"/>
                <a:ea typeface="+mn-ea"/>
                <a:cs typeface="+mn-cs"/>
              </a:rPr>
              <a:t>Recursos de organizaciones instituciones o entidades</a:t>
            </a:r>
            <a:r>
              <a:rPr lang="es-ES" sz="1000" i="0" kern="1200" dirty="0" smtClean="0">
                <a:solidFill>
                  <a:schemeClr val="tx1"/>
                </a:solidFill>
                <a:effectLst/>
                <a:latin typeface="+mn-lt"/>
                <a:ea typeface="+mn-ea"/>
                <a:cs typeface="+mn-cs"/>
              </a:rPr>
              <a:t>: centros de salud, centros deportivos, centros culturales, etc.</a:t>
            </a:r>
          </a:p>
          <a:p>
            <a:pPr marL="228600" marR="0" indent="-228600" algn="just" defTabSz="914400" rtl="0" eaLnBrk="1" fontAlgn="auto" latinLnBrk="0" hangingPunct="1">
              <a:lnSpc>
                <a:spcPct val="100000"/>
              </a:lnSpc>
              <a:spcBef>
                <a:spcPts val="277"/>
              </a:spcBef>
              <a:spcAft>
                <a:spcPts val="0"/>
              </a:spcAft>
              <a:buClrTx/>
              <a:buSzTx/>
              <a:buFont typeface="+mj-lt"/>
              <a:buAutoNum type="arabicPeriod"/>
              <a:tabLst/>
              <a:defRPr/>
            </a:pPr>
            <a:r>
              <a:rPr lang="es-ES" sz="1000" b="1" i="0" kern="1200" dirty="0" smtClean="0">
                <a:solidFill>
                  <a:schemeClr val="tx1"/>
                </a:solidFill>
                <a:effectLst/>
                <a:latin typeface="+mn-lt"/>
                <a:ea typeface="+mn-ea"/>
                <a:cs typeface="+mn-cs"/>
              </a:rPr>
              <a:t>Recursos de asociaciones</a:t>
            </a:r>
            <a:r>
              <a:rPr lang="es-ES" sz="1000" i="0" kern="1200" dirty="0" smtClean="0">
                <a:solidFill>
                  <a:schemeClr val="tx1"/>
                </a:solidFill>
                <a:effectLst/>
                <a:latin typeface="+mn-lt"/>
                <a:ea typeface="+mn-ea"/>
                <a:cs typeface="+mn-cs"/>
              </a:rPr>
              <a:t>: tanto formales (grupos, asociaciones, voluntarios) como informales (redes informales de cuidadores, de práctica de actividad</a:t>
            </a:r>
            <a:r>
              <a:rPr lang="es-ES" sz="1000" i="0" kern="1200" baseline="0" dirty="0" smtClean="0">
                <a:solidFill>
                  <a:schemeClr val="tx1"/>
                </a:solidFill>
                <a:effectLst/>
                <a:latin typeface="+mn-lt"/>
                <a:ea typeface="+mn-ea"/>
                <a:cs typeface="+mn-cs"/>
              </a:rPr>
              <a:t> física</a:t>
            </a:r>
            <a:r>
              <a:rPr lang="es-ES" sz="1000" i="0" kern="1200" dirty="0" smtClean="0">
                <a:solidFill>
                  <a:schemeClr val="tx1"/>
                </a:solidFill>
                <a:effectLst/>
                <a:latin typeface="+mn-lt"/>
                <a:ea typeface="+mn-ea"/>
                <a:cs typeface="+mn-cs"/>
              </a:rPr>
              <a:t>).</a:t>
            </a:r>
          </a:p>
          <a:p>
            <a:pPr marL="228600" marR="0" indent="-228600" algn="just" defTabSz="914400" rtl="0" eaLnBrk="1" fontAlgn="auto" latinLnBrk="0" hangingPunct="1">
              <a:lnSpc>
                <a:spcPct val="100000"/>
              </a:lnSpc>
              <a:spcBef>
                <a:spcPts val="277"/>
              </a:spcBef>
              <a:spcAft>
                <a:spcPts val="0"/>
              </a:spcAft>
              <a:buClrTx/>
              <a:buSzTx/>
              <a:buFont typeface="+mj-lt"/>
              <a:buAutoNum type="arabicPeriod"/>
              <a:tabLst/>
              <a:defRPr/>
            </a:pPr>
            <a:r>
              <a:rPr lang="es-ES" sz="1000" b="1" i="0" kern="1200" dirty="0" smtClean="0">
                <a:solidFill>
                  <a:schemeClr val="tx1"/>
                </a:solidFill>
                <a:effectLst/>
                <a:latin typeface="+mn-lt"/>
                <a:ea typeface="+mn-ea"/>
                <a:cs typeface="+mn-cs"/>
              </a:rPr>
              <a:t>Recursos físicos de un área: </a:t>
            </a:r>
            <a:r>
              <a:rPr lang="es-ES" sz="1000" i="0" kern="1200" dirty="0" smtClean="0">
                <a:solidFill>
                  <a:schemeClr val="tx1"/>
                </a:solidFill>
                <a:effectLst/>
                <a:latin typeface="+mn-lt"/>
                <a:ea typeface="+mn-ea"/>
                <a:cs typeface="+mn-cs"/>
              </a:rPr>
              <a:t>calles peatonales, carriles bici, espacios verdes, espacios naturales próximos, etc.</a:t>
            </a:r>
          </a:p>
          <a:p>
            <a:pPr marL="228600" marR="0" indent="-228600" algn="just" defTabSz="914400" rtl="0" eaLnBrk="1" fontAlgn="auto" latinLnBrk="0" hangingPunct="1">
              <a:lnSpc>
                <a:spcPct val="100000"/>
              </a:lnSpc>
              <a:spcBef>
                <a:spcPts val="277"/>
              </a:spcBef>
              <a:spcAft>
                <a:spcPts val="0"/>
              </a:spcAft>
              <a:buClrTx/>
              <a:buSzTx/>
              <a:buFont typeface="+mj-lt"/>
              <a:buAutoNum type="arabicPeriod"/>
              <a:tabLst/>
              <a:defRPr/>
            </a:pPr>
            <a:endParaRPr lang="es-ES_tradnl" altLang="es-ES" sz="1000" i="0" kern="1200" dirty="0" smtClean="0">
              <a:solidFill>
                <a:schemeClr val="tx1"/>
              </a:solidFill>
              <a:effectLst/>
              <a:latin typeface="+mn-lt"/>
              <a:ea typeface="+mn-ea"/>
              <a:cs typeface="+mn-cs"/>
            </a:endParaRPr>
          </a:p>
          <a:p>
            <a:pPr marL="0" marR="0" indent="0" algn="just" defTabSz="914400" rtl="0" eaLnBrk="1" fontAlgn="auto" latinLnBrk="0" hangingPunct="1">
              <a:lnSpc>
                <a:spcPct val="100000"/>
              </a:lnSpc>
              <a:spcBef>
                <a:spcPts val="277"/>
              </a:spcBef>
              <a:spcAft>
                <a:spcPts val="0"/>
              </a:spcAft>
              <a:buClrTx/>
              <a:buSzTx/>
              <a:buFontTx/>
              <a:buNone/>
              <a:tabLst/>
              <a:defRPr/>
            </a:pPr>
            <a:r>
              <a:rPr lang="es-ES_tradnl" altLang="es-ES" sz="1000" b="1" i="0" kern="1200" dirty="0" smtClean="0">
                <a:solidFill>
                  <a:srgbClr val="FF0000"/>
                </a:solidFill>
                <a:effectLst/>
                <a:latin typeface="+mn-lt"/>
              </a:rPr>
              <a:t>En la diapositiva se presentan distintos ejemplos de recursos que promocionan las salud de la población para los factores priorizados en la Estrategia de Promoción de la Salud y Prevención.</a:t>
            </a:r>
            <a:endParaRPr lang="es-ES" altLang="es-ES" sz="1000" b="1" i="0" kern="1200" dirty="0" smtClean="0">
              <a:solidFill>
                <a:srgbClr val="FF0000"/>
              </a:solidFill>
              <a:effectLst/>
              <a:latin typeface="+mn-lt"/>
            </a:endParaRPr>
          </a:p>
          <a:p>
            <a:pPr marL="0" marR="0" indent="0" algn="just" defTabSz="914400" rtl="0" eaLnBrk="1" fontAlgn="auto" latinLnBrk="0" hangingPunct="1">
              <a:lnSpc>
                <a:spcPct val="100000"/>
              </a:lnSpc>
              <a:spcBef>
                <a:spcPts val="277"/>
              </a:spcBef>
              <a:spcAft>
                <a:spcPts val="0"/>
              </a:spcAft>
              <a:buClrTx/>
              <a:buSzTx/>
              <a:buFontTx/>
              <a:buNone/>
              <a:tabLst/>
              <a:defRPr/>
            </a:pPr>
            <a:r>
              <a:rPr lang="es-ES" altLang="es-ES" sz="1000" b="1" dirty="0" smtClean="0">
                <a:solidFill>
                  <a:srgbClr val="FF0000"/>
                </a:solidFill>
                <a:latin typeface="+mn-lt"/>
              </a:rPr>
              <a:t>Cada municipio tendrá autonomía para adaptarlo a su contexto local.</a:t>
            </a:r>
          </a:p>
          <a:p>
            <a:pPr eaLnBrk="1" hangingPunct="1">
              <a:spcBef>
                <a:spcPct val="0"/>
              </a:spcBef>
            </a:pPr>
            <a:endParaRPr lang="es-ES" altLang="es-ES" sz="1000" u="sng" dirty="0" smtClean="0">
              <a:latin typeface="+mn-lt"/>
            </a:endParaRPr>
          </a:p>
        </p:txBody>
      </p:sp>
    </p:spTree>
    <p:extLst>
      <p:ext uri="{BB962C8B-B14F-4D97-AF65-F5344CB8AC3E}">
        <p14:creationId xmlns:p14="http://schemas.microsoft.com/office/powerpoint/2010/main" val="35526007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83970" name="2 Marcador de notas"/>
          <p:cNvSpPr>
            <a:spLocks noGrp="1"/>
          </p:cNvSpPr>
          <p:nvPr>
            <p:ph type="body" idx="1"/>
          </p:nvPr>
        </p:nvSpPr>
        <p:spPr bwMode="auto">
          <a:noFill/>
        </p:spPr>
        <p:txBody>
          <a:bodyPr wrap="square" numCol="1" anchor="t" anchorCtr="0" compatLnSpc="1">
            <a:prstTxWarp prst="textNoShape">
              <a:avLst/>
            </a:prstTxWarp>
          </a:bodyPr>
          <a:lstStyle/>
          <a:p>
            <a:pPr algn="just" eaLnBrk="1" hangingPunct="1">
              <a:spcBef>
                <a:spcPct val="0"/>
              </a:spcBef>
            </a:pPr>
            <a:r>
              <a:rPr lang="es-ES" altLang="es-ES" sz="1100" u="sng" dirty="0" smtClean="0">
                <a:latin typeface="+mn-lt"/>
              </a:rPr>
              <a:t>¿Y qué tipo de recursos se incluyen en el mapa?</a:t>
            </a:r>
          </a:p>
          <a:p>
            <a:pPr algn="just" eaLnBrk="1" hangingPunct="1">
              <a:spcBef>
                <a:spcPct val="0"/>
              </a:spcBef>
            </a:pPr>
            <a:endParaRPr lang="es-ES" altLang="es-ES" sz="1100" dirty="0" smtClean="0">
              <a:latin typeface="+mn-lt"/>
            </a:endParaRPr>
          </a:p>
          <a:p>
            <a:pPr marL="228600" marR="0" indent="-228600" algn="just" defTabSz="914400" rtl="0" eaLnBrk="1" fontAlgn="auto" latinLnBrk="0" hangingPunct="1">
              <a:lnSpc>
                <a:spcPct val="100000"/>
              </a:lnSpc>
              <a:spcBef>
                <a:spcPts val="277"/>
              </a:spcBef>
              <a:spcAft>
                <a:spcPts val="0"/>
              </a:spcAft>
              <a:buClrTx/>
              <a:buSzTx/>
              <a:buFont typeface="+mj-lt"/>
              <a:buAutoNum type="arabicPeriod"/>
              <a:tabLst/>
              <a:defRPr/>
            </a:pPr>
            <a:r>
              <a:rPr lang="es-ES" sz="1100" b="1" i="0" kern="1200" dirty="0" smtClean="0">
                <a:solidFill>
                  <a:schemeClr val="tx1"/>
                </a:solidFill>
                <a:effectLst/>
                <a:latin typeface="+mn-lt"/>
                <a:ea typeface="+mn-ea"/>
                <a:cs typeface="+mn-cs"/>
              </a:rPr>
              <a:t>Recursos de organizaciones instituciones o entidades</a:t>
            </a:r>
            <a:r>
              <a:rPr lang="es-ES" sz="1100" i="0" kern="1200" dirty="0" smtClean="0">
                <a:solidFill>
                  <a:schemeClr val="tx1"/>
                </a:solidFill>
                <a:effectLst/>
                <a:latin typeface="+mn-lt"/>
                <a:ea typeface="+mn-ea"/>
                <a:cs typeface="+mn-cs"/>
              </a:rPr>
              <a:t>: centros de salud, centros deportivos, centros culturales, etc.</a:t>
            </a:r>
          </a:p>
          <a:p>
            <a:pPr marL="228600" marR="0" indent="-228600" algn="just" defTabSz="914400" rtl="0" eaLnBrk="1" fontAlgn="auto" latinLnBrk="0" hangingPunct="1">
              <a:lnSpc>
                <a:spcPct val="100000"/>
              </a:lnSpc>
              <a:spcBef>
                <a:spcPts val="277"/>
              </a:spcBef>
              <a:spcAft>
                <a:spcPts val="0"/>
              </a:spcAft>
              <a:buClrTx/>
              <a:buSzTx/>
              <a:buFont typeface="+mj-lt"/>
              <a:buAutoNum type="arabicPeriod"/>
              <a:tabLst/>
              <a:defRPr/>
            </a:pPr>
            <a:r>
              <a:rPr lang="es-ES" sz="1100" b="1" i="0" kern="1200" dirty="0" smtClean="0">
                <a:solidFill>
                  <a:schemeClr val="tx1"/>
                </a:solidFill>
                <a:effectLst/>
                <a:latin typeface="+mn-lt"/>
                <a:ea typeface="+mn-ea"/>
                <a:cs typeface="+mn-cs"/>
              </a:rPr>
              <a:t>Recursos de asociaciones</a:t>
            </a:r>
            <a:r>
              <a:rPr lang="es-ES" sz="1100" i="0" kern="1200" dirty="0" smtClean="0">
                <a:solidFill>
                  <a:schemeClr val="tx1"/>
                </a:solidFill>
                <a:effectLst/>
                <a:latin typeface="+mn-lt"/>
                <a:ea typeface="+mn-ea"/>
                <a:cs typeface="+mn-cs"/>
              </a:rPr>
              <a:t>: tanto formales (grupos, asociaciones, voluntarios) como informales (redes informales de cuidadores, de práctica de actividad</a:t>
            </a:r>
            <a:r>
              <a:rPr lang="es-ES" sz="1100" i="0" kern="1200" baseline="0" dirty="0" smtClean="0">
                <a:solidFill>
                  <a:schemeClr val="tx1"/>
                </a:solidFill>
                <a:effectLst/>
                <a:latin typeface="+mn-lt"/>
                <a:ea typeface="+mn-ea"/>
                <a:cs typeface="+mn-cs"/>
              </a:rPr>
              <a:t> física</a:t>
            </a:r>
            <a:r>
              <a:rPr lang="es-ES" sz="1100" i="0" kern="1200" dirty="0" smtClean="0">
                <a:solidFill>
                  <a:schemeClr val="tx1"/>
                </a:solidFill>
                <a:effectLst/>
                <a:latin typeface="+mn-lt"/>
                <a:ea typeface="+mn-ea"/>
                <a:cs typeface="+mn-cs"/>
              </a:rPr>
              <a:t>).</a:t>
            </a:r>
          </a:p>
          <a:p>
            <a:pPr marL="228600" marR="0" indent="-228600" algn="just" defTabSz="914400" rtl="0" eaLnBrk="1" fontAlgn="auto" latinLnBrk="0" hangingPunct="1">
              <a:lnSpc>
                <a:spcPct val="100000"/>
              </a:lnSpc>
              <a:spcBef>
                <a:spcPts val="277"/>
              </a:spcBef>
              <a:spcAft>
                <a:spcPts val="0"/>
              </a:spcAft>
              <a:buClrTx/>
              <a:buSzTx/>
              <a:buFont typeface="+mj-lt"/>
              <a:buAutoNum type="arabicPeriod"/>
              <a:tabLst/>
              <a:defRPr/>
            </a:pPr>
            <a:r>
              <a:rPr lang="es-ES" sz="1100" b="1" i="0" kern="1200" dirty="0" smtClean="0">
                <a:solidFill>
                  <a:schemeClr val="tx1"/>
                </a:solidFill>
                <a:effectLst/>
                <a:latin typeface="+mn-lt"/>
                <a:ea typeface="+mn-ea"/>
                <a:cs typeface="+mn-cs"/>
              </a:rPr>
              <a:t>Recursos físicos de un área: </a:t>
            </a:r>
            <a:r>
              <a:rPr lang="es-ES" sz="1100" i="0" kern="1200" dirty="0" smtClean="0">
                <a:solidFill>
                  <a:schemeClr val="tx1"/>
                </a:solidFill>
                <a:effectLst/>
                <a:latin typeface="+mn-lt"/>
                <a:ea typeface="+mn-ea"/>
                <a:cs typeface="+mn-cs"/>
              </a:rPr>
              <a:t>calles peatonales, carriles bici, espacios verdes, espacios naturales próximos, etc.</a:t>
            </a:r>
          </a:p>
          <a:p>
            <a:pPr marL="228600" marR="0" indent="-228600" algn="just" defTabSz="914400" rtl="0" eaLnBrk="1" fontAlgn="auto" latinLnBrk="0" hangingPunct="1">
              <a:lnSpc>
                <a:spcPct val="100000"/>
              </a:lnSpc>
              <a:spcBef>
                <a:spcPts val="277"/>
              </a:spcBef>
              <a:spcAft>
                <a:spcPts val="0"/>
              </a:spcAft>
              <a:buClrTx/>
              <a:buSzTx/>
              <a:buFont typeface="+mj-lt"/>
              <a:buAutoNum type="arabicPeriod"/>
              <a:tabLst/>
              <a:defRPr/>
            </a:pPr>
            <a:endParaRPr lang="es-ES_tradnl" altLang="es-ES" sz="1100" i="0" kern="1200" dirty="0" smtClean="0">
              <a:solidFill>
                <a:schemeClr val="tx1"/>
              </a:solidFill>
              <a:effectLst/>
              <a:latin typeface="+mn-lt"/>
              <a:ea typeface="+mn-ea"/>
              <a:cs typeface="+mn-cs"/>
            </a:endParaRPr>
          </a:p>
          <a:p>
            <a:pPr marL="0" marR="0" indent="0" algn="just" defTabSz="914400" rtl="0" eaLnBrk="1" fontAlgn="auto" latinLnBrk="0" hangingPunct="1">
              <a:lnSpc>
                <a:spcPct val="100000"/>
              </a:lnSpc>
              <a:spcBef>
                <a:spcPts val="277"/>
              </a:spcBef>
              <a:spcAft>
                <a:spcPts val="0"/>
              </a:spcAft>
              <a:buClrTx/>
              <a:buSzTx/>
              <a:buFontTx/>
              <a:buNone/>
              <a:tabLst/>
              <a:defRPr/>
            </a:pPr>
            <a:r>
              <a:rPr lang="es-ES_tradnl" altLang="es-ES" sz="1100" b="1" i="0" kern="1200" dirty="0" smtClean="0">
                <a:solidFill>
                  <a:srgbClr val="FF0000"/>
                </a:solidFill>
                <a:effectLst/>
                <a:latin typeface="+mn-lt"/>
              </a:rPr>
              <a:t>En la diapositiva se presentan distintos ejemplos de recursos que promocionan las salud de la población para los factores priorizados en la Estrategia de Promoción de la Salud y Prevención.</a:t>
            </a:r>
            <a:endParaRPr lang="es-ES" altLang="es-ES" sz="1100" b="1" i="0" kern="1200" dirty="0" smtClean="0">
              <a:solidFill>
                <a:srgbClr val="FF0000"/>
              </a:solidFill>
              <a:effectLst/>
              <a:latin typeface="+mn-lt"/>
            </a:endParaRPr>
          </a:p>
          <a:p>
            <a:pPr marL="0" marR="0" indent="0" algn="just" defTabSz="914400" rtl="0" eaLnBrk="1" fontAlgn="auto" latinLnBrk="0" hangingPunct="1">
              <a:lnSpc>
                <a:spcPct val="100000"/>
              </a:lnSpc>
              <a:spcBef>
                <a:spcPts val="277"/>
              </a:spcBef>
              <a:spcAft>
                <a:spcPts val="0"/>
              </a:spcAft>
              <a:buClrTx/>
              <a:buSzTx/>
              <a:buFontTx/>
              <a:buNone/>
              <a:tabLst/>
              <a:defRPr/>
            </a:pPr>
            <a:r>
              <a:rPr lang="es-ES" altLang="es-ES" sz="1100" b="1" dirty="0" smtClean="0">
                <a:solidFill>
                  <a:srgbClr val="FF0000"/>
                </a:solidFill>
                <a:latin typeface="+mn-lt"/>
              </a:rPr>
              <a:t>Cada municipio tendrá autonomía para adaptarlo a su contexto local.</a:t>
            </a:r>
          </a:p>
          <a:p>
            <a:pPr eaLnBrk="1" hangingPunct="1">
              <a:spcBef>
                <a:spcPct val="0"/>
              </a:spcBef>
            </a:pPr>
            <a:endParaRPr lang="es-ES_tradnl" altLang="es-ES" sz="1100" u="sng" dirty="0" smtClean="0">
              <a:latin typeface="+mn-lt"/>
            </a:endParaRPr>
          </a:p>
          <a:p>
            <a:pPr eaLnBrk="1" hangingPunct="1">
              <a:spcBef>
                <a:spcPct val="0"/>
              </a:spcBef>
            </a:pPr>
            <a:endParaRPr lang="es-ES_tradnl" altLang="es-ES" sz="1000" u="sng" dirty="0" smtClean="0">
              <a:latin typeface="+mn-lt"/>
            </a:endParaRPr>
          </a:p>
          <a:p>
            <a:pPr eaLnBrk="1" hangingPunct="1">
              <a:spcBef>
                <a:spcPct val="0"/>
              </a:spcBef>
            </a:pPr>
            <a:endParaRPr lang="es-ES" altLang="es-ES" sz="1000" u="sng" dirty="0" smtClean="0">
              <a:latin typeface="+mn-lt"/>
            </a:endParaRPr>
          </a:p>
        </p:txBody>
      </p:sp>
    </p:spTree>
    <p:extLst>
      <p:ext uri="{BB962C8B-B14F-4D97-AF65-F5344CB8AC3E}">
        <p14:creationId xmlns:p14="http://schemas.microsoft.com/office/powerpoint/2010/main" val="35526007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83970" name="2 Marcador de notas"/>
          <p:cNvSpPr>
            <a:spLocks noGrp="1"/>
          </p:cNvSpPr>
          <p:nvPr>
            <p:ph type="body" idx="1"/>
          </p:nvPr>
        </p:nvSpPr>
        <p:spPr bwMode="auto">
          <a:noFill/>
        </p:spPr>
        <p:txBody>
          <a:bodyPr wrap="square" numCol="1" anchor="t" anchorCtr="0" compatLnSpc="1">
            <a:prstTxWarp prst="textNoShape">
              <a:avLst/>
            </a:prstTxWarp>
          </a:bodyPr>
          <a:lstStyle/>
          <a:p>
            <a:pPr algn="just" eaLnBrk="1" hangingPunct="1">
              <a:spcBef>
                <a:spcPct val="0"/>
              </a:spcBef>
            </a:pPr>
            <a:r>
              <a:rPr lang="es-ES" altLang="es-ES" sz="1000" u="sng" dirty="0" smtClean="0">
                <a:latin typeface="+mn-lt"/>
              </a:rPr>
              <a:t>¿Y qué tipo de recursos se incluyen en el mapa?</a:t>
            </a:r>
          </a:p>
          <a:p>
            <a:pPr algn="just" eaLnBrk="1" hangingPunct="1">
              <a:spcBef>
                <a:spcPct val="0"/>
              </a:spcBef>
            </a:pPr>
            <a:endParaRPr lang="es-ES" altLang="es-ES" sz="1000" dirty="0" smtClean="0">
              <a:latin typeface="+mn-lt"/>
            </a:endParaRPr>
          </a:p>
          <a:p>
            <a:pPr marL="228600" marR="0" indent="-228600" algn="just" defTabSz="914400" rtl="0" eaLnBrk="1" fontAlgn="auto" latinLnBrk="0" hangingPunct="1">
              <a:lnSpc>
                <a:spcPct val="100000"/>
              </a:lnSpc>
              <a:spcBef>
                <a:spcPts val="277"/>
              </a:spcBef>
              <a:spcAft>
                <a:spcPts val="0"/>
              </a:spcAft>
              <a:buClrTx/>
              <a:buSzTx/>
              <a:buFont typeface="+mj-lt"/>
              <a:buAutoNum type="arabicPeriod"/>
              <a:tabLst/>
              <a:defRPr/>
            </a:pPr>
            <a:r>
              <a:rPr lang="es-ES" sz="1000" b="1" i="0" kern="1200" dirty="0" smtClean="0">
                <a:solidFill>
                  <a:schemeClr val="tx1"/>
                </a:solidFill>
                <a:effectLst/>
                <a:latin typeface="+mn-lt"/>
                <a:ea typeface="+mn-ea"/>
                <a:cs typeface="+mn-cs"/>
              </a:rPr>
              <a:t>Recursos de organizaciones instituciones o entidades</a:t>
            </a:r>
            <a:r>
              <a:rPr lang="es-ES" sz="1000" i="0" kern="1200" dirty="0" smtClean="0">
                <a:solidFill>
                  <a:schemeClr val="tx1"/>
                </a:solidFill>
                <a:effectLst/>
                <a:latin typeface="+mn-lt"/>
                <a:ea typeface="+mn-ea"/>
                <a:cs typeface="+mn-cs"/>
              </a:rPr>
              <a:t>: centros de salud, centros deportivos, centros culturales, etc.</a:t>
            </a:r>
          </a:p>
          <a:p>
            <a:pPr marL="228600" marR="0" indent="-228600" algn="just" defTabSz="914400" rtl="0" eaLnBrk="1" fontAlgn="auto" latinLnBrk="0" hangingPunct="1">
              <a:lnSpc>
                <a:spcPct val="100000"/>
              </a:lnSpc>
              <a:spcBef>
                <a:spcPts val="277"/>
              </a:spcBef>
              <a:spcAft>
                <a:spcPts val="0"/>
              </a:spcAft>
              <a:buClrTx/>
              <a:buSzTx/>
              <a:buFont typeface="+mj-lt"/>
              <a:buAutoNum type="arabicPeriod"/>
              <a:tabLst/>
              <a:defRPr/>
            </a:pPr>
            <a:r>
              <a:rPr lang="es-ES" sz="1000" b="1" i="0" kern="1200" dirty="0" smtClean="0">
                <a:solidFill>
                  <a:schemeClr val="tx1"/>
                </a:solidFill>
                <a:effectLst/>
                <a:latin typeface="+mn-lt"/>
                <a:ea typeface="+mn-ea"/>
                <a:cs typeface="+mn-cs"/>
              </a:rPr>
              <a:t>Recursos de asociaciones</a:t>
            </a:r>
            <a:r>
              <a:rPr lang="es-ES" sz="1000" i="0" kern="1200" dirty="0" smtClean="0">
                <a:solidFill>
                  <a:schemeClr val="tx1"/>
                </a:solidFill>
                <a:effectLst/>
                <a:latin typeface="+mn-lt"/>
                <a:ea typeface="+mn-ea"/>
                <a:cs typeface="+mn-cs"/>
              </a:rPr>
              <a:t>: tanto formales (grupos, asociaciones, voluntarios) como informales (redes informales de cuidadores, de práctica de actividad</a:t>
            </a:r>
            <a:r>
              <a:rPr lang="es-ES" sz="1000" i="0" kern="1200" baseline="0" dirty="0" smtClean="0">
                <a:solidFill>
                  <a:schemeClr val="tx1"/>
                </a:solidFill>
                <a:effectLst/>
                <a:latin typeface="+mn-lt"/>
                <a:ea typeface="+mn-ea"/>
                <a:cs typeface="+mn-cs"/>
              </a:rPr>
              <a:t> física</a:t>
            </a:r>
            <a:r>
              <a:rPr lang="es-ES" sz="1000" i="0" kern="1200" dirty="0" smtClean="0">
                <a:solidFill>
                  <a:schemeClr val="tx1"/>
                </a:solidFill>
                <a:effectLst/>
                <a:latin typeface="+mn-lt"/>
                <a:ea typeface="+mn-ea"/>
                <a:cs typeface="+mn-cs"/>
              </a:rPr>
              <a:t>).</a:t>
            </a:r>
          </a:p>
          <a:p>
            <a:pPr marL="228600" marR="0" indent="-228600" algn="just" defTabSz="914400" rtl="0" eaLnBrk="1" fontAlgn="auto" latinLnBrk="0" hangingPunct="1">
              <a:lnSpc>
                <a:spcPct val="100000"/>
              </a:lnSpc>
              <a:spcBef>
                <a:spcPts val="277"/>
              </a:spcBef>
              <a:spcAft>
                <a:spcPts val="0"/>
              </a:spcAft>
              <a:buClrTx/>
              <a:buSzTx/>
              <a:buFont typeface="+mj-lt"/>
              <a:buAutoNum type="arabicPeriod"/>
              <a:tabLst/>
              <a:defRPr/>
            </a:pPr>
            <a:r>
              <a:rPr lang="es-ES" sz="1000" b="1" i="0" kern="1200" dirty="0" smtClean="0">
                <a:solidFill>
                  <a:schemeClr val="tx1"/>
                </a:solidFill>
                <a:effectLst/>
                <a:latin typeface="+mn-lt"/>
                <a:ea typeface="+mn-ea"/>
                <a:cs typeface="+mn-cs"/>
              </a:rPr>
              <a:t>Recursos físicos de un área: </a:t>
            </a:r>
            <a:r>
              <a:rPr lang="es-ES" sz="1000" i="0" kern="1200" dirty="0" smtClean="0">
                <a:solidFill>
                  <a:schemeClr val="tx1"/>
                </a:solidFill>
                <a:effectLst/>
                <a:latin typeface="+mn-lt"/>
                <a:ea typeface="+mn-ea"/>
                <a:cs typeface="+mn-cs"/>
              </a:rPr>
              <a:t>calles peatonales, carriles bici, espacios verdes, espacios naturales próximos, etc.</a:t>
            </a:r>
          </a:p>
          <a:p>
            <a:pPr marL="228600" marR="0" indent="-228600" algn="just" defTabSz="914400" rtl="0" eaLnBrk="1" fontAlgn="auto" latinLnBrk="0" hangingPunct="1">
              <a:lnSpc>
                <a:spcPct val="100000"/>
              </a:lnSpc>
              <a:spcBef>
                <a:spcPts val="277"/>
              </a:spcBef>
              <a:spcAft>
                <a:spcPts val="0"/>
              </a:spcAft>
              <a:buClrTx/>
              <a:buSzTx/>
              <a:buFont typeface="+mj-lt"/>
              <a:buAutoNum type="arabicPeriod"/>
              <a:tabLst/>
              <a:defRPr/>
            </a:pPr>
            <a:endParaRPr lang="es-ES_tradnl" altLang="es-ES" sz="1000" i="0" kern="1200" dirty="0" smtClean="0">
              <a:solidFill>
                <a:schemeClr val="tx1"/>
              </a:solidFill>
              <a:effectLst/>
              <a:latin typeface="+mn-lt"/>
              <a:ea typeface="+mn-ea"/>
              <a:cs typeface="+mn-cs"/>
            </a:endParaRPr>
          </a:p>
          <a:p>
            <a:pPr marL="0" marR="0" indent="0" algn="just" defTabSz="914400" rtl="0" eaLnBrk="1" fontAlgn="auto" latinLnBrk="0" hangingPunct="1">
              <a:lnSpc>
                <a:spcPct val="100000"/>
              </a:lnSpc>
              <a:spcBef>
                <a:spcPts val="277"/>
              </a:spcBef>
              <a:spcAft>
                <a:spcPts val="0"/>
              </a:spcAft>
              <a:buClrTx/>
              <a:buSzTx/>
              <a:buFontTx/>
              <a:buNone/>
              <a:tabLst/>
              <a:defRPr/>
            </a:pPr>
            <a:r>
              <a:rPr lang="es-ES_tradnl" altLang="es-ES" sz="1000" b="1" i="0" kern="1200" dirty="0" smtClean="0">
                <a:solidFill>
                  <a:srgbClr val="FF0000"/>
                </a:solidFill>
                <a:effectLst/>
                <a:latin typeface="+mn-lt"/>
              </a:rPr>
              <a:t>En la diapositiva se presentan distintos ejemplos de recursos que promocionan las salud de la población para los factores priorizados en la Estrategia de Promoción de la Salud y Prevención.</a:t>
            </a:r>
            <a:endParaRPr lang="es-ES" altLang="es-ES" sz="1000" b="1" i="0" kern="1200" dirty="0" smtClean="0">
              <a:solidFill>
                <a:srgbClr val="FF0000"/>
              </a:solidFill>
              <a:effectLst/>
              <a:latin typeface="+mn-lt"/>
            </a:endParaRPr>
          </a:p>
          <a:p>
            <a:pPr marL="0" marR="0" indent="0" algn="just" defTabSz="914400" rtl="0" eaLnBrk="1" fontAlgn="auto" latinLnBrk="0" hangingPunct="1">
              <a:lnSpc>
                <a:spcPct val="100000"/>
              </a:lnSpc>
              <a:spcBef>
                <a:spcPts val="277"/>
              </a:spcBef>
              <a:spcAft>
                <a:spcPts val="0"/>
              </a:spcAft>
              <a:buClrTx/>
              <a:buSzTx/>
              <a:buFontTx/>
              <a:buNone/>
              <a:tabLst/>
              <a:defRPr/>
            </a:pPr>
            <a:r>
              <a:rPr lang="es-ES" altLang="es-ES" sz="1000" b="1" dirty="0" smtClean="0">
                <a:solidFill>
                  <a:srgbClr val="FF0000"/>
                </a:solidFill>
                <a:latin typeface="+mn-lt"/>
              </a:rPr>
              <a:t>Cada municipio tendrá autonomía para adaptarlo a su contexto local.</a:t>
            </a:r>
          </a:p>
          <a:p>
            <a:pPr eaLnBrk="1" hangingPunct="1">
              <a:spcBef>
                <a:spcPct val="0"/>
              </a:spcBef>
            </a:pPr>
            <a:endParaRPr lang="es-ES" altLang="es-ES" sz="1000" u="sng" dirty="0" smtClean="0">
              <a:latin typeface="+mn-lt"/>
            </a:endParaRPr>
          </a:p>
        </p:txBody>
      </p:sp>
    </p:spTree>
    <p:extLst>
      <p:ext uri="{BB962C8B-B14F-4D97-AF65-F5344CB8AC3E}">
        <p14:creationId xmlns:p14="http://schemas.microsoft.com/office/powerpoint/2010/main" val="35526007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ES_tradnl" sz="1200" dirty="0" smtClean="0"/>
              <a:t>En</a:t>
            </a:r>
            <a:r>
              <a:rPr lang="es-ES_tradnl" sz="1200" baseline="0" dirty="0" smtClean="0"/>
              <a:t> el mapa de recursos comunitarios on-line LOCALIZA salud se podrá seleccionar la localidad, el tema que se quiere abordar y a la población a la que va dirigido el recurso.</a:t>
            </a:r>
          </a:p>
          <a:p>
            <a:pPr algn="just"/>
            <a:endParaRPr lang="es-ES_tradnl" sz="1200" baseline="0" dirty="0" smtClean="0"/>
          </a:p>
          <a:p>
            <a:pPr algn="just"/>
            <a:r>
              <a:rPr lang="es-ES_tradnl" sz="1200" baseline="0" dirty="0" smtClean="0"/>
              <a:t>Y así poder localizar en el mapa los recursos que se necesitan en el entorno cercano de la gente. </a:t>
            </a:r>
            <a:endParaRPr lang="es-ES" sz="1200" dirty="0" smtClean="0"/>
          </a:p>
          <a:p>
            <a:endParaRPr lang="es-ES" dirty="0"/>
          </a:p>
        </p:txBody>
      </p:sp>
    </p:spTree>
    <p:extLst>
      <p:ext uri="{BB962C8B-B14F-4D97-AF65-F5344CB8AC3E}">
        <p14:creationId xmlns:p14="http://schemas.microsoft.com/office/powerpoint/2010/main" val="27800930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smtClean="0"/>
              <a:t>Como ejemplo, buscaremos recursos en Alcalá de Henares:</a:t>
            </a:r>
            <a:r>
              <a:rPr lang="es-ES" baseline="0" dirty="0" smtClean="0"/>
              <a:t> después de introducir el nombre del municipio, s</a:t>
            </a:r>
            <a:r>
              <a:rPr lang="es-ES" dirty="0" smtClean="0"/>
              <a:t>e podrán</a:t>
            </a:r>
            <a:r>
              <a:rPr lang="es-ES" baseline="0" dirty="0" smtClean="0"/>
              <a:t> mostrar los recursos en un mapa pulsando Localizar.</a:t>
            </a:r>
            <a:endParaRPr lang="es-ES" dirty="0"/>
          </a:p>
        </p:txBody>
      </p:sp>
      <p:sp>
        <p:nvSpPr>
          <p:cNvPr id="4" name="3 Marcador de número de diapositiva"/>
          <p:cNvSpPr>
            <a:spLocks noGrp="1"/>
          </p:cNvSpPr>
          <p:nvPr>
            <p:ph type="sldNum" sz="quarter" idx="10"/>
          </p:nvPr>
        </p:nvSpPr>
        <p:spPr/>
        <p:txBody>
          <a:bodyPr/>
          <a:lstStyle/>
          <a:p>
            <a:fld id="{09B9AF10-4905-441E-9D3E-3A0C6A45CE20}" type="slidenum">
              <a:rPr lang="es-ES" smtClean="0"/>
              <a:pPr/>
              <a:t>28</a:t>
            </a:fld>
            <a:endParaRPr lang="es-ES"/>
          </a:p>
        </p:txBody>
      </p:sp>
    </p:spTree>
    <p:extLst>
      <p:ext uri="{BB962C8B-B14F-4D97-AF65-F5344CB8AC3E}">
        <p14:creationId xmlns:p14="http://schemas.microsoft.com/office/powerpoint/2010/main" val="20051985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smtClean="0"/>
              <a:t>… o</a:t>
            </a:r>
            <a:r>
              <a:rPr lang="es-ES" baseline="0" dirty="0" smtClean="0"/>
              <a:t> </a:t>
            </a:r>
            <a:r>
              <a:rPr lang="es-ES" dirty="0" smtClean="0"/>
              <a:t>en un listado pulsando</a:t>
            </a:r>
            <a:r>
              <a:rPr lang="es-ES" baseline="0" dirty="0" smtClean="0"/>
              <a:t> Mostrar listado. </a:t>
            </a:r>
          </a:p>
          <a:p>
            <a:endParaRPr lang="es-ES" baseline="0" dirty="0" smtClean="0"/>
          </a:p>
          <a:p>
            <a:r>
              <a:rPr lang="es-ES" baseline="0" dirty="0" smtClean="0"/>
              <a:t>Si pulsamos en “+ </a:t>
            </a:r>
            <a:r>
              <a:rPr lang="es-ES" baseline="0" dirty="0" err="1" smtClean="0"/>
              <a:t>info</a:t>
            </a:r>
            <a:r>
              <a:rPr lang="es-ES" baseline="0" dirty="0" smtClean="0"/>
              <a:t>” obtenemos información más detallada del recurso y sus actividades (ver siguiente diapositiva).</a:t>
            </a:r>
            <a:endParaRPr lang="es-ES" dirty="0" smtClean="0"/>
          </a:p>
          <a:p>
            <a:endParaRPr lang="es-ES" dirty="0"/>
          </a:p>
        </p:txBody>
      </p:sp>
      <p:sp>
        <p:nvSpPr>
          <p:cNvPr id="4" name="3 Marcador de número de diapositiva"/>
          <p:cNvSpPr>
            <a:spLocks noGrp="1"/>
          </p:cNvSpPr>
          <p:nvPr>
            <p:ph type="sldNum" sz="quarter" idx="10"/>
          </p:nvPr>
        </p:nvSpPr>
        <p:spPr/>
        <p:txBody>
          <a:bodyPr/>
          <a:lstStyle/>
          <a:p>
            <a:fld id="{09B9AF10-4905-441E-9D3E-3A0C6A45CE20}" type="slidenum">
              <a:rPr lang="es-ES" smtClean="0"/>
              <a:pPr/>
              <a:t>29</a:t>
            </a:fld>
            <a:endParaRPr lang="es-ES"/>
          </a:p>
        </p:txBody>
      </p:sp>
    </p:spTree>
    <p:extLst>
      <p:ext uri="{BB962C8B-B14F-4D97-AF65-F5344CB8AC3E}">
        <p14:creationId xmlns:p14="http://schemas.microsoft.com/office/powerpoint/2010/main" val="11560487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1 Marcador de imagen de diapositiva"/>
          <p:cNvSpPr>
            <a:spLocks noGrp="1" noRot="1" noChangeAspect="1" noTextEdit="1"/>
          </p:cNvSpPr>
          <p:nvPr>
            <p:ph type="sldImg"/>
          </p:nvPr>
        </p:nvSpPr>
        <p:spPr>
          <a:xfrm>
            <a:off x="917575" y="744538"/>
            <a:ext cx="4962525" cy="3722687"/>
          </a:xfrm>
          <a:ln/>
        </p:spPr>
      </p:sp>
      <p:sp>
        <p:nvSpPr>
          <p:cNvPr id="28675" name="2 Marcador de notas"/>
          <p:cNvSpPr>
            <a:spLocks noGrp="1"/>
          </p:cNvSpPr>
          <p:nvPr>
            <p:ph type="body" idx="1"/>
          </p:nvPr>
        </p:nvSpPr>
        <p:spPr>
          <a:noFill/>
        </p:spPr>
        <p:txBody>
          <a:bodyPr/>
          <a:lstStyle/>
          <a:p>
            <a:pPr marL="0" indent="0">
              <a:spcBef>
                <a:spcPts val="277"/>
              </a:spcBef>
              <a:buFontTx/>
              <a:buNone/>
            </a:pPr>
            <a:endParaRPr lang="es-ES" altLang="es-ES" sz="1100" dirty="0" smtClean="0">
              <a:latin typeface="+mn-lt"/>
            </a:endParaRPr>
          </a:p>
        </p:txBody>
      </p:sp>
      <p:sp>
        <p:nvSpPr>
          <p:cNvPr id="28676" name="3 Marcador de número de diapositiva"/>
          <p:cNvSpPr txBox="1">
            <a:spLocks noGrp="1"/>
          </p:cNvSpPr>
          <p:nvPr/>
        </p:nvSpPr>
        <p:spPr bwMode="auto">
          <a:xfrm>
            <a:off x="3851814" y="9429274"/>
            <a:ext cx="2944342" cy="497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22" tIns="45360" rIns="90722" bIns="45360" anchor="b"/>
          <a:lstStyle>
            <a:lvl1pPr defTabSz="977900" eaLnBrk="0" hangingPunct="0">
              <a:spcBef>
                <a:spcPct val="30000"/>
              </a:spcBef>
              <a:defRPr sz="1200">
                <a:solidFill>
                  <a:schemeClr val="tx1"/>
                </a:solidFill>
                <a:latin typeface="Arial" pitchFamily="34" charset="0"/>
              </a:defRPr>
            </a:lvl1pPr>
            <a:lvl2pPr marL="742950" indent="-285750" defTabSz="977900" eaLnBrk="0" hangingPunct="0">
              <a:spcBef>
                <a:spcPct val="30000"/>
              </a:spcBef>
              <a:defRPr sz="1200">
                <a:solidFill>
                  <a:schemeClr val="tx1"/>
                </a:solidFill>
                <a:latin typeface="Arial" pitchFamily="34" charset="0"/>
              </a:defRPr>
            </a:lvl2pPr>
            <a:lvl3pPr marL="1143000" indent="-228600" defTabSz="977900" eaLnBrk="0" hangingPunct="0">
              <a:spcBef>
                <a:spcPct val="30000"/>
              </a:spcBef>
              <a:defRPr sz="1200">
                <a:solidFill>
                  <a:schemeClr val="tx1"/>
                </a:solidFill>
                <a:latin typeface="Arial" pitchFamily="34" charset="0"/>
              </a:defRPr>
            </a:lvl3pPr>
            <a:lvl4pPr marL="1600200" indent="-228600" defTabSz="977900" eaLnBrk="0" hangingPunct="0">
              <a:spcBef>
                <a:spcPct val="30000"/>
              </a:spcBef>
              <a:defRPr sz="1200">
                <a:solidFill>
                  <a:schemeClr val="tx1"/>
                </a:solidFill>
                <a:latin typeface="Arial" pitchFamily="34" charset="0"/>
              </a:defRPr>
            </a:lvl4pPr>
            <a:lvl5pPr marL="2057400" indent="-228600" defTabSz="977900" eaLnBrk="0" hangingPunct="0">
              <a:spcBef>
                <a:spcPct val="30000"/>
              </a:spcBef>
              <a:defRPr sz="1200">
                <a:solidFill>
                  <a:schemeClr val="tx1"/>
                </a:solidFill>
                <a:latin typeface="Arial" pitchFamily="34" charset="0"/>
              </a:defRPr>
            </a:lvl5pPr>
            <a:lvl6pPr marL="2514600" indent="-228600" defTabSz="977900" eaLnBrk="0" fontAlgn="base" hangingPunct="0">
              <a:spcBef>
                <a:spcPct val="30000"/>
              </a:spcBef>
              <a:spcAft>
                <a:spcPct val="0"/>
              </a:spcAft>
              <a:defRPr sz="1200">
                <a:solidFill>
                  <a:schemeClr val="tx1"/>
                </a:solidFill>
                <a:latin typeface="Arial" pitchFamily="34" charset="0"/>
              </a:defRPr>
            </a:lvl6pPr>
            <a:lvl7pPr marL="2971800" indent="-228600" defTabSz="977900" eaLnBrk="0" fontAlgn="base" hangingPunct="0">
              <a:spcBef>
                <a:spcPct val="30000"/>
              </a:spcBef>
              <a:spcAft>
                <a:spcPct val="0"/>
              </a:spcAft>
              <a:defRPr sz="1200">
                <a:solidFill>
                  <a:schemeClr val="tx1"/>
                </a:solidFill>
                <a:latin typeface="Arial" pitchFamily="34" charset="0"/>
              </a:defRPr>
            </a:lvl7pPr>
            <a:lvl8pPr marL="3429000" indent="-228600" defTabSz="977900" eaLnBrk="0" fontAlgn="base" hangingPunct="0">
              <a:spcBef>
                <a:spcPct val="30000"/>
              </a:spcBef>
              <a:spcAft>
                <a:spcPct val="0"/>
              </a:spcAft>
              <a:defRPr sz="1200">
                <a:solidFill>
                  <a:schemeClr val="tx1"/>
                </a:solidFill>
                <a:latin typeface="Arial" pitchFamily="34" charset="0"/>
              </a:defRPr>
            </a:lvl8pPr>
            <a:lvl9pPr marL="3886200" indent="-228600" defTabSz="9779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4FE73CF8-ACCA-4FDD-B922-85E881EAB35D}" type="slidenum">
              <a:rPr lang="es-ES" altLang="es-ES"/>
              <a:pPr algn="r" eaLnBrk="1" hangingPunct="1">
                <a:spcBef>
                  <a:spcPct val="0"/>
                </a:spcBef>
              </a:pPr>
              <a:t>3</a:t>
            </a:fld>
            <a:endParaRPr lang="es-ES" altLang="es-ES"/>
          </a:p>
        </p:txBody>
      </p:sp>
    </p:spTree>
    <p:extLst>
      <p:ext uri="{BB962C8B-B14F-4D97-AF65-F5344CB8AC3E}">
        <p14:creationId xmlns:p14="http://schemas.microsoft.com/office/powerpoint/2010/main" val="11494092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smtClean="0"/>
              <a:t>Información</a:t>
            </a:r>
            <a:r>
              <a:rPr lang="es-ES" baseline="0" dirty="0" smtClean="0"/>
              <a:t> detallada del recurso y sus actividades, así como su localización en el mapa</a:t>
            </a:r>
            <a:endParaRPr lang="es-ES" dirty="0"/>
          </a:p>
        </p:txBody>
      </p:sp>
      <p:sp>
        <p:nvSpPr>
          <p:cNvPr id="4" name="3 Marcador de número de diapositiva"/>
          <p:cNvSpPr>
            <a:spLocks noGrp="1"/>
          </p:cNvSpPr>
          <p:nvPr>
            <p:ph type="sldNum" sz="quarter" idx="10"/>
          </p:nvPr>
        </p:nvSpPr>
        <p:spPr/>
        <p:txBody>
          <a:bodyPr/>
          <a:lstStyle/>
          <a:p>
            <a:fld id="{09B9AF10-4905-441E-9D3E-3A0C6A45CE20}" type="slidenum">
              <a:rPr lang="es-ES" smtClean="0"/>
              <a:pPr/>
              <a:t>30</a:t>
            </a:fld>
            <a:endParaRPr lang="es-ES"/>
          </a:p>
        </p:txBody>
      </p:sp>
    </p:spTree>
    <p:extLst>
      <p:ext uri="{BB962C8B-B14F-4D97-AF65-F5344CB8AC3E}">
        <p14:creationId xmlns:p14="http://schemas.microsoft.com/office/powerpoint/2010/main" val="33148311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1 Marcador de imagen de diapositiva"/>
          <p:cNvSpPr>
            <a:spLocks noGrp="1" noRot="1" noChangeAspect="1" noTextEdit="1"/>
          </p:cNvSpPr>
          <p:nvPr>
            <p:ph type="sldImg"/>
          </p:nvPr>
        </p:nvSpPr>
        <p:spPr>
          <a:xfrm>
            <a:off x="917575" y="744538"/>
            <a:ext cx="4962525" cy="3722687"/>
          </a:xfrm>
          <a:ln/>
        </p:spPr>
      </p:sp>
      <p:sp>
        <p:nvSpPr>
          <p:cNvPr id="28675" name="2 Marcador de notas"/>
          <p:cNvSpPr>
            <a:spLocks noGrp="1"/>
          </p:cNvSpPr>
          <p:nvPr>
            <p:ph type="body" idx="1"/>
          </p:nvPr>
        </p:nvSpPr>
        <p:spPr>
          <a:noFill/>
        </p:spPr>
        <p:txBody>
          <a:bodyPr/>
          <a:lstStyle/>
          <a:p>
            <a:pPr algn="just"/>
            <a:r>
              <a:rPr lang="es-ES_tradnl" sz="1100" kern="1200" dirty="0" smtClean="0">
                <a:solidFill>
                  <a:schemeClr val="tx1"/>
                </a:solidFill>
                <a:effectLst/>
                <a:latin typeface="+mn-lt"/>
                <a:ea typeface="+mn-ea"/>
                <a:cs typeface="+mn-cs"/>
              </a:rPr>
              <a:t>En todas</a:t>
            </a:r>
            <a:r>
              <a:rPr lang="es-ES_tradnl" sz="1100" kern="1200" baseline="0" dirty="0" smtClean="0">
                <a:solidFill>
                  <a:schemeClr val="tx1"/>
                </a:solidFill>
                <a:effectLst/>
                <a:latin typeface="+mn-lt"/>
                <a:ea typeface="+mn-ea"/>
                <a:cs typeface="+mn-cs"/>
              </a:rPr>
              <a:t> estas acciones, se va a realizar un esfuerzo para reflexionar sobre el </a:t>
            </a:r>
            <a:r>
              <a:rPr lang="es-ES_tradnl" sz="1100" b="1" kern="1200" baseline="0" dirty="0" smtClean="0">
                <a:solidFill>
                  <a:schemeClr val="tx1"/>
                </a:solidFill>
                <a:effectLst/>
                <a:latin typeface="+mn-lt"/>
                <a:ea typeface="+mn-ea"/>
                <a:cs typeface="+mn-cs"/>
              </a:rPr>
              <a:t>acceso a los recursos de toda la ciudadanía</a:t>
            </a:r>
            <a:r>
              <a:rPr lang="es-ES_tradnl" sz="1100" kern="1200" baseline="0" dirty="0" smtClean="0">
                <a:solidFill>
                  <a:schemeClr val="tx1"/>
                </a:solidFill>
                <a:effectLst/>
                <a:latin typeface="+mn-lt"/>
                <a:ea typeface="+mn-ea"/>
                <a:cs typeface="+mn-cs"/>
              </a:rPr>
              <a:t>, en especial</a:t>
            </a:r>
            <a:r>
              <a:rPr lang="es-ES_tradnl" sz="1100" kern="1200" dirty="0" smtClean="0">
                <a:solidFill>
                  <a:schemeClr val="tx1"/>
                </a:solidFill>
                <a:effectLst/>
                <a:latin typeface="+mn-lt"/>
                <a:ea typeface="+mn-ea"/>
                <a:cs typeface="+mn-cs"/>
              </a:rPr>
              <a:t> de</a:t>
            </a:r>
            <a:r>
              <a:rPr lang="es-ES_tradnl" sz="1100" kern="1200" baseline="0" dirty="0" smtClean="0">
                <a:solidFill>
                  <a:schemeClr val="tx1"/>
                </a:solidFill>
                <a:effectLst/>
                <a:latin typeface="+mn-lt"/>
                <a:ea typeface="+mn-ea"/>
                <a:cs typeface="+mn-cs"/>
              </a:rPr>
              <a:t> aquella parte de la ciudadanía que por sus condiciones de vida tienen mayores dificultades para acceder a un mismo nivel de salud.</a:t>
            </a:r>
          </a:p>
          <a:p>
            <a:pPr algn="just"/>
            <a:endParaRPr lang="es-ES" sz="1100" kern="1200" dirty="0" smtClean="0">
              <a:solidFill>
                <a:schemeClr val="tx1"/>
              </a:solidFill>
              <a:effectLst/>
              <a:latin typeface="+mn-lt"/>
              <a:ea typeface="+mn-ea"/>
              <a:cs typeface="+mn-cs"/>
            </a:endParaRPr>
          </a:p>
          <a:p>
            <a:pPr algn="just"/>
            <a:r>
              <a:rPr lang="es-ES" sz="1100" kern="1200" dirty="0" smtClean="0">
                <a:solidFill>
                  <a:schemeClr val="tx1"/>
                </a:solidFill>
                <a:effectLst/>
                <a:latin typeface="+mn-lt"/>
                <a:ea typeface="+mn-ea"/>
                <a:cs typeface="+mn-cs"/>
              </a:rPr>
              <a:t>La figura  ilustra de forma clara cómo, para alcanzar la salud, los distintos grupos sociales se enfrentan a diferentes barreras: algunas personas nacen con mayores oportunidades y es más fácil para ellos lograr buena salud, “tienen la carrera ganada”, mientras que otros nacen con cargas o desventajas adicionales y tienen que “saltar obstáculos” durante toda su vida y acumulan desventajas a lo largo de la misma. </a:t>
            </a:r>
          </a:p>
          <a:p>
            <a:pPr algn="just"/>
            <a:endParaRPr lang="es-ES_tradnl" sz="1100" kern="1200" dirty="0" smtClean="0">
              <a:solidFill>
                <a:schemeClr val="tx1"/>
              </a:solidFill>
              <a:effectLst/>
              <a:latin typeface="+mn-lt"/>
              <a:ea typeface="+mn-ea"/>
              <a:cs typeface="+mn-cs"/>
            </a:endParaRPr>
          </a:p>
          <a:p>
            <a:pPr algn="just"/>
            <a:r>
              <a:rPr lang="es-ES_tradnl" sz="1100" kern="1200" dirty="0" smtClean="0">
                <a:solidFill>
                  <a:schemeClr val="tx1"/>
                </a:solidFill>
                <a:effectLst/>
                <a:latin typeface="+mn-lt"/>
                <a:ea typeface="+mn-ea"/>
                <a:cs typeface="+mn-cs"/>
              </a:rPr>
              <a:t>Desde el entorno</a:t>
            </a:r>
            <a:r>
              <a:rPr lang="es-ES_tradnl" sz="1100" kern="1200" baseline="0" dirty="0" smtClean="0">
                <a:solidFill>
                  <a:schemeClr val="tx1"/>
                </a:solidFill>
                <a:effectLst/>
                <a:latin typeface="+mn-lt"/>
                <a:ea typeface="+mn-ea"/>
                <a:cs typeface="+mn-cs"/>
              </a:rPr>
              <a:t> local podemos mejorar la accesibilidad a estos recursos o llevar a cabo </a:t>
            </a:r>
            <a:r>
              <a:rPr lang="es-ES_tradnl" sz="1100" b="1" kern="1200" baseline="0" dirty="0" smtClean="0">
                <a:solidFill>
                  <a:schemeClr val="tx1"/>
                </a:solidFill>
                <a:effectLst/>
                <a:latin typeface="+mn-lt"/>
                <a:ea typeface="+mn-ea"/>
                <a:cs typeface="+mn-cs"/>
              </a:rPr>
              <a:t>acciones que disminuyan estas desigualdades en salud</a:t>
            </a:r>
            <a:r>
              <a:rPr lang="es-ES_tradnl" sz="1100" b="0" kern="1200" baseline="0" dirty="0" smtClean="0">
                <a:solidFill>
                  <a:schemeClr val="tx1"/>
                </a:solidFill>
                <a:effectLst/>
                <a:latin typeface="+mn-lt"/>
                <a:ea typeface="+mn-ea"/>
                <a:cs typeface="+mn-cs"/>
              </a:rPr>
              <a:t> y por ello en esta estrategia  se quiere tener en cuenta las diferentes necesidades de la gente y por eso también es muy importante la </a:t>
            </a:r>
            <a:r>
              <a:rPr lang="es-ES_tradnl" sz="1100" b="1" kern="1200" baseline="0" dirty="0" smtClean="0">
                <a:solidFill>
                  <a:schemeClr val="tx1"/>
                </a:solidFill>
                <a:effectLst/>
                <a:latin typeface="+mn-lt"/>
                <a:ea typeface="+mn-ea"/>
                <a:cs typeface="+mn-cs"/>
              </a:rPr>
              <a:t>participación social. </a:t>
            </a:r>
          </a:p>
          <a:p>
            <a:pPr algn="just"/>
            <a:endParaRPr lang="es-ES_tradnl" sz="1100" b="0" kern="1200" baseline="0" dirty="0" smtClean="0">
              <a:solidFill>
                <a:schemeClr val="tx1"/>
              </a:solidFill>
              <a:effectLst/>
              <a:latin typeface="+mn-lt"/>
              <a:ea typeface="+mn-ea"/>
              <a:cs typeface="+mn-cs"/>
            </a:endParaRPr>
          </a:p>
          <a:p>
            <a:pPr algn="just"/>
            <a:r>
              <a:rPr lang="es-ES_tradnl" sz="1100" b="0" i="1" kern="1200" baseline="0" dirty="0" smtClean="0">
                <a:solidFill>
                  <a:schemeClr val="tx1"/>
                </a:solidFill>
                <a:effectLst/>
                <a:latin typeface="+mn-lt"/>
                <a:ea typeface="+mn-ea"/>
                <a:cs typeface="+mn-cs"/>
              </a:rPr>
              <a:t>Guía metodológica para integrar la Equidad en las Estrategias, Programas y Actividades de Salud</a:t>
            </a:r>
          </a:p>
          <a:p>
            <a:pPr algn="just"/>
            <a:r>
              <a:rPr lang="es-ES" sz="1100" dirty="0">
                <a:hlinkClick r:id="rId3"/>
              </a:rPr>
              <a:t>https://www.mscbs.gob.es/profesionales/saludPublica/prevPromocion/promocion/desigualdadSalud/jornadaPresent_Guia2012/docs/Guia_metodologica_Equidad_EPAs.pdf</a:t>
            </a:r>
            <a:endParaRPr lang="es-ES" sz="1100" i="1" dirty="0">
              <a:latin typeface="+mn-lt"/>
            </a:endParaRPr>
          </a:p>
        </p:txBody>
      </p:sp>
      <p:sp>
        <p:nvSpPr>
          <p:cNvPr id="28676" name="3 Marcador de número de diapositiva"/>
          <p:cNvSpPr txBox="1">
            <a:spLocks noGrp="1"/>
          </p:cNvSpPr>
          <p:nvPr/>
        </p:nvSpPr>
        <p:spPr bwMode="auto">
          <a:xfrm>
            <a:off x="3851814" y="9429274"/>
            <a:ext cx="2944342" cy="497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22" tIns="45360" rIns="90722" bIns="45360" anchor="b"/>
          <a:lstStyle>
            <a:lvl1pPr defTabSz="977900" eaLnBrk="0" hangingPunct="0">
              <a:spcBef>
                <a:spcPct val="30000"/>
              </a:spcBef>
              <a:defRPr sz="1200">
                <a:solidFill>
                  <a:schemeClr val="tx1"/>
                </a:solidFill>
                <a:latin typeface="Arial" pitchFamily="34" charset="0"/>
              </a:defRPr>
            </a:lvl1pPr>
            <a:lvl2pPr marL="742950" indent="-285750" defTabSz="977900" eaLnBrk="0" hangingPunct="0">
              <a:spcBef>
                <a:spcPct val="30000"/>
              </a:spcBef>
              <a:defRPr sz="1200">
                <a:solidFill>
                  <a:schemeClr val="tx1"/>
                </a:solidFill>
                <a:latin typeface="Arial" pitchFamily="34" charset="0"/>
              </a:defRPr>
            </a:lvl2pPr>
            <a:lvl3pPr marL="1143000" indent="-228600" defTabSz="977900" eaLnBrk="0" hangingPunct="0">
              <a:spcBef>
                <a:spcPct val="30000"/>
              </a:spcBef>
              <a:defRPr sz="1200">
                <a:solidFill>
                  <a:schemeClr val="tx1"/>
                </a:solidFill>
                <a:latin typeface="Arial" pitchFamily="34" charset="0"/>
              </a:defRPr>
            </a:lvl3pPr>
            <a:lvl4pPr marL="1600200" indent="-228600" defTabSz="977900" eaLnBrk="0" hangingPunct="0">
              <a:spcBef>
                <a:spcPct val="30000"/>
              </a:spcBef>
              <a:defRPr sz="1200">
                <a:solidFill>
                  <a:schemeClr val="tx1"/>
                </a:solidFill>
                <a:latin typeface="Arial" pitchFamily="34" charset="0"/>
              </a:defRPr>
            </a:lvl4pPr>
            <a:lvl5pPr marL="2057400" indent="-228600" defTabSz="977900" eaLnBrk="0" hangingPunct="0">
              <a:spcBef>
                <a:spcPct val="30000"/>
              </a:spcBef>
              <a:defRPr sz="1200">
                <a:solidFill>
                  <a:schemeClr val="tx1"/>
                </a:solidFill>
                <a:latin typeface="Arial" pitchFamily="34" charset="0"/>
              </a:defRPr>
            </a:lvl5pPr>
            <a:lvl6pPr marL="2514600" indent="-228600" defTabSz="977900" eaLnBrk="0" fontAlgn="base" hangingPunct="0">
              <a:spcBef>
                <a:spcPct val="30000"/>
              </a:spcBef>
              <a:spcAft>
                <a:spcPct val="0"/>
              </a:spcAft>
              <a:defRPr sz="1200">
                <a:solidFill>
                  <a:schemeClr val="tx1"/>
                </a:solidFill>
                <a:latin typeface="Arial" pitchFamily="34" charset="0"/>
              </a:defRPr>
            </a:lvl6pPr>
            <a:lvl7pPr marL="2971800" indent="-228600" defTabSz="977900" eaLnBrk="0" fontAlgn="base" hangingPunct="0">
              <a:spcBef>
                <a:spcPct val="30000"/>
              </a:spcBef>
              <a:spcAft>
                <a:spcPct val="0"/>
              </a:spcAft>
              <a:defRPr sz="1200">
                <a:solidFill>
                  <a:schemeClr val="tx1"/>
                </a:solidFill>
                <a:latin typeface="Arial" pitchFamily="34" charset="0"/>
              </a:defRPr>
            </a:lvl7pPr>
            <a:lvl8pPr marL="3429000" indent="-228600" defTabSz="977900" eaLnBrk="0" fontAlgn="base" hangingPunct="0">
              <a:spcBef>
                <a:spcPct val="30000"/>
              </a:spcBef>
              <a:spcAft>
                <a:spcPct val="0"/>
              </a:spcAft>
              <a:defRPr sz="1200">
                <a:solidFill>
                  <a:schemeClr val="tx1"/>
                </a:solidFill>
                <a:latin typeface="Arial" pitchFamily="34" charset="0"/>
              </a:defRPr>
            </a:lvl8pPr>
            <a:lvl9pPr marL="3886200" indent="-228600" defTabSz="9779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4FE73CF8-ACCA-4FDD-B922-85E881EAB35D}" type="slidenum">
              <a:rPr lang="es-ES" altLang="es-ES"/>
              <a:pPr algn="r" eaLnBrk="1" hangingPunct="1">
                <a:spcBef>
                  <a:spcPct val="0"/>
                </a:spcBef>
              </a:pPr>
              <a:t>31</a:t>
            </a:fld>
            <a:endParaRPr lang="es-ES" altLang="es-ES"/>
          </a:p>
        </p:txBody>
      </p:sp>
    </p:spTree>
    <p:extLst>
      <p:ext uri="{BB962C8B-B14F-4D97-AF65-F5344CB8AC3E}">
        <p14:creationId xmlns:p14="http://schemas.microsoft.com/office/powerpoint/2010/main" val="7497405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1 Marcador de imagen de diapositiva"/>
          <p:cNvSpPr>
            <a:spLocks noGrp="1" noRot="1" noChangeAspect="1" noTextEdit="1"/>
          </p:cNvSpPr>
          <p:nvPr>
            <p:ph type="sldImg"/>
          </p:nvPr>
        </p:nvSpPr>
        <p:spPr>
          <a:xfrm>
            <a:off x="917575" y="744538"/>
            <a:ext cx="4962525" cy="3722687"/>
          </a:xfrm>
          <a:ln/>
        </p:spPr>
      </p:sp>
      <p:sp>
        <p:nvSpPr>
          <p:cNvPr id="28675" name="2 Marcador de notas"/>
          <p:cNvSpPr>
            <a:spLocks noGrp="1"/>
          </p:cNvSpPr>
          <p:nvPr>
            <p:ph type="body" idx="1"/>
          </p:nvPr>
        </p:nvSpPr>
        <p:spPr>
          <a:noFill/>
        </p:spPr>
        <p:txBody>
          <a:bodyPr/>
          <a:lstStyle/>
          <a:p>
            <a:pPr algn="just"/>
            <a:r>
              <a:rPr lang="es-ES_tradnl" sz="1100" kern="1200" dirty="0" smtClean="0">
                <a:solidFill>
                  <a:schemeClr val="tx1"/>
                </a:solidFill>
                <a:effectLst/>
                <a:latin typeface="+mn-lt"/>
                <a:ea typeface="+mn-ea"/>
                <a:cs typeface="+mn-cs"/>
              </a:rPr>
              <a:t>En todas</a:t>
            </a:r>
            <a:r>
              <a:rPr lang="es-ES_tradnl" sz="1100" kern="1200" baseline="0" dirty="0" smtClean="0">
                <a:solidFill>
                  <a:schemeClr val="tx1"/>
                </a:solidFill>
                <a:effectLst/>
                <a:latin typeface="+mn-lt"/>
                <a:ea typeface="+mn-ea"/>
                <a:cs typeface="+mn-cs"/>
              </a:rPr>
              <a:t> estas acciones, se va a realizar un esfuerzo para reflexionar sobre el </a:t>
            </a:r>
            <a:r>
              <a:rPr lang="es-ES_tradnl" sz="1100" b="1" kern="1200" baseline="0" dirty="0" smtClean="0">
                <a:solidFill>
                  <a:schemeClr val="tx1"/>
                </a:solidFill>
                <a:effectLst/>
                <a:latin typeface="+mn-lt"/>
                <a:ea typeface="+mn-ea"/>
                <a:cs typeface="+mn-cs"/>
              </a:rPr>
              <a:t>acceso a los recursos de toda la ciudadanía</a:t>
            </a:r>
            <a:r>
              <a:rPr lang="es-ES_tradnl" sz="1100" kern="1200" baseline="0" dirty="0" smtClean="0">
                <a:solidFill>
                  <a:schemeClr val="tx1"/>
                </a:solidFill>
                <a:effectLst/>
                <a:latin typeface="+mn-lt"/>
                <a:ea typeface="+mn-ea"/>
                <a:cs typeface="+mn-cs"/>
              </a:rPr>
              <a:t>, en especial</a:t>
            </a:r>
            <a:r>
              <a:rPr lang="es-ES_tradnl" sz="1100" kern="1200" dirty="0" smtClean="0">
                <a:solidFill>
                  <a:schemeClr val="tx1"/>
                </a:solidFill>
                <a:effectLst/>
                <a:latin typeface="+mn-lt"/>
                <a:ea typeface="+mn-ea"/>
                <a:cs typeface="+mn-cs"/>
              </a:rPr>
              <a:t> de</a:t>
            </a:r>
            <a:r>
              <a:rPr lang="es-ES_tradnl" sz="1100" kern="1200" baseline="0" dirty="0" smtClean="0">
                <a:solidFill>
                  <a:schemeClr val="tx1"/>
                </a:solidFill>
                <a:effectLst/>
                <a:latin typeface="+mn-lt"/>
                <a:ea typeface="+mn-ea"/>
                <a:cs typeface="+mn-cs"/>
              </a:rPr>
              <a:t> aquella parte de la ciudadanía que por sus condiciones de vida tienen mayores dificultades para acceder a un mismo nivel de salud.</a:t>
            </a:r>
          </a:p>
          <a:p>
            <a:pPr algn="just"/>
            <a:endParaRPr lang="es-ES" sz="1100" kern="1200" dirty="0" smtClean="0">
              <a:solidFill>
                <a:schemeClr val="tx1"/>
              </a:solidFill>
              <a:effectLst/>
              <a:latin typeface="+mn-lt"/>
              <a:ea typeface="+mn-ea"/>
              <a:cs typeface="+mn-cs"/>
            </a:endParaRPr>
          </a:p>
          <a:p>
            <a:pPr algn="just"/>
            <a:r>
              <a:rPr lang="es-ES" sz="1100" kern="1200" dirty="0" smtClean="0">
                <a:solidFill>
                  <a:schemeClr val="tx1"/>
                </a:solidFill>
                <a:effectLst/>
                <a:latin typeface="+mn-lt"/>
                <a:ea typeface="+mn-ea"/>
                <a:cs typeface="+mn-cs"/>
              </a:rPr>
              <a:t>La figura  ilustra de forma clara cómo, para alcanzar la salud, los distintos grupos sociales se enfrentan a diferentes barreras: algunas personas nacen con mayores oportunidades y es más fácil para ellos lograr buena salud, “tienen la carrera ganada”, mientras que otros nacen con cargas o desventajas adicionales y tienen que “saltar obstáculos” durante toda su vida y acumulan desventajas a lo largo de la misma. </a:t>
            </a:r>
          </a:p>
          <a:p>
            <a:pPr algn="just"/>
            <a:endParaRPr lang="es-ES_tradnl" sz="1100" kern="1200" dirty="0" smtClean="0">
              <a:solidFill>
                <a:schemeClr val="tx1"/>
              </a:solidFill>
              <a:effectLst/>
              <a:latin typeface="+mn-lt"/>
              <a:ea typeface="+mn-ea"/>
              <a:cs typeface="+mn-cs"/>
            </a:endParaRPr>
          </a:p>
          <a:p>
            <a:pPr algn="just"/>
            <a:r>
              <a:rPr lang="es-ES_tradnl" sz="1100" kern="1200" dirty="0" smtClean="0">
                <a:solidFill>
                  <a:schemeClr val="tx1"/>
                </a:solidFill>
                <a:effectLst/>
                <a:latin typeface="+mn-lt"/>
                <a:ea typeface="+mn-ea"/>
                <a:cs typeface="+mn-cs"/>
              </a:rPr>
              <a:t>Desde el entorno</a:t>
            </a:r>
            <a:r>
              <a:rPr lang="es-ES_tradnl" sz="1100" kern="1200" baseline="0" dirty="0" smtClean="0">
                <a:solidFill>
                  <a:schemeClr val="tx1"/>
                </a:solidFill>
                <a:effectLst/>
                <a:latin typeface="+mn-lt"/>
                <a:ea typeface="+mn-ea"/>
                <a:cs typeface="+mn-cs"/>
              </a:rPr>
              <a:t> local podemos mejorar la accesibilidad a estos recursos o llevar a cabo </a:t>
            </a:r>
            <a:r>
              <a:rPr lang="es-ES_tradnl" sz="1100" b="1" kern="1200" baseline="0" dirty="0" smtClean="0">
                <a:solidFill>
                  <a:schemeClr val="tx1"/>
                </a:solidFill>
                <a:effectLst/>
                <a:latin typeface="+mn-lt"/>
                <a:ea typeface="+mn-ea"/>
                <a:cs typeface="+mn-cs"/>
              </a:rPr>
              <a:t>acciones que disminuyan estas desigualdades en salud</a:t>
            </a:r>
            <a:r>
              <a:rPr lang="es-ES_tradnl" sz="1100" b="0" kern="1200" baseline="0" dirty="0" smtClean="0">
                <a:solidFill>
                  <a:schemeClr val="tx1"/>
                </a:solidFill>
                <a:effectLst/>
                <a:latin typeface="+mn-lt"/>
                <a:ea typeface="+mn-ea"/>
                <a:cs typeface="+mn-cs"/>
              </a:rPr>
              <a:t> y por ello en esta estrategia  se quiere tener en cuenta las diferentes necesidades de la gente y por eso también es muy importante la </a:t>
            </a:r>
            <a:r>
              <a:rPr lang="es-ES_tradnl" sz="1100" b="1" kern="1200" baseline="0" dirty="0" smtClean="0">
                <a:solidFill>
                  <a:schemeClr val="tx1"/>
                </a:solidFill>
                <a:effectLst/>
                <a:latin typeface="+mn-lt"/>
                <a:ea typeface="+mn-ea"/>
                <a:cs typeface="+mn-cs"/>
              </a:rPr>
              <a:t>participación social. </a:t>
            </a:r>
          </a:p>
          <a:p>
            <a:pPr algn="just"/>
            <a:endParaRPr lang="es-ES_tradnl" sz="1100" b="0" kern="1200" baseline="0" dirty="0" smtClean="0">
              <a:solidFill>
                <a:schemeClr val="tx1"/>
              </a:solidFill>
              <a:effectLst/>
              <a:latin typeface="+mn-lt"/>
              <a:ea typeface="+mn-ea"/>
              <a:cs typeface="+mn-cs"/>
            </a:endParaRPr>
          </a:p>
          <a:p>
            <a:pPr algn="just"/>
            <a:r>
              <a:rPr lang="es-ES_tradnl" sz="1100" b="0" i="1" kern="1200" baseline="0" dirty="0" smtClean="0">
                <a:solidFill>
                  <a:schemeClr val="tx1"/>
                </a:solidFill>
                <a:effectLst/>
                <a:latin typeface="+mn-lt"/>
                <a:ea typeface="+mn-ea"/>
                <a:cs typeface="+mn-cs"/>
              </a:rPr>
              <a:t>Guía metodológica para integrar la Equidad en las Estrategias, Programas y Actividades de Salud</a:t>
            </a:r>
          </a:p>
          <a:p>
            <a:pPr algn="just"/>
            <a:r>
              <a:rPr lang="es-ES" sz="1100" dirty="0">
                <a:hlinkClick r:id="rId3"/>
              </a:rPr>
              <a:t>https://www.mscbs.gob.es/profesionales/saludPublica/prevPromocion/promocion/desigualdadSalud/jornadaPresent_Guia2012/docs/Guia_metodologica_Equidad_EPAs.pdf</a:t>
            </a:r>
            <a:endParaRPr lang="es-ES" sz="1100" i="1" dirty="0">
              <a:latin typeface="+mn-lt"/>
            </a:endParaRPr>
          </a:p>
        </p:txBody>
      </p:sp>
      <p:sp>
        <p:nvSpPr>
          <p:cNvPr id="28676" name="3 Marcador de número de diapositiva"/>
          <p:cNvSpPr txBox="1">
            <a:spLocks noGrp="1"/>
          </p:cNvSpPr>
          <p:nvPr/>
        </p:nvSpPr>
        <p:spPr bwMode="auto">
          <a:xfrm>
            <a:off x="3851814" y="9429274"/>
            <a:ext cx="2944342" cy="497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22" tIns="45360" rIns="90722" bIns="45360" anchor="b"/>
          <a:lstStyle>
            <a:lvl1pPr defTabSz="977900" eaLnBrk="0" hangingPunct="0">
              <a:spcBef>
                <a:spcPct val="30000"/>
              </a:spcBef>
              <a:defRPr sz="1200">
                <a:solidFill>
                  <a:schemeClr val="tx1"/>
                </a:solidFill>
                <a:latin typeface="Arial" pitchFamily="34" charset="0"/>
              </a:defRPr>
            </a:lvl1pPr>
            <a:lvl2pPr marL="742950" indent="-285750" defTabSz="977900" eaLnBrk="0" hangingPunct="0">
              <a:spcBef>
                <a:spcPct val="30000"/>
              </a:spcBef>
              <a:defRPr sz="1200">
                <a:solidFill>
                  <a:schemeClr val="tx1"/>
                </a:solidFill>
                <a:latin typeface="Arial" pitchFamily="34" charset="0"/>
              </a:defRPr>
            </a:lvl2pPr>
            <a:lvl3pPr marL="1143000" indent="-228600" defTabSz="977900" eaLnBrk="0" hangingPunct="0">
              <a:spcBef>
                <a:spcPct val="30000"/>
              </a:spcBef>
              <a:defRPr sz="1200">
                <a:solidFill>
                  <a:schemeClr val="tx1"/>
                </a:solidFill>
                <a:latin typeface="Arial" pitchFamily="34" charset="0"/>
              </a:defRPr>
            </a:lvl3pPr>
            <a:lvl4pPr marL="1600200" indent="-228600" defTabSz="977900" eaLnBrk="0" hangingPunct="0">
              <a:spcBef>
                <a:spcPct val="30000"/>
              </a:spcBef>
              <a:defRPr sz="1200">
                <a:solidFill>
                  <a:schemeClr val="tx1"/>
                </a:solidFill>
                <a:latin typeface="Arial" pitchFamily="34" charset="0"/>
              </a:defRPr>
            </a:lvl4pPr>
            <a:lvl5pPr marL="2057400" indent="-228600" defTabSz="977900" eaLnBrk="0" hangingPunct="0">
              <a:spcBef>
                <a:spcPct val="30000"/>
              </a:spcBef>
              <a:defRPr sz="1200">
                <a:solidFill>
                  <a:schemeClr val="tx1"/>
                </a:solidFill>
                <a:latin typeface="Arial" pitchFamily="34" charset="0"/>
              </a:defRPr>
            </a:lvl5pPr>
            <a:lvl6pPr marL="2514600" indent="-228600" defTabSz="977900" eaLnBrk="0" fontAlgn="base" hangingPunct="0">
              <a:spcBef>
                <a:spcPct val="30000"/>
              </a:spcBef>
              <a:spcAft>
                <a:spcPct val="0"/>
              </a:spcAft>
              <a:defRPr sz="1200">
                <a:solidFill>
                  <a:schemeClr val="tx1"/>
                </a:solidFill>
                <a:latin typeface="Arial" pitchFamily="34" charset="0"/>
              </a:defRPr>
            </a:lvl6pPr>
            <a:lvl7pPr marL="2971800" indent="-228600" defTabSz="977900" eaLnBrk="0" fontAlgn="base" hangingPunct="0">
              <a:spcBef>
                <a:spcPct val="30000"/>
              </a:spcBef>
              <a:spcAft>
                <a:spcPct val="0"/>
              </a:spcAft>
              <a:defRPr sz="1200">
                <a:solidFill>
                  <a:schemeClr val="tx1"/>
                </a:solidFill>
                <a:latin typeface="Arial" pitchFamily="34" charset="0"/>
              </a:defRPr>
            </a:lvl7pPr>
            <a:lvl8pPr marL="3429000" indent="-228600" defTabSz="977900" eaLnBrk="0" fontAlgn="base" hangingPunct="0">
              <a:spcBef>
                <a:spcPct val="30000"/>
              </a:spcBef>
              <a:spcAft>
                <a:spcPct val="0"/>
              </a:spcAft>
              <a:defRPr sz="1200">
                <a:solidFill>
                  <a:schemeClr val="tx1"/>
                </a:solidFill>
                <a:latin typeface="Arial" pitchFamily="34" charset="0"/>
              </a:defRPr>
            </a:lvl8pPr>
            <a:lvl9pPr marL="3886200" indent="-228600" defTabSz="9779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4FE73CF8-ACCA-4FDD-B922-85E881EAB35D}" type="slidenum">
              <a:rPr lang="es-ES" altLang="es-ES"/>
              <a:pPr algn="r" eaLnBrk="1" hangingPunct="1">
                <a:spcBef>
                  <a:spcPct val="0"/>
                </a:spcBef>
              </a:pPr>
              <a:t>32</a:t>
            </a:fld>
            <a:endParaRPr lang="es-ES" altLang="es-ES"/>
          </a:p>
        </p:txBody>
      </p:sp>
    </p:spTree>
    <p:extLst>
      <p:ext uri="{BB962C8B-B14F-4D97-AF65-F5344CB8AC3E}">
        <p14:creationId xmlns:p14="http://schemas.microsoft.com/office/powerpoint/2010/main" val="7497405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1 Marcador de imagen de diapositiva"/>
          <p:cNvSpPr>
            <a:spLocks noGrp="1" noRot="1" noChangeAspect="1" noTextEdit="1"/>
          </p:cNvSpPr>
          <p:nvPr>
            <p:ph type="sldImg"/>
          </p:nvPr>
        </p:nvSpPr>
        <p:spPr>
          <a:xfrm>
            <a:off x="917575" y="744538"/>
            <a:ext cx="4962525" cy="3722687"/>
          </a:xfrm>
          <a:ln/>
        </p:spPr>
      </p:sp>
      <p:sp>
        <p:nvSpPr>
          <p:cNvPr id="28675" name="2 Marcador de notas"/>
          <p:cNvSpPr>
            <a:spLocks noGrp="1"/>
          </p:cNvSpPr>
          <p:nvPr>
            <p:ph type="body" idx="1"/>
          </p:nvPr>
        </p:nvSpPr>
        <p:spPr>
          <a:noFill/>
        </p:spPr>
        <p:txBody>
          <a:bodyPr/>
          <a:lstStyle/>
          <a:p>
            <a:pPr marL="0" marR="0" indent="0" algn="just" defTabSz="914400" rtl="0" eaLnBrk="1" fontAlgn="auto" latinLnBrk="0" hangingPunct="1">
              <a:lnSpc>
                <a:spcPct val="100000"/>
              </a:lnSpc>
              <a:spcBef>
                <a:spcPts val="277"/>
              </a:spcBef>
              <a:spcAft>
                <a:spcPts val="0"/>
              </a:spcAft>
              <a:buClrTx/>
              <a:buSzTx/>
              <a:buFontTx/>
              <a:buNone/>
              <a:tabLst/>
              <a:defRPr/>
            </a:pPr>
            <a:r>
              <a:rPr lang="es-ES_tradnl" sz="1100" dirty="0" smtClean="0">
                <a:solidFill>
                  <a:srgbClr val="002060"/>
                </a:solidFill>
                <a:latin typeface="+mn-lt"/>
              </a:rPr>
              <a:t>Presentamos</a:t>
            </a:r>
            <a:r>
              <a:rPr lang="es-ES_tradnl" sz="1100" baseline="0" dirty="0" smtClean="0">
                <a:solidFill>
                  <a:srgbClr val="002060"/>
                </a:solidFill>
                <a:latin typeface="+mn-lt"/>
              </a:rPr>
              <a:t> el cronograma básico de acciones que se van a llevar a cabo en el municipio </a:t>
            </a:r>
            <a:r>
              <a:rPr lang="es-ES_tradnl" sz="1100" baseline="0" dirty="0" smtClean="0">
                <a:solidFill>
                  <a:srgbClr val="FF0000"/>
                </a:solidFill>
                <a:latin typeface="+mn-lt"/>
              </a:rPr>
              <a:t>en el próximo año (o en los próximos dos años).</a:t>
            </a:r>
          </a:p>
          <a:p>
            <a:pPr marL="0" marR="0" indent="0" algn="just" defTabSz="914400" rtl="0" eaLnBrk="1" fontAlgn="auto" latinLnBrk="0" hangingPunct="1">
              <a:lnSpc>
                <a:spcPct val="100000"/>
              </a:lnSpc>
              <a:spcBef>
                <a:spcPts val="277"/>
              </a:spcBef>
              <a:spcAft>
                <a:spcPts val="0"/>
              </a:spcAft>
              <a:buClrTx/>
              <a:buSzTx/>
              <a:buFontTx/>
              <a:buNone/>
              <a:tabLst/>
              <a:defRPr/>
            </a:pPr>
            <a:endParaRPr lang="es-ES_tradnl" sz="1100" baseline="0" dirty="0" smtClean="0">
              <a:solidFill>
                <a:srgbClr val="002060"/>
              </a:solidFill>
              <a:latin typeface="+mn-lt"/>
            </a:endParaRPr>
          </a:p>
          <a:p>
            <a:pPr marL="0" marR="0" indent="0" algn="just" defTabSz="914400" rtl="0" eaLnBrk="1" fontAlgn="auto" latinLnBrk="0" hangingPunct="1">
              <a:lnSpc>
                <a:spcPct val="100000"/>
              </a:lnSpc>
              <a:spcBef>
                <a:spcPts val="277"/>
              </a:spcBef>
              <a:spcAft>
                <a:spcPts val="0"/>
              </a:spcAft>
              <a:buClrTx/>
              <a:buSzTx/>
              <a:buFontTx/>
              <a:buNone/>
              <a:tabLst/>
              <a:defRPr/>
            </a:pPr>
            <a:r>
              <a:rPr lang="es-ES_tradnl" sz="1100" baseline="0" dirty="0" smtClean="0">
                <a:solidFill>
                  <a:srgbClr val="002060"/>
                </a:solidFill>
                <a:latin typeface="+mn-lt"/>
              </a:rPr>
              <a:t>NOTA: </a:t>
            </a:r>
            <a:r>
              <a:rPr lang="es-ES_tradnl" sz="1100" baseline="0" dirty="0" smtClean="0">
                <a:solidFill>
                  <a:srgbClr val="FF0000"/>
                </a:solidFill>
                <a:latin typeface="+mn-lt"/>
              </a:rPr>
              <a:t>Este modelo de cronograma se plantea como una ayuda pero no es necesario seguir este formato, ni contemplar sólo estas acciones.</a:t>
            </a:r>
          </a:p>
        </p:txBody>
      </p:sp>
      <p:sp>
        <p:nvSpPr>
          <p:cNvPr id="28676" name="3 Marcador de número de diapositiva"/>
          <p:cNvSpPr txBox="1">
            <a:spLocks noGrp="1"/>
          </p:cNvSpPr>
          <p:nvPr/>
        </p:nvSpPr>
        <p:spPr bwMode="auto">
          <a:xfrm>
            <a:off x="3851814" y="9429274"/>
            <a:ext cx="2944342" cy="497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22" tIns="45360" rIns="90722" bIns="45360" anchor="b"/>
          <a:lstStyle>
            <a:lvl1pPr defTabSz="977900" eaLnBrk="0" hangingPunct="0">
              <a:spcBef>
                <a:spcPct val="30000"/>
              </a:spcBef>
              <a:defRPr sz="1200">
                <a:solidFill>
                  <a:schemeClr val="tx1"/>
                </a:solidFill>
                <a:latin typeface="Arial" pitchFamily="34" charset="0"/>
              </a:defRPr>
            </a:lvl1pPr>
            <a:lvl2pPr marL="742950" indent="-285750" defTabSz="977900" eaLnBrk="0" hangingPunct="0">
              <a:spcBef>
                <a:spcPct val="30000"/>
              </a:spcBef>
              <a:defRPr sz="1200">
                <a:solidFill>
                  <a:schemeClr val="tx1"/>
                </a:solidFill>
                <a:latin typeface="Arial" pitchFamily="34" charset="0"/>
              </a:defRPr>
            </a:lvl2pPr>
            <a:lvl3pPr marL="1143000" indent="-228600" defTabSz="977900" eaLnBrk="0" hangingPunct="0">
              <a:spcBef>
                <a:spcPct val="30000"/>
              </a:spcBef>
              <a:defRPr sz="1200">
                <a:solidFill>
                  <a:schemeClr val="tx1"/>
                </a:solidFill>
                <a:latin typeface="Arial" pitchFamily="34" charset="0"/>
              </a:defRPr>
            </a:lvl3pPr>
            <a:lvl4pPr marL="1600200" indent="-228600" defTabSz="977900" eaLnBrk="0" hangingPunct="0">
              <a:spcBef>
                <a:spcPct val="30000"/>
              </a:spcBef>
              <a:defRPr sz="1200">
                <a:solidFill>
                  <a:schemeClr val="tx1"/>
                </a:solidFill>
                <a:latin typeface="Arial" pitchFamily="34" charset="0"/>
              </a:defRPr>
            </a:lvl4pPr>
            <a:lvl5pPr marL="2057400" indent="-228600" defTabSz="977900" eaLnBrk="0" hangingPunct="0">
              <a:spcBef>
                <a:spcPct val="30000"/>
              </a:spcBef>
              <a:defRPr sz="1200">
                <a:solidFill>
                  <a:schemeClr val="tx1"/>
                </a:solidFill>
                <a:latin typeface="Arial" pitchFamily="34" charset="0"/>
              </a:defRPr>
            </a:lvl5pPr>
            <a:lvl6pPr marL="2514600" indent="-228600" defTabSz="977900" eaLnBrk="0" fontAlgn="base" hangingPunct="0">
              <a:spcBef>
                <a:spcPct val="30000"/>
              </a:spcBef>
              <a:spcAft>
                <a:spcPct val="0"/>
              </a:spcAft>
              <a:defRPr sz="1200">
                <a:solidFill>
                  <a:schemeClr val="tx1"/>
                </a:solidFill>
                <a:latin typeface="Arial" pitchFamily="34" charset="0"/>
              </a:defRPr>
            </a:lvl6pPr>
            <a:lvl7pPr marL="2971800" indent="-228600" defTabSz="977900" eaLnBrk="0" fontAlgn="base" hangingPunct="0">
              <a:spcBef>
                <a:spcPct val="30000"/>
              </a:spcBef>
              <a:spcAft>
                <a:spcPct val="0"/>
              </a:spcAft>
              <a:defRPr sz="1200">
                <a:solidFill>
                  <a:schemeClr val="tx1"/>
                </a:solidFill>
                <a:latin typeface="Arial" pitchFamily="34" charset="0"/>
              </a:defRPr>
            </a:lvl7pPr>
            <a:lvl8pPr marL="3429000" indent="-228600" defTabSz="977900" eaLnBrk="0" fontAlgn="base" hangingPunct="0">
              <a:spcBef>
                <a:spcPct val="30000"/>
              </a:spcBef>
              <a:spcAft>
                <a:spcPct val="0"/>
              </a:spcAft>
              <a:defRPr sz="1200">
                <a:solidFill>
                  <a:schemeClr val="tx1"/>
                </a:solidFill>
                <a:latin typeface="Arial" pitchFamily="34" charset="0"/>
              </a:defRPr>
            </a:lvl8pPr>
            <a:lvl9pPr marL="3886200" indent="-228600" defTabSz="9779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4FE73CF8-ACCA-4FDD-B922-85E881EAB35D}" type="slidenum">
              <a:rPr lang="es-ES" altLang="es-ES"/>
              <a:pPr algn="r" eaLnBrk="1" hangingPunct="1">
                <a:spcBef>
                  <a:spcPct val="0"/>
                </a:spcBef>
              </a:pPr>
              <a:t>33</a:t>
            </a:fld>
            <a:endParaRPr lang="es-ES" altLang="es-ES"/>
          </a:p>
        </p:txBody>
      </p:sp>
    </p:spTree>
    <p:extLst>
      <p:ext uri="{BB962C8B-B14F-4D97-AF65-F5344CB8AC3E}">
        <p14:creationId xmlns:p14="http://schemas.microsoft.com/office/powerpoint/2010/main" val="664670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t>Página</a:t>
            </a:r>
            <a:r>
              <a:rPr lang="es-ES" baseline="0" dirty="0" smtClean="0"/>
              <a:t> web de la Estrategia de Promoción de la Salud y Prevención: donde poder consultar toda la información relacionada con la EPSP.</a:t>
            </a:r>
            <a:endParaRPr lang="es-ES" dirty="0" smtClean="0"/>
          </a:p>
          <a:p>
            <a:endParaRPr lang="es-ES" dirty="0"/>
          </a:p>
        </p:txBody>
      </p:sp>
    </p:spTree>
    <p:extLst>
      <p:ext uri="{BB962C8B-B14F-4D97-AF65-F5344CB8AC3E}">
        <p14:creationId xmlns:p14="http://schemas.microsoft.com/office/powerpoint/2010/main" val="15911525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2FE1F6F-2291-40E0-A5BF-897A3C307C83}" type="slidenum">
              <a:rPr lang="es-ES" altLang="es-ES"/>
              <a:pPr>
                <a:defRPr/>
              </a:pPr>
              <a:t>35</a:t>
            </a:fld>
            <a:endParaRPr lang="es-ES" altLang="es-ES"/>
          </a:p>
        </p:txBody>
      </p:sp>
      <p:sp>
        <p:nvSpPr>
          <p:cNvPr id="880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s-ES" dirty="0" smtClean="0"/>
              <a:t>Intervenciones seleccionadas para la acción </a:t>
            </a:r>
          </a:p>
          <a:p>
            <a:pPr>
              <a:spcBef>
                <a:spcPct val="0"/>
              </a:spcBef>
            </a:pPr>
            <a:endParaRPr lang="es-ES" dirty="0" smtClean="0"/>
          </a:p>
          <a:p>
            <a:pPr>
              <a:spcBef>
                <a:spcPct val="0"/>
              </a:spcBef>
              <a:buFontTx/>
              <a:buAutoNum type="arabicPeriod"/>
            </a:pPr>
            <a:r>
              <a:rPr lang="es-ES" dirty="0" smtClean="0"/>
              <a:t>En el entorno sanitario:</a:t>
            </a:r>
          </a:p>
          <a:p>
            <a:pPr>
              <a:spcBef>
                <a:spcPct val="0"/>
              </a:spcBef>
              <a:buFontTx/>
              <a:buAutoNum type="arabicPeriod"/>
            </a:pPr>
            <a:endParaRPr lang="es-ES" dirty="0" smtClean="0"/>
          </a:p>
          <a:p>
            <a:pPr>
              <a:spcBef>
                <a:spcPct val="0"/>
              </a:spcBef>
            </a:pPr>
            <a:r>
              <a:rPr lang="es-ES" dirty="0" smtClean="0"/>
              <a:t>Estas intervenciones son: </a:t>
            </a:r>
          </a:p>
          <a:p>
            <a:pPr>
              <a:spcBef>
                <a:spcPct val="0"/>
              </a:spcBef>
              <a:buFont typeface="Wingdings" pitchFamily="-86" charset="2"/>
              <a:buChar char="q"/>
            </a:pPr>
            <a:r>
              <a:rPr lang="es-ES" dirty="0" smtClean="0"/>
              <a:t>el consejo integral sobre estilos de vida en atención primaria vinculado a recursos comunitarios en la población infantil, </a:t>
            </a:r>
          </a:p>
          <a:p>
            <a:pPr>
              <a:spcBef>
                <a:spcPct val="0"/>
              </a:spcBef>
              <a:buFont typeface="Wingdings" pitchFamily="-86" charset="2"/>
              <a:buChar char="q"/>
            </a:pPr>
            <a:r>
              <a:rPr lang="es-ES" dirty="0" smtClean="0"/>
              <a:t>el consejo integral sobre estilos de vida durante el embarazo y la lactancia </a:t>
            </a:r>
          </a:p>
          <a:p>
            <a:pPr>
              <a:spcBef>
                <a:spcPct val="0"/>
              </a:spcBef>
              <a:buFont typeface="Wingdings" pitchFamily="-86" charset="2"/>
              <a:buChar char="q"/>
            </a:pPr>
            <a:r>
              <a:rPr lang="es-ES" dirty="0" smtClean="0"/>
              <a:t>el programa de parentalidad positiva, para promover el bienestar emocional en la población infantil </a:t>
            </a:r>
          </a:p>
          <a:p>
            <a:pPr>
              <a:spcBef>
                <a:spcPct val="0"/>
              </a:spcBef>
              <a:buFont typeface="Wingdings" pitchFamily="-86" charset="2"/>
              <a:buChar char="q"/>
            </a:pPr>
            <a:r>
              <a:rPr lang="es-ES" dirty="0" smtClean="0"/>
              <a:t>el consejo integral sobre estilos de vida en atención primaria vinculado a recursos comunitarios en población mayor de 50 años </a:t>
            </a:r>
          </a:p>
          <a:p>
            <a:pPr>
              <a:spcBef>
                <a:spcPct val="0"/>
              </a:spcBef>
              <a:buFont typeface="Wingdings" pitchFamily="-86" charset="2"/>
              <a:buChar char="q"/>
            </a:pPr>
            <a:r>
              <a:rPr lang="es-ES" dirty="0" smtClean="0"/>
              <a:t>el cribado de fragilidad y atención multifactorial a la persona mayor</a:t>
            </a:r>
          </a:p>
          <a:p>
            <a:pPr>
              <a:spcBef>
                <a:spcPct val="0"/>
              </a:spcBef>
              <a:buFont typeface="Wingdings" pitchFamily="-86" charset="2"/>
              <a:buChar char="q"/>
            </a:pPr>
            <a:endParaRPr lang="es-ES" dirty="0" smtClean="0"/>
          </a:p>
          <a:p>
            <a:pPr marL="228600" indent="-228600"/>
            <a:endParaRPr lang="en-US" altLang="es-ES" dirty="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bwMode="auto">
          <a:noFill/>
          <a:ln>
            <a:miter lim="800000"/>
            <a:headEnd/>
            <a:tailEnd/>
          </a:ln>
        </p:spPr>
        <p:txBody>
          <a:bodyPr/>
          <a:lstStyle/>
          <a:p>
            <a:fld id="{0318237D-2CCD-7143-BF88-44F310B80FD8}" type="slidenum">
              <a:rPr lang="es-ES"/>
              <a:pPr/>
              <a:t>36</a:t>
            </a:fld>
            <a:endParaRPr lang="es-ES"/>
          </a:p>
        </p:txBody>
      </p:sp>
      <p:sp>
        <p:nvSpPr>
          <p:cNvPr id="5939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9396" name="Rectangle 3"/>
          <p:cNvSpPr>
            <a:spLocks noGrp="1" noChangeArrowheads="1"/>
          </p:cNvSpPr>
          <p:nvPr>
            <p:ph type="body" idx="1"/>
          </p:nvPr>
        </p:nvSpPr>
        <p:spPr bwMode="auto">
          <a:noFill/>
        </p:spPr>
        <p:txBody>
          <a:bodyPr/>
          <a:lstStyle/>
          <a:p>
            <a:pPr marL="228600" indent="-228600">
              <a:spcBef>
                <a:spcPct val="0"/>
              </a:spcBef>
            </a:pPr>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bwMode="auto">
          <a:noFill/>
          <a:ln>
            <a:miter lim="800000"/>
            <a:headEnd/>
            <a:tailEnd/>
          </a:ln>
        </p:spPr>
        <p:txBody>
          <a:bodyPr/>
          <a:lstStyle/>
          <a:p>
            <a:fld id="{6F2FDB3F-719A-6B48-97ED-D35602A17A8D}" type="slidenum">
              <a:rPr lang="es-ES"/>
              <a:pPr/>
              <a:t>37</a:t>
            </a:fld>
            <a:endParaRPr lang="es-ES"/>
          </a:p>
        </p:txBody>
      </p:sp>
      <p:sp>
        <p:nvSpPr>
          <p:cNvPr id="614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1444" name="Rectangle 3"/>
          <p:cNvSpPr>
            <a:spLocks noGrp="1" noChangeArrowheads="1"/>
          </p:cNvSpPr>
          <p:nvPr>
            <p:ph type="body" idx="1"/>
          </p:nvPr>
        </p:nvSpPr>
        <p:spPr bwMode="auto">
          <a:noFill/>
        </p:spPr>
        <p:txBody>
          <a:bodyPr/>
          <a:lstStyle/>
          <a:p>
            <a:pPr>
              <a:spcBef>
                <a:spcPct val="0"/>
              </a:spcBef>
            </a:pPr>
            <a:endParaRPr lang="es-ES_tradnl"/>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65539" name="2 Marcador de notas"/>
          <p:cNvSpPr>
            <a:spLocks noGrp="1" noChangeArrowheads="1"/>
          </p:cNvSpPr>
          <p:nvPr>
            <p:ph type="body" idx="1"/>
          </p:nvPr>
        </p:nvSpPr>
        <p:spPr bwMode="auto">
          <a:noFill/>
        </p:spPr>
        <p:txBody>
          <a:bodyPr/>
          <a:lstStyle/>
          <a:p>
            <a:pPr>
              <a:spcBef>
                <a:spcPct val="0"/>
              </a:spcBef>
            </a:pPr>
            <a:r>
              <a:rPr lang="es-ES" dirty="0"/>
              <a:t>Intervenciones seleccionadas para la acción </a:t>
            </a:r>
          </a:p>
          <a:p>
            <a:pPr>
              <a:spcBef>
                <a:spcPct val="0"/>
              </a:spcBef>
            </a:pPr>
            <a:endParaRPr lang="es-ES" dirty="0"/>
          </a:p>
          <a:p>
            <a:pPr>
              <a:spcBef>
                <a:spcPct val="0"/>
              </a:spcBef>
            </a:pPr>
            <a:r>
              <a:rPr lang="es-ES" dirty="0"/>
              <a:t>2. En el entorno educativo:</a:t>
            </a:r>
          </a:p>
          <a:p>
            <a:pPr>
              <a:spcBef>
                <a:spcPct val="0"/>
              </a:spcBef>
            </a:pPr>
            <a:endParaRPr lang="es-ES" dirty="0"/>
          </a:p>
          <a:p>
            <a:pPr>
              <a:spcBef>
                <a:spcPct val="0"/>
              </a:spcBef>
            </a:pPr>
            <a:r>
              <a:rPr lang="es-ES" sz="2400" dirty="0"/>
              <a:t>En cuanto al trabajo conjunto con el entorno educativo, pretende reforzar las intervenciones de manera armonizada y universal en dos ámbitos concretos: la actividad física y alimentación saludable, y el bienestar y salud emocional. </a:t>
            </a:r>
          </a:p>
          <a:p>
            <a:pPr>
              <a:spcBef>
                <a:spcPct val="0"/>
              </a:spcBef>
            </a:pPr>
            <a:endParaRPr lang="es-ES" dirty="0"/>
          </a:p>
          <a:p>
            <a:pPr>
              <a:spcBef>
                <a:spcPct val="0"/>
              </a:spcBef>
            </a:pPr>
            <a:r>
              <a:rPr lang="es-ES" dirty="0"/>
              <a:t>Uno de los objetivos operativos de la Estrategia para el entorno escolar es promover la actividad física en escuelas infantiles y centros de primaria y secundaria para que los menores alcancen las recomendaciones de tipo, intensidad y frecuencia de actividad física según su tramo de edad promoviendo las siguientes medidas:</a:t>
            </a:r>
          </a:p>
          <a:p>
            <a:pPr>
              <a:spcBef>
                <a:spcPct val="0"/>
              </a:spcBef>
            </a:pPr>
            <a:endParaRPr lang="es-ES" dirty="0"/>
          </a:p>
          <a:p>
            <a:pPr>
              <a:spcBef>
                <a:spcPct val="0"/>
              </a:spcBef>
            </a:pPr>
            <a:r>
              <a:rPr lang="es-ES" b="1" dirty="0"/>
              <a:t>Romper los tiempos en actitud sedentaria en la escuela mediante “descansos activos” - DAME 10</a:t>
            </a:r>
          </a:p>
          <a:p>
            <a:pPr>
              <a:spcBef>
                <a:spcPct val="0"/>
              </a:spcBef>
            </a:pPr>
            <a:r>
              <a:rPr lang="es-ES" dirty="0"/>
              <a:t>DAME 10 (Descansos Activos Mediante Ejercicio) es un material didáctico que propone una serie de actividades físicas de 5-10 minutos de duración diseñadas para desarrollar en el aula, durante el horario lectivo, por el profesor tutor o especialista sin apenas material específico y de una manera sencilla, divertida y significativa para el alumnado, con el objetivo claro de reducir el tiempo en actitud sedentaria durante la jornada escolar. Son actividades divertidas y que a la vez trabajan contenidos curriculares de todas las áreas de conocimiento desde 2º ciclo de educación infantil hasta el último curso de primaria y un póster dirigido a primer curso de secundaria.</a:t>
            </a:r>
          </a:p>
          <a:p>
            <a:pPr>
              <a:spcBef>
                <a:spcPct val="0"/>
              </a:spcBef>
            </a:pPr>
            <a:endParaRPr lang="es-ES" dirty="0"/>
          </a:p>
          <a:p>
            <a:pPr>
              <a:spcBef>
                <a:spcPct val="0"/>
              </a:spcBef>
            </a:pPr>
            <a:r>
              <a:rPr lang="es-ES" b="1" dirty="0"/>
              <a:t>Aumentar la intensidad de las actividades físicas realizadas en la asignatura de Educación Física mediante “Unidades Didácticas Activas” - </a:t>
            </a:r>
            <a:r>
              <a:rPr lang="es-ES" b="1" dirty="0" err="1"/>
              <a:t>UDAs</a:t>
            </a:r>
            <a:endParaRPr lang="es-ES" b="1" dirty="0"/>
          </a:p>
          <a:p>
            <a:pPr>
              <a:spcBef>
                <a:spcPct val="0"/>
              </a:spcBef>
            </a:pPr>
            <a:r>
              <a:rPr lang="es-ES" dirty="0" err="1"/>
              <a:t>UDAs</a:t>
            </a:r>
            <a:r>
              <a:rPr lang="es-ES" dirty="0"/>
              <a:t> (Unidades Didácticas Activas) es un material didáctico desarrollado por profesorado especialista en la materia y orientado a aumentar el porcentaje de actividad física de intensidad moderada a vigorosa durante las clases de educación física a al menos un 50% de la duración de la clase (Educación Primaria y Educación Secundaria Obligatoria) con el fin de acercarse a las recomendaciones internacionales de actividad física en niños y adolescentes; estos materiales han sido diseñado para ajustarse a los contenidos curriculares de cada curso y etapa a la vez que favorece el desarrollo y adquisición de las Competencias Clave establecidas en la legislación educativa vigente.</a:t>
            </a:r>
          </a:p>
          <a:p>
            <a:pPr>
              <a:spcBef>
                <a:spcPct val="0"/>
              </a:spcBef>
            </a:pPr>
            <a:r>
              <a:rPr lang="es-ES" dirty="0"/>
              <a:t>Para ello se han realizado 10 Unidades Didácticas Activas (</a:t>
            </a:r>
            <a:r>
              <a:rPr lang="es-ES" dirty="0" err="1"/>
              <a:t>UDAs</a:t>
            </a:r>
            <a:r>
              <a:rPr lang="es-ES" dirty="0"/>
              <a:t>). </a:t>
            </a:r>
          </a:p>
          <a:p>
            <a:pPr>
              <a:spcBef>
                <a:spcPct val="0"/>
              </a:spcBef>
            </a:pPr>
            <a:endParaRPr lang="es-ES" dirty="0"/>
          </a:p>
          <a:p>
            <a:pPr>
              <a:spcBef>
                <a:spcPct val="0"/>
              </a:spcBef>
            </a:pPr>
            <a:endParaRPr lang="es-ES" b="1" dirty="0"/>
          </a:p>
          <a:p>
            <a:pPr>
              <a:spcBef>
                <a:spcPct val="0"/>
              </a:spcBef>
            </a:pPr>
            <a:r>
              <a:rPr lang="es-ES" b="1" dirty="0"/>
              <a:t>Fortalecer las competencias sobre estimulación motriz temprana en la primera infancia</a:t>
            </a:r>
          </a:p>
          <a:p>
            <a:pPr>
              <a:spcBef>
                <a:spcPct val="0"/>
              </a:spcBef>
            </a:pPr>
            <a:r>
              <a:rPr lang="es-ES" dirty="0">
                <a:hlinkClick r:id="rId3" tooltip="Se abrirá en una nueva ventana a la página ./docs/GuiaAF_3_6anos_docentes.pdf"/>
              </a:rPr>
              <a:t>Actividad Física y Salud de 3 a 6 años. Guía para docentes de Educación Infantil. </a:t>
            </a:r>
            <a:r>
              <a:rPr lang="es-ES" dirty="0"/>
              <a:t>Manual teórico-práctico de apoyo al profesorado de Educación Infantil que imparte contenidos relacionados con la motricidad como primer eslabón en la promoción de la actividad física y salud en la escuela.  </a:t>
            </a:r>
            <a:br>
              <a:rPr lang="es-ES" dirty="0"/>
            </a:br>
            <a:r>
              <a:rPr lang="es-ES" dirty="0"/>
              <a:t>Los estilos de vida comienzan a adquirirse en los primeros años de vida, por ello la edad de 3 a 6 años es un periodo crítico. La evidencia muestra que los estilos de vida adquiridos en este periodo continúan en edades posteriores.</a:t>
            </a:r>
          </a:p>
          <a:p>
            <a:pPr>
              <a:spcBef>
                <a:spcPct val="0"/>
              </a:spcBef>
            </a:pPr>
            <a:endParaRPr lang="es-ES" dirty="0"/>
          </a:p>
          <a:p>
            <a:pPr>
              <a:spcBef>
                <a:spcPct val="0"/>
              </a:spcBef>
            </a:pPr>
            <a:r>
              <a:rPr lang="es-ES" b="1" dirty="0"/>
              <a:t>Actividad Física y Salud de 3 a 6 años. Guía para padres, madres y otras figuras parentales (próximamente</a:t>
            </a:r>
            <a:r>
              <a:rPr lang="es-ES" b="1" dirty="0" smtClean="0"/>
              <a:t>).</a:t>
            </a:r>
            <a:endParaRPr lang="es-ES" b="1" dirty="0"/>
          </a:p>
        </p:txBody>
      </p:sp>
      <p:sp>
        <p:nvSpPr>
          <p:cNvPr id="65540" name="3 Marcador de número de diapositiva"/>
          <p:cNvSpPr>
            <a:spLocks noGrp="1" noChangeArrowheads="1"/>
          </p:cNvSpPr>
          <p:nvPr>
            <p:ph type="sldNum" sz="quarter" idx="5"/>
          </p:nvPr>
        </p:nvSpPr>
        <p:spPr bwMode="auto">
          <a:noFill/>
          <a:ln>
            <a:miter lim="800000"/>
            <a:headEnd/>
            <a:tailEnd/>
          </a:ln>
        </p:spPr>
        <p:txBody>
          <a:bodyPr/>
          <a:lstStyle/>
          <a:p>
            <a:fld id="{E4ED3290-D326-A548-9A13-4C95D430C003}" type="slidenum">
              <a:rPr lang="es-ES"/>
              <a:pPr/>
              <a:t>38</a:t>
            </a:fld>
            <a:endParaRPr lang="es-E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2FE1F6F-2291-40E0-A5BF-897A3C307C83}" type="slidenum">
              <a:rPr lang="es-ES" altLang="es-ES"/>
              <a:pPr>
                <a:defRPr/>
              </a:pPr>
              <a:t>39</a:t>
            </a:fld>
            <a:endParaRPr lang="es-ES" altLang="es-ES"/>
          </a:p>
        </p:txBody>
      </p:sp>
      <p:sp>
        <p:nvSpPr>
          <p:cNvPr id="880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sz="1200" b="0" i="0" kern="1200" dirty="0" smtClean="0">
                <a:solidFill>
                  <a:schemeClr val="tx1"/>
                </a:solidFill>
                <a:effectLst/>
                <a:latin typeface="+mn-lt"/>
                <a:ea typeface="+mn-ea"/>
                <a:cs typeface="+mn-cs"/>
              </a:rPr>
              <a:t>Entre las acciones y herramientas desarrolladas en el marco de la implementación</a:t>
            </a:r>
            <a:r>
              <a:rPr lang="es-ES" sz="1200" b="0" i="0" kern="1200" baseline="0" dirty="0" smtClean="0">
                <a:solidFill>
                  <a:schemeClr val="tx1"/>
                </a:solidFill>
                <a:effectLst/>
                <a:latin typeface="+mn-lt"/>
                <a:ea typeface="+mn-ea"/>
                <a:cs typeface="+mn-cs"/>
              </a:rPr>
              <a:t> local de la EPSP, destacamos:</a:t>
            </a:r>
          </a:p>
          <a:p>
            <a:endParaRPr lang="es-ES" sz="1200" b="0" i="0" kern="1200" baseline="0" dirty="0" smtClean="0">
              <a:solidFill>
                <a:schemeClr val="tx1"/>
              </a:solidFill>
              <a:effectLst/>
              <a:latin typeface="+mn-lt"/>
              <a:ea typeface="+mn-ea"/>
              <a:cs typeface="+mn-cs"/>
            </a:endParaRPr>
          </a:p>
          <a:p>
            <a:r>
              <a:rPr lang="es-ES" sz="1200" b="0" i="0" kern="1200" baseline="0" dirty="0" smtClean="0">
                <a:solidFill>
                  <a:schemeClr val="tx1"/>
                </a:solidFill>
                <a:effectLst/>
                <a:latin typeface="+mn-lt"/>
                <a:ea typeface="+mn-ea"/>
                <a:cs typeface="+mn-cs"/>
              </a:rPr>
              <a:t>- </a:t>
            </a:r>
            <a:r>
              <a:rPr lang="es-ES" sz="1200" b="0" i="0" kern="1200" dirty="0" smtClean="0">
                <a:solidFill>
                  <a:schemeClr val="tx1"/>
                </a:solidFill>
                <a:effectLst/>
                <a:latin typeface="+mn-lt"/>
                <a:ea typeface="+mn-ea"/>
                <a:cs typeface="+mn-cs"/>
              </a:rPr>
              <a:t>La </a:t>
            </a:r>
            <a:r>
              <a:rPr lang="es-ES" sz="1200" b="1" i="0" kern="1200" dirty="0" smtClean="0">
                <a:solidFill>
                  <a:schemeClr val="tx1"/>
                </a:solidFill>
                <a:effectLst/>
                <a:latin typeface="+mn-lt"/>
                <a:ea typeface="+mn-ea"/>
                <a:cs typeface="+mn-cs"/>
              </a:rPr>
              <a:t>Guía para la implementación local de la Estrategia</a:t>
            </a:r>
            <a:r>
              <a:rPr lang="es-ES" sz="1200" b="0" i="0" kern="1200" dirty="0" smtClean="0">
                <a:solidFill>
                  <a:schemeClr val="tx1"/>
                </a:solidFill>
                <a:effectLst/>
                <a:latin typeface="+mn-lt"/>
                <a:ea typeface="+mn-ea"/>
                <a:cs typeface="+mn-cs"/>
              </a:rPr>
              <a:t> de Promoción de la Salud y Prevención en el SNS fue aprobada por el Consejo Interterritorial del SNS el 14 de enero de 2015. Esta guía ha sido elaborada por el </a:t>
            </a:r>
            <a:r>
              <a:rPr lang="es-ES" sz="1200" b="0" i="1" kern="1200" dirty="0" smtClean="0">
                <a:solidFill>
                  <a:schemeClr val="tx1"/>
                </a:solidFill>
                <a:effectLst/>
                <a:latin typeface="+mn-lt"/>
                <a:ea typeface="+mn-ea"/>
                <a:cs typeface="+mn-cs"/>
              </a:rPr>
              <a:t>Grupo de Trabajo para el desarrollo local de la Estrategia</a:t>
            </a:r>
            <a:r>
              <a:rPr lang="es-ES" sz="1200" b="0" i="0" kern="1200" dirty="0" smtClean="0">
                <a:solidFill>
                  <a:schemeClr val="tx1"/>
                </a:solidFill>
                <a:effectLst/>
                <a:latin typeface="+mn-lt"/>
                <a:ea typeface="+mn-ea"/>
                <a:cs typeface="+mn-cs"/>
              </a:rPr>
              <a:t> compuesto por el Ministerio de Sanidad), Comunidades Autónomas (CCAA), expertos de Entidades Locales, la Federación Española de Municipios y Provincias (FEMP) y expertos de sociedades científicas y del Ministerio.</a:t>
            </a:r>
          </a:p>
          <a:p>
            <a:r>
              <a:rPr lang="es-ES" sz="1200" b="0" i="0" kern="1200" dirty="0" smtClean="0">
                <a:solidFill>
                  <a:schemeClr val="tx1"/>
                </a:solidFill>
                <a:effectLst/>
                <a:latin typeface="+mn-lt"/>
                <a:ea typeface="+mn-ea"/>
                <a:cs typeface="+mn-cs"/>
              </a:rPr>
              <a:t>La guía tiene como objetivo establecer un marco de trabajo común para la implementación local de la estrategia, facilitar que se haga de manera universal en los municipios y proponer recomendaciones y herramientas concretas para ello.</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dirty="0" smtClean="0">
                <a:hlinkClick r:id="rId3"/>
              </a:rPr>
              <a:t>https://www.mscbs.gob.es/profesionales/saludPublica/prevPromocion/Estrategia/docs/Guia_implementacion_local.pdf</a:t>
            </a:r>
            <a:endParaRPr lang="es-ES" sz="1200" dirty="0" smtClean="0"/>
          </a:p>
          <a:p>
            <a:endParaRPr lang="es-ES" sz="1200" b="0" i="0" kern="1200" dirty="0" smtClean="0">
              <a:solidFill>
                <a:schemeClr val="tx1"/>
              </a:solidFill>
              <a:effectLst/>
              <a:latin typeface="+mn-lt"/>
              <a:ea typeface="+mn-ea"/>
              <a:cs typeface="+mn-cs"/>
            </a:endParaRPr>
          </a:p>
          <a:p>
            <a:pPr marL="171450" indent="-171450" algn="l" defTabSz="914400" rtl="0" eaLnBrk="1" latinLnBrk="0" hangingPunct="1">
              <a:buFontTx/>
              <a:buChar char="-"/>
            </a:pPr>
            <a:r>
              <a:rPr lang="es-ES" sz="1200" b="0" i="0" kern="1200" dirty="0" smtClean="0">
                <a:solidFill>
                  <a:schemeClr val="tx1"/>
                </a:solidFill>
                <a:effectLst/>
                <a:latin typeface="+mn-lt"/>
                <a:ea typeface="+mn-ea"/>
                <a:cs typeface="+mn-cs"/>
              </a:rPr>
              <a:t>El</a:t>
            </a:r>
            <a:r>
              <a:rPr lang="es-ES" sz="1200" b="0" i="0" kern="1200" baseline="0" dirty="0" smtClean="0">
                <a:solidFill>
                  <a:schemeClr val="tx1"/>
                </a:solidFill>
                <a:effectLst/>
                <a:latin typeface="+mn-lt"/>
                <a:ea typeface="+mn-ea"/>
                <a:cs typeface="+mn-cs"/>
              </a:rPr>
              <a:t> mapa on-line de recursos comunitarios para la salud “</a:t>
            </a:r>
            <a:r>
              <a:rPr lang="es-ES" sz="1200" b="1" i="0" kern="1200" dirty="0" smtClean="0">
                <a:solidFill>
                  <a:schemeClr val="tx1"/>
                </a:solidFill>
                <a:effectLst/>
                <a:latin typeface="+mn-lt"/>
                <a:ea typeface="+mn-ea"/>
                <a:cs typeface="+mn-cs"/>
              </a:rPr>
              <a:t>LOCALIZA salud”: </a:t>
            </a:r>
            <a:r>
              <a:rPr lang="es-ES" sz="1200" b="0" i="0" kern="1200" dirty="0" smtClean="0">
                <a:solidFill>
                  <a:schemeClr val="tx1"/>
                </a:solidFill>
                <a:effectLst/>
                <a:latin typeface="+mn-lt"/>
                <a:ea typeface="+mn-ea"/>
                <a:cs typeface="+mn-cs"/>
              </a:rPr>
              <a:t>una aplicación informática sencilla que visibiliza recursos y actividades que contribuyen a la salud y bienestar en los municipios adheridos a la Estrategia de Promoción de la Salud y Prevención en el SNS.</a:t>
            </a:r>
            <a:r>
              <a:rPr lang="es-ES" sz="1200" b="0" i="0" kern="1200" baseline="0" dirty="0" smtClean="0">
                <a:solidFill>
                  <a:schemeClr val="tx1"/>
                </a:solidFill>
                <a:effectLst/>
                <a:latin typeface="+mn-lt"/>
                <a:ea typeface="+mn-ea"/>
                <a:cs typeface="+mn-cs"/>
              </a:rPr>
              <a:t> </a:t>
            </a:r>
            <a:endParaRPr lang="es-ES" sz="1200" b="0" i="0" kern="1200" dirty="0" smtClean="0">
              <a:solidFill>
                <a:schemeClr val="tx1"/>
              </a:solidFill>
              <a:effectLst/>
              <a:latin typeface="+mn-lt"/>
              <a:ea typeface="+mn-ea"/>
              <a:cs typeface="+mn-cs"/>
            </a:endParaRPr>
          </a:p>
          <a:p>
            <a:pPr marL="0" indent="0">
              <a:buFontTx/>
              <a:buNone/>
            </a:pPr>
            <a:r>
              <a:rPr lang="es-ES" dirty="0" smtClean="0">
                <a:hlinkClick r:id="rId4"/>
              </a:rPr>
              <a:t>https://localizasalud.mscbs.es/maparecursos/main/Menu.action</a:t>
            </a:r>
            <a:endParaRPr lang="es-ES" dirty="0" smtClean="0"/>
          </a:p>
          <a:p>
            <a:pPr marL="0" indent="0">
              <a:buFontTx/>
              <a:buNone/>
            </a:pPr>
            <a:endParaRPr lang="es-ES" dirty="0" smtClean="0"/>
          </a:p>
          <a:p>
            <a:pPr marL="171450" indent="-171450">
              <a:buFontTx/>
              <a:buChar char="-"/>
            </a:pPr>
            <a:r>
              <a:rPr lang="es-ES" b="1" dirty="0" smtClean="0"/>
              <a:t>Recursos</a:t>
            </a:r>
            <a:r>
              <a:rPr lang="es-ES" b="1" baseline="0" dirty="0" smtClean="0"/>
              <a:t> de formación:</a:t>
            </a:r>
          </a:p>
          <a:p>
            <a:pPr marL="171450" indent="-171450">
              <a:buFontTx/>
              <a:buChar char="-"/>
            </a:pPr>
            <a:endParaRPr lang="es-ES" baseline="0" dirty="0" smtClean="0"/>
          </a:p>
          <a:p>
            <a:pPr marL="0" indent="0">
              <a:buFontTx/>
              <a:buNone/>
            </a:pPr>
            <a:r>
              <a:rPr lang="es-ES" baseline="0" dirty="0" smtClean="0"/>
              <a:t>         - </a:t>
            </a:r>
            <a:r>
              <a:rPr lang="es-ES" b="1" baseline="0" dirty="0" smtClean="0"/>
              <a:t>Curso Salud Local</a:t>
            </a:r>
            <a:r>
              <a:rPr lang="es-ES" baseline="0" dirty="0" smtClean="0"/>
              <a:t>: </a:t>
            </a:r>
            <a:r>
              <a:rPr lang="es-ES" sz="1200" b="0" i="0" kern="1200" dirty="0" smtClean="0">
                <a:solidFill>
                  <a:schemeClr val="tx1"/>
                </a:solidFill>
                <a:effectLst/>
                <a:latin typeface="+mn-lt"/>
                <a:ea typeface="+mn-ea"/>
                <a:cs typeface="+mn-cs"/>
              </a:rPr>
              <a:t>Sienta las bases del entorno local como entorno saludable y apoya la implementación local de la EPSP de manera práctica, con el fin de fomentar la salud y el bienestar de la población. </a:t>
            </a:r>
            <a:r>
              <a:rPr lang="es-ES" dirty="0" smtClean="0">
                <a:hlinkClick r:id="rId5"/>
              </a:rPr>
              <a:t>https://www.mscbs.gob.es/profesionales/saludPublica/prevPromocion/Estrategia/PlanCapacitacion/Curso_SaludLocal.htm</a:t>
            </a:r>
            <a:endParaRPr lang="es-ES" sz="1200" b="0" i="0" kern="1200" dirty="0" smtClean="0">
              <a:solidFill>
                <a:schemeClr val="tx1"/>
              </a:solidFill>
              <a:effectLst/>
              <a:latin typeface="+mn-lt"/>
              <a:ea typeface="+mn-ea"/>
              <a:cs typeface="+mn-cs"/>
            </a:endParaRPr>
          </a:p>
          <a:p>
            <a:pPr marL="0" indent="0">
              <a:buFontTx/>
              <a:buNone/>
            </a:pPr>
            <a:r>
              <a:rPr lang="es-ES" sz="1200" b="0" i="0" kern="1200" baseline="0" dirty="0" smtClean="0">
                <a:solidFill>
                  <a:schemeClr val="tx1"/>
                </a:solidFill>
                <a:effectLst/>
                <a:latin typeface="+mn-lt"/>
                <a:ea typeface="+mn-ea"/>
                <a:cs typeface="+mn-cs"/>
              </a:rPr>
              <a:t>           </a:t>
            </a:r>
            <a:endParaRPr lang="es-ES" sz="1200" b="0" i="0" kern="1200" dirty="0" smtClean="0">
              <a:solidFill>
                <a:schemeClr val="tx1"/>
              </a:solidFill>
              <a:effectLst/>
              <a:latin typeface="+mn-lt"/>
              <a:ea typeface="+mn-ea"/>
              <a:cs typeface="+mn-cs"/>
            </a:endParaRPr>
          </a:p>
          <a:p>
            <a:pPr marL="0" indent="0">
              <a:buFontTx/>
              <a:buNone/>
            </a:pPr>
            <a:r>
              <a:rPr lang="es-ES" sz="1200" b="0" i="0" kern="1200" dirty="0" smtClean="0">
                <a:solidFill>
                  <a:schemeClr val="tx1"/>
                </a:solidFill>
                <a:effectLst/>
                <a:latin typeface="+mn-lt"/>
                <a:ea typeface="+mn-ea"/>
                <a:cs typeface="+mn-cs"/>
              </a:rPr>
              <a:t>        </a:t>
            </a:r>
            <a:r>
              <a:rPr lang="es-ES" sz="1200" b="0" i="0" kern="1200" baseline="0" dirty="0" smtClean="0">
                <a:solidFill>
                  <a:schemeClr val="tx1"/>
                </a:solidFill>
                <a:effectLst/>
                <a:latin typeface="+mn-lt"/>
                <a:ea typeface="+mn-ea"/>
                <a:cs typeface="+mn-cs"/>
              </a:rPr>
              <a:t> - </a:t>
            </a:r>
            <a:r>
              <a:rPr lang="es-ES" sz="1200" b="1" i="0" kern="1200" baseline="0" dirty="0" smtClean="0">
                <a:solidFill>
                  <a:schemeClr val="tx1"/>
                </a:solidFill>
                <a:effectLst/>
                <a:latin typeface="+mn-lt"/>
                <a:ea typeface="+mn-ea"/>
                <a:cs typeface="+mn-cs"/>
              </a:rPr>
              <a:t>Jornadas anuales </a:t>
            </a:r>
            <a:r>
              <a:rPr lang="es-ES" sz="1200" b="0" i="0" kern="1200" baseline="0" dirty="0" smtClean="0">
                <a:solidFill>
                  <a:schemeClr val="tx1"/>
                </a:solidFill>
                <a:effectLst/>
                <a:latin typeface="+mn-lt"/>
                <a:ea typeface="+mn-ea"/>
                <a:cs typeface="+mn-cs"/>
              </a:rPr>
              <a:t>sobre la implementación local de la EPSP. </a:t>
            </a:r>
            <a:r>
              <a:rPr lang="es-ES" dirty="0" smtClean="0">
                <a:hlinkClick r:id="rId6"/>
              </a:rPr>
              <a:t>https://www.mscbs.gob.es/profesionales/saludPublica/prevPromocion/Estrategia/Implementacion_Local.htm</a:t>
            </a:r>
            <a:endParaRPr lang="es-ES" sz="1200" b="0" i="0" kern="1200" dirty="0" smtClean="0">
              <a:solidFill>
                <a:schemeClr val="tx1"/>
              </a:solidFill>
              <a:effectLst/>
              <a:latin typeface="+mn-lt"/>
              <a:ea typeface="+mn-ea"/>
              <a:cs typeface="+mn-cs"/>
            </a:endParaRPr>
          </a:p>
          <a:p>
            <a:pPr marL="0" indent="0">
              <a:buFontTx/>
              <a:buNone/>
            </a:pPr>
            <a:endParaRPr lang="es-ES" sz="1200" b="0" i="0" kern="1200" dirty="0" smtClean="0">
              <a:solidFill>
                <a:schemeClr val="tx1"/>
              </a:solidFill>
              <a:effectLst/>
              <a:latin typeface="+mn-lt"/>
              <a:ea typeface="+mn-ea"/>
              <a:cs typeface="+mn-cs"/>
            </a:endParaRPr>
          </a:p>
          <a:p>
            <a:pPr marL="171450" indent="-171450">
              <a:buFontTx/>
              <a:buChar char="-"/>
            </a:pPr>
            <a:r>
              <a:rPr lang="es-ES" dirty="0" smtClean="0"/>
              <a:t>Para facilitar la integración de la </a:t>
            </a:r>
            <a:r>
              <a:rPr lang="es-ES" b="1" dirty="0" smtClean="0"/>
              <a:t>equidad </a:t>
            </a:r>
            <a:r>
              <a:rPr lang="es-ES" dirty="0" smtClean="0"/>
              <a:t>en la implementación</a:t>
            </a:r>
            <a:r>
              <a:rPr lang="es-ES" baseline="0" dirty="0" smtClean="0"/>
              <a:t> local de la EPSP proponemos la utilización de una herramienta de reflexión adaptada específicamente para la implementación local. Se trata de una versión corta y una adaptación del checklist de equidad de la guía Metodológica para integrar la Equidad en las Estrategias, Programas y Actividades de Salud del Ministerio de Sanidad. Supone una reflexión inicial y preliminar sobre la equidad en los programas y actividades sobre el ámbito de trabajo para plantearse por ejemplo si creen que sus programas llegan a toda la población, o solo a unos sectores, si llegan a quienes más lo necesitan, etc. </a:t>
            </a:r>
            <a:r>
              <a:rPr lang="es-ES" dirty="0" smtClean="0">
                <a:hlinkClick r:id="rId7"/>
              </a:rPr>
              <a:t>https://www.mscbs.gob.es/profesionales/saludPublica/prevPromocion/Estrategia/Paso3_Avanzando_Implementacion.htm</a:t>
            </a:r>
            <a:endParaRPr lang="es-ES" dirty="0" smtClean="0"/>
          </a:p>
          <a:p>
            <a:pPr marL="0" indent="0">
              <a:buFontTx/>
              <a:buNone/>
            </a:pPr>
            <a:endParaRPr lang="es-E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t>-</a:t>
            </a:r>
            <a:r>
              <a:rPr lang="es-ES" baseline="0" dirty="0" smtClean="0"/>
              <a:t> C</a:t>
            </a:r>
            <a:r>
              <a:rPr lang="es-ES" sz="1200" kern="1200" dirty="0" smtClean="0">
                <a:solidFill>
                  <a:schemeClr val="bg1"/>
                </a:solidFill>
                <a:latin typeface="+mn-lt"/>
                <a:ea typeface="+mn-ea"/>
                <a:cs typeface="+mn-cs"/>
              </a:rPr>
              <a:t>onvocatoria anual de ayudas a</a:t>
            </a:r>
            <a:r>
              <a:rPr lang="es-ES" sz="1200" kern="1200" baseline="0" dirty="0" smtClean="0">
                <a:solidFill>
                  <a:schemeClr val="bg1"/>
                </a:solidFill>
                <a:latin typeface="+mn-lt"/>
                <a:ea typeface="+mn-ea"/>
                <a:cs typeface="+mn-cs"/>
              </a:rPr>
              <a:t> </a:t>
            </a:r>
            <a:r>
              <a:rPr lang="es-ES" sz="1200" kern="1200" dirty="0" smtClean="0">
                <a:solidFill>
                  <a:schemeClr val="bg1"/>
                </a:solidFill>
                <a:latin typeface="+mn-lt"/>
                <a:ea typeface="+mn-ea"/>
                <a:cs typeface="+mn-cs"/>
              </a:rPr>
              <a:t>las Entidades Locales para la potenciación de la implementación local de la EPSP: esta</a:t>
            </a:r>
            <a:r>
              <a:rPr lang="es-ES" sz="1200" kern="1200" baseline="0" dirty="0" smtClean="0">
                <a:solidFill>
                  <a:schemeClr val="bg1"/>
                </a:solidFill>
                <a:latin typeface="+mn-lt"/>
                <a:ea typeface="+mn-ea"/>
                <a:cs typeface="+mn-cs"/>
              </a:rPr>
              <a:t> convocatoria se enmarca en el </a:t>
            </a:r>
            <a:r>
              <a:rPr lang="es-ES" sz="1200" kern="1200" dirty="0" smtClean="0">
                <a:solidFill>
                  <a:schemeClr val="bg1"/>
                </a:solidFill>
                <a:latin typeface="+mn-lt"/>
                <a:ea typeface="+mn-ea"/>
                <a:cs typeface="+mn-cs"/>
              </a:rPr>
              <a:t>Convenios anual</a:t>
            </a:r>
            <a:r>
              <a:rPr lang="es-ES" sz="1200" kern="1200" baseline="0" dirty="0" smtClean="0">
                <a:solidFill>
                  <a:schemeClr val="bg1"/>
                </a:solidFill>
                <a:latin typeface="+mn-lt"/>
                <a:ea typeface="+mn-ea"/>
                <a:cs typeface="+mn-cs"/>
              </a:rPr>
              <a:t> que establece el Ministerio de Sanidad</a:t>
            </a:r>
            <a:r>
              <a:rPr lang="es-ES" sz="1200" kern="1200" dirty="0" smtClean="0">
                <a:solidFill>
                  <a:schemeClr val="bg1"/>
                </a:solidFill>
                <a:latin typeface="+mn-lt"/>
                <a:ea typeface="+mn-ea"/>
                <a:cs typeface="+mn-cs"/>
              </a:rPr>
              <a:t> con la Federación</a:t>
            </a:r>
            <a:r>
              <a:rPr lang="es-ES" sz="1200" kern="1200" baseline="0" dirty="0" smtClean="0">
                <a:solidFill>
                  <a:schemeClr val="bg1"/>
                </a:solidFill>
                <a:latin typeface="+mn-lt"/>
                <a:ea typeface="+mn-ea"/>
                <a:cs typeface="+mn-cs"/>
              </a:rPr>
              <a:t> Española de Municipios y Provincias (FEMP) </a:t>
            </a:r>
            <a:r>
              <a:rPr lang="es-ES" sz="1200" kern="1200" dirty="0" smtClean="0">
                <a:solidFill>
                  <a:schemeClr val="bg1"/>
                </a:solidFill>
                <a:latin typeface="+mn-lt"/>
                <a:ea typeface="+mn-ea"/>
                <a:cs typeface="+mn-cs"/>
              </a:rPr>
              <a:t>para la potenciación de la Red Española de Ciudades Saludables y (desde 2014) la implementación local de la Estrategia de Promoción de la Salud y Prevención en el Sistema Nacional de Salud.</a:t>
            </a:r>
          </a:p>
          <a:p>
            <a:pPr marL="0" indent="0">
              <a:buFontTx/>
              <a:buNone/>
            </a:pPr>
            <a:endParaRPr lang="es-ES" dirty="0" smtClean="0"/>
          </a:p>
          <a:p>
            <a:pPr marL="0" indent="0">
              <a:buFontTx/>
              <a:buNone/>
            </a:pPr>
            <a:endParaRPr lang="es-ES" dirty="0" smtClean="0"/>
          </a:p>
          <a:p>
            <a:pPr marL="228600" indent="-228600"/>
            <a:endParaRPr lang="en-US" altLang="es-E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1 Marcador de imagen de diapositiva"/>
          <p:cNvSpPr>
            <a:spLocks noGrp="1" noRot="1" noChangeAspect="1" noTextEdit="1"/>
          </p:cNvSpPr>
          <p:nvPr>
            <p:ph type="sldImg"/>
          </p:nvPr>
        </p:nvSpPr>
        <p:spPr>
          <a:xfrm>
            <a:off x="917575" y="744538"/>
            <a:ext cx="4962525" cy="3722687"/>
          </a:xfrm>
          <a:ln/>
        </p:spPr>
      </p:sp>
      <p:sp>
        <p:nvSpPr>
          <p:cNvPr id="28675" name="2 Marcador de notas"/>
          <p:cNvSpPr>
            <a:spLocks noGrp="1"/>
          </p:cNvSpPr>
          <p:nvPr>
            <p:ph type="body" idx="1"/>
          </p:nvPr>
        </p:nvSpPr>
        <p:spPr>
          <a:noFill/>
        </p:spPr>
        <p:txBody>
          <a:bodyPr/>
          <a:lstStyle/>
          <a:p>
            <a:pPr marL="0" marR="0" indent="0" algn="l" defTabSz="914400" rtl="0" eaLnBrk="1" fontAlgn="auto" latinLnBrk="0" hangingPunct="1">
              <a:lnSpc>
                <a:spcPct val="100000"/>
              </a:lnSpc>
              <a:spcBef>
                <a:spcPts val="277"/>
              </a:spcBef>
              <a:spcAft>
                <a:spcPts val="0"/>
              </a:spcAft>
              <a:buClrTx/>
              <a:buSzTx/>
              <a:buFontTx/>
              <a:buNone/>
              <a:tabLst/>
              <a:defRPr/>
            </a:pPr>
            <a:endParaRPr lang="es-ES_tradnl" sz="1100" kern="1200" dirty="0" smtClean="0">
              <a:solidFill>
                <a:schemeClr val="tx1"/>
              </a:solidFill>
              <a:effectLst/>
              <a:latin typeface="+mn-lt"/>
              <a:ea typeface="+mn-ea"/>
              <a:cs typeface="+mn-cs"/>
            </a:endParaRPr>
          </a:p>
          <a:p>
            <a:pPr algn="just"/>
            <a:r>
              <a:rPr lang="es-ES" altLang="es-ES" sz="1100" dirty="0" smtClean="0">
                <a:latin typeface="+mn-lt"/>
              </a:rPr>
              <a:t>Actualmente en nuestro país hay 9,1 millones de </a:t>
            </a:r>
            <a:r>
              <a:rPr lang="es-ES" altLang="es-ES" sz="1100" b="1" dirty="0" smtClean="0">
                <a:latin typeface="+mn-lt"/>
              </a:rPr>
              <a:t>personas por encima de los 64 años </a:t>
            </a:r>
            <a:r>
              <a:rPr lang="es-ES" altLang="es-ES" sz="1100" b="0" dirty="0" smtClean="0">
                <a:latin typeface="+mn-lt"/>
              </a:rPr>
              <a:t>(lo que supone el 19,4% de la población total);</a:t>
            </a:r>
            <a:r>
              <a:rPr lang="es-ES" altLang="es-ES" sz="1100" b="0" baseline="0" dirty="0" smtClean="0">
                <a:latin typeface="+mn-lt"/>
              </a:rPr>
              <a:t> </a:t>
            </a:r>
            <a:r>
              <a:rPr lang="es-ES" altLang="es-ES" sz="1100" dirty="0" smtClean="0">
                <a:latin typeface="+mn-lt"/>
              </a:rPr>
              <a:t>un 57% de estas</a:t>
            </a:r>
            <a:r>
              <a:rPr lang="es-ES" altLang="es-ES" sz="1100" baseline="0" dirty="0" smtClean="0">
                <a:latin typeface="+mn-lt"/>
              </a:rPr>
              <a:t> personas </a:t>
            </a:r>
            <a:r>
              <a:rPr lang="es-ES" altLang="es-ES" sz="1100" dirty="0" smtClean="0">
                <a:latin typeface="+mn-lt"/>
              </a:rPr>
              <a:t>son mujeres. Para el año 2033,</a:t>
            </a:r>
            <a:r>
              <a:rPr lang="es-ES" altLang="es-ES" sz="1100" baseline="0" dirty="0" smtClean="0">
                <a:latin typeface="+mn-lt"/>
              </a:rPr>
              <a:t> las </a:t>
            </a:r>
            <a:r>
              <a:rPr lang="es-ES" altLang="es-ES" sz="1100" b="0" dirty="0" smtClean="0">
                <a:latin typeface="+mn-lt"/>
              </a:rPr>
              <a:t>personas por encima de los 64 años</a:t>
            </a:r>
            <a:r>
              <a:rPr lang="es-ES" altLang="es-ES" sz="1100" b="0" baseline="0" dirty="0" smtClean="0">
                <a:latin typeface="+mn-lt"/>
              </a:rPr>
              <a:t> </a:t>
            </a:r>
            <a:r>
              <a:rPr lang="es-ES" altLang="es-ES" sz="1100" b="0" dirty="0" smtClean="0">
                <a:latin typeface="+mn-lt"/>
              </a:rPr>
              <a:t>sup</a:t>
            </a:r>
            <a:r>
              <a:rPr lang="es-ES" altLang="es-ES" sz="1100" dirty="0" smtClean="0">
                <a:latin typeface="+mn-lt"/>
              </a:rPr>
              <a:t>ondrán el 25,2% de la población, con una alta tasa de dependencia. Según las previsiones, el segmento de población que más aumenta en los próximos años es el de mayores de 80 años ,</a:t>
            </a:r>
            <a:r>
              <a:rPr lang="es-ES" altLang="es-ES" sz="1100" baseline="0" dirty="0" smtClean="0">
                <a:latin typeface="+mn-lt"/>
              </a:rPr>
              <a:t> </a:t>
            </a:r>
            <a:r>
              <a:rPr lang="es-ES" altLang="es-ES" sz="1100" dirty="0" smtClean="0">
                <a:latin typeface="+mn-lt"/>
              </a:rPr>
              <a:t>fenómeno denominado “envejecimiento del envejecimiento”.</a:t>
            </a:r>
          </a:p>
          <a:p>
            <a:pPr algn="just"/>
            <a:endParaRPr lang="es-ES" altLang="es-ES" sz="1100" b="0" dirty="0" smtClean="0">
              <a:latin typeface="+mn-lt"/>
            </a:endParaRPr>
          </a:p>
          <a:p>
            <a:pPr algn="just"/>
            <a:r>
              <a:rPr lang="es-ES" altLang="es-ES" sz="1100" b="0" baseline="0" dirty="0" smtClean="0">
                <a:latin typeface="+mn-lt"/>
              </a:rPr>
              <a:t>A nivel de la Unión Europea, se estima un crecimiento del gasto sanitario en 1,6 puntos del PIB para el 2060 en la UE-28. Según esta misma estimación, en España esta cifra se situaría en 1,9 puntos más del PIB (</a:t>
            </a:r>
            <a:r>
              <a:rPr lang="es-ES" sz="1100" dirty="0" smtClean="0">
                <a:hlinkClick r:id="rId3"/>
              </a:rPr>
              <a:t>http://envejecimiento.csic.es/documentacion/biblioteca/registro.htm?id=59700</a:t>
            </a:r>
            <a:r>
              <a:rPr lang="es-ES" altLang="es-ES" sz="1100" b="0" baseline="0" dirty="0" smtClean="0">
                <a:latin typeface="+mn-lt"/>
              </a:rPr>
              <a:t>). </a:t>
            </a:r>
            <a:r>
              <a:rPr lang="es-ES" altLang="es-ES" sz="1100" b="1" dirty="0" smtClean="0">
                <a:latin typeface="+mn-lt"/>
              </a:rPr>
              <a:t>El impacto del envejecimiento </a:t>
            </a:r>
            <a:r>
              <a:rPr lang="es-ES" altLang="es-ES" sz="1100" b="0" dirty="0" smtClean="0">
                <a:latin typeface="+mn-lt"/>
              </a:rPr>
              <a:t>en la calidad</a:t>
            </a:r>
            <a:r>
              <a:rPr lang="es-ES" altLang="es-ES" sz="1100" b="0" baseline="0" dirty="0" smtClean="0">
                <a:latin typeface="+mn-lt"/>
              </a:rPr>
              <a:t> de vida de la población, así como en el </a:t>
            </a:r>
            <a:r>
              <a:rPr lang="es-ES" altLang="es-ES" sz="1100" b="0" dirty="0" smtClean="0">
                <a:latin typeface="+mn-lt"/>
              </a:rPr>
              <a:t>gasto sanitario público, se podría reducir a la mitad si el </a:t>
            </a:r>
            <a:r>
              <a:rPr lang="es-ES" altLang="es-ES" sz="1100" b="1" dirty="0" smtClean="0">
                <a:latin typeface="+mn-lt"/>
              </a:rPr>
              <a:t>crecimiento en la esperanza de vida en buena salud </a:t>
            </a:r>
            <a:r>
              <a:rPr lang="es-ES" altLang="es-ES" sz="1100" b="0" dirty="0" smtClean="0">
                <a:latin typeface="+mn-lt"/>
              </a:rPr>
              <a:t>fuese proporcional al crecimiento de la esperanza de vida media. </a:t>
            </a:r>
          </a:p>
          <a:p>
            <a:pPr algn="just"/>
            <a:endParaRPr lang="es-ES" altLang="es-ES" sz="1100" dirty="0" smtClean="0">
              <a:latin typeface="+mn-lt"/>
            </a:endParaRPr>
          </a:p>
        </p:txBody>
      </p:sp>
      <p:sp>
        <p:nvSpPr>
          <p:cNvPr id="28676" name="3 Marcador de número de diapositiva"/>
          <p:cNvSpPr txBox="1">
            <a:spLocks noGrp="1"/>
          </p:cNvSpPr>
          <p:nvPr/>
        </p:nvSpPr>
        <p:spPr bwMode="auto">
          <a:xfrm>
            <a:off x="3851814" y="9429274"/>
            <a:ext cx="2944342" cy="497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22" tIns="45360" rIns="90722" bIns="45360" anchor="b"/>
          <a:lstStyle>
            <a:lvl1pPr defTabSz="977900" eaLnBrk="0" hangingPunct="0">
              <a:spcBef>
                <a:spcPct val="30000"/>
              </a:spcBef>
              <a:defRPr sz="1200">
                <a:solidFill>
                  <a:schemeClr val="tx1"/>
                </a:solidFill>
                <a:latin typeface="Arial" pitchFamily="34" charset="0"/>
              </a:defRPr>
            </a:lvl1pPr>
            <a:lvl2pPr marL="742950" indent="-285750" defTabSz="977900" eaLnBrk="0" hangingPunct="0">
              <a:spcBef>
                <a:spcPct val="30000"/>
              </a:spcBef>
              <a:defRPr sz="1200">
                <a:solidFill>
                  <a:schemeClr val="tx1"/>
                </a:solidFill>
                <a:latin typeface="Arial" pitchFamily="34" charset="0"/>
              </a:defRPr>
            </a:lvl2pPr>
            <a:lvl3pPr marL="1143000" indent="-228600" defTabSz="977900" eaLnBrk="0" hangingPunct="0">
              <a:spcBef>
                <a:spcPct val="30000"/>
              </a:spcBef>
              <a:defRPr sz="1200">
                <a:solidFill>
                  <a:schemeClr val="tx1"/>
                </a:solidFill>
                <a:latin typeface="Arial" pitchFamily="34" charset="0"/>
              </a:defRPr>
            </a:lvl3pPr>
            <a:lvl4pPr marL="1600200" indent="-228600" defTabSz="977900" eaLnBrk="0" hangingPunct="0">
              <a:spcBef>
                <a:spcPct val="30000"/>
              </a:spcBef>
              <a:defRPr sz="1200">
                <a:solidFill>
                  <a:schemeClr val="tx1"/>
                </a:solidFill>
                <a:latin typeface="Arial" pitchFamily="34" charset="0"/>
              </a:defRPr>
            </a:lvl4pPr>
            <a:lvl5pPr marL="2057400" indent="-228600" defTabSz="977900" eaLnBrk="0" hangingPunct="0">
              <a:spcBef>
                <a:spcPct val="30000"/>
              </a:spcBef>
              <a:defRPr sz="1200">
                <a:solidFill>
                  <a:schemeClr val="tx1"/>
                </a:solidFill>
                <a:latin typeface="Arial" pitchFamily="34" charset="0"/>
              </a:defRPr>
            </a:lvl5pPr>
            <a:lvl6pPr marL="2514600" indent="-228600" defTabSz="977900" eaLnBrk="0" fontAlgn="base" hangingPunct="0">
              <a:spcBef>
                <a:spcPct val="30000"/>
              </a:spcBef>
              <a:spcAft>
                <a:spcPct val="0"/>
              </a:spcAft>
              <a:defRPr sz="1200">
                <a:solidFill>
                  <a:schemeClr val="tx1"/>
                </a:solidFill>
                <a:latin typeface="Arial" pitchFamily="34" charset="0"/>
              </a:defRPr>
            </a:lvl6pPr>
            <a:lvl7pPr marL="2971800" indent="-228600" defTabSz="977900" eaLnBrk="0" fontAlgn="base" hangingPunct="0">
              <a:spcBef>
                <a:spcPct val="30000"/>
              </a:spcBef>
              <a:spcAft>
                <a:spcPct val="0"/>
              </a:spcAft>
              <a:defRPr sz="1200">
                <a:solidFill>
                  <a:schemeClr val="tx1"/>
                </a:solidFill>
                <a:latin typeface="Arial" pitchFamily="34" charset="0"/>
              </a:defRPr>
            </a:lvl7pPr>
            <a:lvl8pPr marL="3429000" indent="-228600" defTabSz="977900" eaLnBrk="0" fontAlgn="base" hangingPunct="0">
              <a:spcBef>
                <a:spcPct val="30000"/>
              </a:spcBef>
              <a:spcAft>
                <a:spcPct val="0"/>
              </a:spcAft>
              <a:defRPr sz="1200">
                <a:solidFill>
                  <a:schemeClr val="tx1"/>
                </a:solidFill>
                <a:latin typeface="Arial" pitchFamily="34" charset="0"/>
              </a:defRPr>
            </a:lvl8pPr>
            <a:lvl9pPr marL="3886200" indent="-228600" defTabSz="9779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4FE73CF8-ACCA-4FDD-B922-85E881EAB35D}" type="slidenum">
              <a:rPr lang="es-ES" altLang="es-ES">
                <a:solidFill>
                  <a:prstClr val="black"/>
                </a:solidFill>
              </a:rPr>
              <a:pPr algn="r" eaLnBrk="1" hangingPunct="1">
                <a:spcBef>
                  <a:spcPct val="0"/>
                </a:spcBef>
              </a:pPr>
              <a:t>4</a:t>
            </a:fld>
            <a:endParaRPr lang="es-ES" altLang="es-ES">
              <a:solidFill>
                <a:prstClr val="black"/>
              </a:solidFill>
            </a:endParaRPr>
          </a:p>
        </p:txBody>
      </p:sp>
    </p:spTree>
    <p:extLst>
      <p:ext uri="{BB962C8B-B14F-4D97-AF65-F5344CB8AC3E}">
        <p14:creationId xmlns:p14="http://schemas.microsoft.com/office/powerpoint/2010/main" val="40957360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2FE1F6F-2291-40E0-A5BF-897A3C307C83}" type="slidenum">
              <a:rPr lang="es-ES" altLang="es-ES"/>
              <a:pPr>
                <a:defRPr/>
              </a:pPr>
              <a:t>40</a:t>
            </a:fld>
            <a:endParaRPr lang="es-ES" altLang="es-ES"/>
          </a:p>
        </p:txBody>
      </p:sp>
      <p:sp>
        <p:nvSpPr>
          <p:cNvPr id="880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FontTx/>
              <a:buNone/>
            </a:pPr>
            <a:r>
              <a:rPr lang="es-ES" sz="1200" b="0" i="0" kern="1200" baseline="0" dirty="0" smtClean="0">
                <a:solidFill>
                  <a:schemeClr val="tx1"/>
                </a:solidFill>
                <a:effectLst/>
                <a:latin typeface="+mn-lt"/>
                <a:ea typeface="+mn-ea"/>
                <a:cs typeface="+mn-cs"/>
              </a:rPr>
              <a:t> - </a:t>
            </a:r>
            <a:r>
              <a:rPr lang="es-ES" sz="1200" b="1" i="0" kern="1200" baseline="0" dirty="0" smtClean="0">
                <a:solidFill>
                  <a:schemeClr val="tx1"/>
                </a:solidFill>
                <a:effectLst/>
                <a:latin typeface="+mn-lt"/>
                <a:ea typeface="+mn-ea"/>
                <a:cs typeface="+mn-cs"/>
              </a:rPr>
              <a:t>Guías técnicas</a:t>
            </a:r>
            <a:r>
              <a:rPr lang="es-ES" sz="1200" b="0" i="0" kern="1200" baseline="0" dirty="0" smtClean="0">
                <a:solidFill>
                  <a:schemeClr val="tx1"/>
                </a:solidFill>
                <a:effectLst/>
                <a:latin typeface="+mn-lt"/>
                <a:ea typeface="+mn-ea"/>
                <a:cs typeface="+mn-cs"/>
              </a:rPr>
              <a:t>: </a:t>
            </a:r>
            <a:r>
              <a:rPr lang="es-ES" dirty="0" smtClean="0">
                <a:hlinkClick r:id="rId3"/>
              </a:rPr>
              <a:t>https://www.mscbs.gob.es/profesionales/saludPublica/prevPromocion/Estrategia/Implementacion_Local_Herramientas.htm</a:t>
            </a:r>
            <a:endParaRPr lang="es-ES" sz="1200" b="0" i="0" kern="1200" baseline="0" dirty="0" smtClean="0">
              <a:solidFill>
                <a:schemeClr val="tx1"/>
              </a:solidFill>
              <a:effectLst/>
              <a:latin typeface="+mn-lt"/>
              <a:ea typeface="+mn-ea"/>
              <a:cs typeface="+mn-cs"/>
            </a:endParaRPr>
          </a:p>
          <a:p>
            <a:pPr lvl="1"/>
            <a:r>
              <a:rPr lang="es-ES" sz="1200" b="0" i="0" kern="1200" baseline="0" dirty="0" smtClean="0">
                <a:solidFill>
                  <a:schemeClr val="tx1"/>
                </a:solidFill>
                <a:effectLst/>
                <a:latin typeface="+mn-lt"/>
                <a:ea typeface="+mn-ea"/>
                <a:cs typeface="+mn-cs"/>
              </a:rPr>
              <a:t>- </a:t>
            </a:r>
            <a:r>
              <a:rPr lang="es-ES" sz="1200" b="0" i="0" kern="1200" dirty="0" smtClean="0">
                <a:solidFill>
                  <a:schemeClr val="tx1"/>
                </a:solidFill>
                <a:effectLst/>
                <a:latin typeface="+mn-lt"/>
                <a:ea typeface="+mn-ea"/>
                <a:cs typeface="+mn-cs"/>
              </a:rPr>
              <a:t>“Hacia Rutas Saludables” es una guía de información práctica para apoyar a las entidades locales en el diseño, dinamización y evaluación de un Plan de Ruta(s) Saludable(s). Escrita por profesionales de la Educación Física y el Deporte y de la Promoción de la Salud y coeditada por el Ministerio de Sanidad</a:t>
            </a:r>
            <a:r>
              <a:rPr lang="es-ES" sz="1200" b="0" i="0" kern="1200" baseline="0" dirty="0" smtClean="0">
                <a:solidFill>
                  <a:schemeClr val="tx1"/>
                </a:solidFill>
                <a:effectLst/>
                <a:latin typeface="+mn-lt"/>
                <a:ea typeface="+mn-ea"/>
                <a:cs typeface="+mn-cs"/>
              </a:rPr>
              <a:t> </a:t>
            </a:r>
            <a:r>
              <a:rPr lang="es-ES" sz="1200" b="0" i="0" kern="1200" dirty="0" smtClean="0">
                <a:solidFill>
                  <a:schemeClr val="tx1"/>
                </a:solidFill>
                <a:effectLst/>
                <a:latin typeface="+mn-lt"/>
                <a:ea typeface="+mn-ea"/>
                <a:cs typeface="+mn-cs"/>
              </a:rPr>
              <a:t>y la Federación Española de Municipios y Provincias, su publicación se inscribe dentro de la Estrategia de Promoción de la Salud y Prevención como una herramienta pensada para contribuir al desarrollo de entornos que posibiliten e incentiven la actividad física, siguiendo criterios de equidad, </a:t>
            </a:r>
            <a:r>
              <a:rPr lang="es-ES" sz="1200" b="0" i="0" kern="1200" dirty="0" err="1" smtClean="0">
                <a:solidFill>
                  <a:schemeClr val="tx1"/>
                </a:solidFill>
                <a:effectLst/>
                <a:latin typeface="+mn-lt"/>
                <a:ea typeface="+mn-ea"/>
                <a:cs typeface="+mn-cs"/>
              </a:rPr>
              <a:t>intersectorialidad</a:t>
            </a:r>
            <a:r>
              <a:rPr lang="es-ES" sz="1200" b="0" i="0" kern="1200" dirty="0" smtClean="0">
                <a:solidFill>
                  <a:schemeClr val="tx1"/>
                </a:solidFill>
                <a:effectLst/>
                <a:latin typeface="+mn-lt"/>
                <a:ea typeface="+mn-ea"/>
                <a:cs typeface="+mn-cs"/>
              </a:rPr>
              <a:t>, participación y coherencia.</a:t>
            </a:r>
          </a:p>
          <a:p>
            <a:pPr lvl="1"/>
            <a:r>
              <a:rPr lang="es-ES" sz="1200" b="0" i="0" kern="1200" baseline="0" dirty="0" smtClean="0">
                <a:solidFill>
                  <a:schemeClr val="tx1"/>
                </a:solidFill>
                <a:effectLst/>
                <a:latin typeface="+mn-lt"/>
                <a:ea typeface="+mn-ea"/>
                <a:cs typeface="+mn-cs"/>
              </a:rPr>
              <a:t>- </a:t>
            </a:r>
            <a:r>
              <a:rPr lang="es-ES" sz="1200" b="0" i="0" kern="1200" dirty="0" smtClean="0">
                <a:solidFill>
                  <a:schemeClr val="tx1"/>
                </a:solidFill>
                <a:effectLst/>
                <a:latin typeface="+mn-lt"/>
                <a:ea typeface="+mn-ea"/>
                <a:cs typeface="+mn-cs"/>
              </a:rPr>
              <a:t>Participar para ganar salud:</a:t>
            </a:r>
            <a:r>
              <a:rPr lang="es-ES" sz="1200" b="0" i="0" kern="1200" baseline="0" dirty="0" smtClean="0">
                <a:solidFill>
                  <a:schemeClr val="tx1"/>
                </a:solidFill>
                <a:effectLst/>
                <a:latin typeface="+mn-lt"/>
                <a:ea typeface="+mn-ea"/>
                <a:cs typeface="+mn-cs"/>
              </a:rPr>
              <a:t> </a:t>
            </a:r>
            <a:r>
              <a:rPr lang="es-ES" sz="1200" b="0" i="0" kern="1200" dirty="0" smtClean="0">
                <a:solidFill>
                  <a:schemeClr val="tx1"/>
                </a:solidFill>
                <a:effectLst/>
                <a:latin typeface="+mn-lt"/>
                <a:ea typeface="+mn-ea"/>
                <a:cs typeface="+mn-cs"/>
              </a:rPr>
              <a:t>Versión para todos los públicos de la Guía de Participación Comunitaria: Mejorando la salud y el bienestar y reduciendo desigualdades en salud, 2019.</a:t>
            </a:r>
            <a:r>
              <a:rPr lang="es-ES" sz="1200" b="0" i="0" kern="1200" baseline="0" dirty="0" smtClean="0">
                <a:solidFill>
                  <a:schemeClr val="tx1"/>
                </a:solidFill>
                <a:effectLst/>
                <a:latin typeface="+mn-lt"/>
                <a:ea typeface="+mn-ea"/>
                <a:cs typeface="+mn-cs"/>
              </a:rPr>
              <a:t> </a:t>
            </a:r>
            <a:r>
              <a:rPr lang="es-ES" sz="1200" b="0" i="0" kern="1200" dirty="0" smtClean="0">
                <a:solidFill>
                  <a:schemeClr val="tx1"/>
                </a:solidFill>
                <a:effectLst/>
                <a:latin typeface="+mn-lt"/>
                <a:ea typeface="+mn-ea"/>
                <a:cs typeface="+mn-cs"/>
              </a:rPr>
              <a:t>Esta versión ha sido realizada por el Nodo Madrileño del Proyecto Adapta GPS, el proyecto comunitario Mapeando Carabanchel Alto y el Área de Promoción de la Salud del Ministerio de Sanidad y ha contado con el apoyo metodológico de Guía Salud. Su formato atractivo y su lenguaje accesible busca facilitar el encuentro entre niveles, técnico, ciudadano y directivo.</a:t>
            </a:r>
          </a:p>
          <a:p>
            <a:pPr lvl="1"/>
            <a:r>
              <a:rPr lang="es-ES" sz="1200" b="0" i="0" kern="1200" dirty="0" smtClean="0">
                <a:solidFill>
                  <a:schemeClr val="tx1"/>
                </a:solidFill>
                <a:effectLst/>
                <a:latin typeface="+mn-lt"/>
                <a:ea typeface="+mn-ea"/>
                <a:cs typeface="+mn-cs"/>
                <a:hlinkClick r:id="rId4" tooltip="Se abrirá en una nueva ventana a la página ./docs/ImplementacionLocal/Ciudad_urbanismo_y_salud.pdf"/>
              </a:rPr>
              <a:t>-</a:t>
            </a:r>
            <a:r>
              <a:rPr lang="es-ES" sz="1200" b="0" i="0" kern="1200" baseline="0" dirty="0" smtClean="0">
                <a:solidFill>
                  <a:schemeClr val="tx1"/>
                </a:solidFill>
                <a:effectLst/>
                <a:latin typeface="+mn-lt"/>
                <a:ea typeface="+mn-ea"/>
                <a:cs typeface="+mn-cs"/>
                <a:hlinkClick r:id="rId4" tooltip="Se abrirá en una nueva ventana a la página ./docs/ImplementacionLocal/Ciudad_urbanismo_y_salud.pdf"/>
              </a:rPr>
              <a:t> </a:t>
            </a:r>
            <a:r>
              <a:rPr lang="es-ES" dirty="0" smtClean="0">
                <a:hlinkClick r:id="rId4" tooltip="Se abrirá en una nueva ventana a la página ./docs/ImplementacionLocal/Ciudad_urbanismo_y_salud.pdf"/>
              </a:rPr>
              <a:t>Documento Técnico de criterios generales sobre parámetros de diseño urbano para alcanzar los objetivos de una ciudad saludable con especial énfasis en el envejecimiento activo </a:t>
            </a:r>
            <a:endParaRPr lang="es-ES" dirty="0" smtClean="0"/>
          </a:p>
          <a:p>
            <a:pPr lvl="1"/>
            <a:r>
              <a:rPr lang="es-ES" dirty="0" smtClean="0">
                <a:hlinkClick r:id="rId5" tooltip="Se abrirá en una nueva ventana a la página /profesionales/saludPublica/prevPromocion/Estrategia/docs/FragilidadyCaidas_GuiaAF.pdf"/>
              </a:rPr>
              <a:t>- Guía para desarrollar programas de actividad física </a:t>
            </a:r>
            <a:r>
              <a:rPr lang="es-ES" dirty="0" err="1" smtClean="0">
                <a:hlinkClick r:id="rId5" tooltip="Se abrirá en una nueva ventana a la página /profesionales/saludPublica/prevPromocion/Estrategia/docs/FragilidadyCaidas_GuiaAF.pdf"/>
              </a:rPr>
              <a:t>multicomponente</a:t>
            </a:r>
            <a:r>
              <a:rPr lang="es-ES" dirty="0" smtClean="0">
                <a:hlinkClick r:id="rId5" tooltip="Se abrirá en una nueva ventana a la página /profesionales/saludPublica/prevPromocion/Estrategia/docs/FragilidadyCaidas_GuiaAF.pdf"/>
              </a:rPr>
              <a:t> en recursos comunitarios y locales: </a:t>
            </a:r>
            <a:r>
              <a:rPr lang="es-ES" dirty="0" smtClean="0"/>
              <a:t>Guía sencilla destinada a la prevención de la fragilidad y las caídas en la persona mayor mediante el desarrollo de programas de actividad física </a:t>
            </a:r>
            <a:r>
              <a:rPr lang="es-ES" dirty="0" err="1" smtClean="0"/>
              <a:t>multicomponente</a:t>
            </a:r>
            <a:r>
              <a:rPr lang="es-ES" dirty="0" smtClean="0"/>
              <a:t> realizados por los equipos del ámbito comunitario en la población mayor frágil y/o con alto riesgo de caídas derivada desde los Servicios de Atención Primaria</a:t>
            </a:r>
          </a:p>
          <a:p>
            <a:pPr lvl="1"/>
            <a:r>
              <a:rPr lang="es-ES" dirty="0" smtClean="0">
                <a:hlinkClick r:id="rId6" tooltip="Se abrirá en una nueva ventana a la página /profesionales/saludPublica/prevPromocion/Estrategia/docs/ImplementacionLocal/Redes_comunitarias_en_la_crisis_de_COVID-19.pdf"/>
              </a:rPr>
              <a:t>-</a:t>
            </a:r>
            <a:r>
              <a:rPr lang="es-ES" baseline="0" dirty="0" smtClean="0">
                <a:hlinkClick r:id="rId6" tooltip="Se abrirá en una nueva ventana a la página /profesionales/saludPublica/prevPromocion/Estrategia/docs/ImplementacionLocal/Redes_comunitarias_en_la_crisis_de_COVID-19.pdf"/>
              </a:rPr>
              <a:t> </a:t>
            </a:r>
            <a:r>
              <a:rPr lang="es-ES" dirty="0" smtClean="0">
                <a:hlinkClick r:id="rId6" tooltip="Se abrirá en una nueva ventana a la página /profesionales/saludPublica/prevPromocion/Estrategia/docs/ImplementacionLocal/Redes_comunitarias_en_la_crisis_de_COVID-19.pdf"/>
              </a:rPr>
              <a:t>Redes comunitarias en la crisis de COVID-19 </a:t>
            </a:r>
            <a:endParaRPr lang="es-ES" dirty="0" smtClean="0"/>
          </a:p>
          <a:p>
            <a:endParaRPr lang="es-ES" dirty="0" smtClean="0"/>
          </a:p>
          <a:p>
            <a:pPr marL="0" indent="0">
              <a:buFontTx/>
              <a:buNone/>
            </a:pPr>
            <a:endParaRPr lang="es-ES" dirty="0" smtClean="0"/>
          </a:p>
          <a:p>
            <a:pPr marL="228600" indent="-228600"/>
            <a:endParaRPr lang="en-US" altLang="es-ES" dirty="0" smtClean="0"/>
          </a:p>
        </p:txBody>
      </p:sp>
    </p:spTree>
    <p:extLst>
      <p:ext uri="{BB962C8B-B14F-4D97-AF65-F5344CB8AC3E}">
        <p14:creationId xmlns:p14="http://schemas.microsoft.com/office/powerpoint/2010/main" val="3299944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2FE1F6F-2291-40E0-A5BF-897A3C307C83}" type="slidenum">
              <a:rPr lang="es-ES" altLang="es-ES"/>
              <a:pPr>
                <a:defRPr/>
              </a:pPr>
              <a:t>41</a:t>
            </a:fld>
            <a:endParaRPr lang="es-ES" altLang="es-ES"/>
          </a:p>
        </p:txBody>
      </p:sp>
      <p:sp>
        <p:nvSpPr>
          <p:cNvPr id="880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buAutoNum type="arabicPeriod"/>
            </a:pPr>
            <a:r>
              <a:rPr lang="es-ES" sz="1200" b="1" i="0" kern="1200" dirty="0" smtClean="0">
                <a:solidFill>
                  <a:schemeClr val="tx1"/>
                </a:solidFill>
                <a:effectLst/>
                <a:latin typeface="+mn-lt"/>
                <a:ea typeface="+mn-ea"/>
                <a:cs typeface="+mn-cs"/>
              </a:rPr>
              <a:t>Las Recomendaciones para la población sobre Actividad Física para la Salud y Reducción del Sedentarismo</a:t>
            </a:r>
            <a:r>
              <a:rPr lang="es-ES" sz="1200" b="0" i="0" kern="1200" dirty="0" smtClean="0">
                <a:solidFill>
                  <a:schemeClr val="tx1"/>
                </a:solidFill>
                <a:effectLst/>
                <a:latin typeface="+mn-lt"/>
                <a:ea typeface="+mn-ea"/>
                <a:cs typeface="+mn-cs"/>
              </a:rPr>
              <a:t>, tienen el objetivo de dar a conocer a la población cual es la cantidad, intensidad, frecuencia y duración de la actividad física que beneficia la salud. Se basan en las recomendaciones existentes a nivel internacional, y en la evidencia científica, teniendo como objetivo final que toda la población sea más activa físicamente.	 </a:t>
            </a:r>
            <a:r>
              <a:rPr lang="es-ES" dirty="0" smtClean="0">
                <a:hlinkClick r:id="rId3"/>
              </a:rPr>
              <a:t>https://www.mscbs.gob.es/profesionales/saludPublica/prevPromocion/Estrategia/Recomendaciones_ActivFisica.htm</a:t>
            </a:r>
            <a:endParaRPr lang="es-ES" dirty="0" smtClean="0"/>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s-ES" sz="1200" b="1" i="0" kern="1200" baseline="0" dirty="0" smtClean="0">
                <a:solidFill>
                  <a:schemeClr val="tx1"/>
                </a:solidFill>
                <a:effectLst/>
                <a:latin typeface="+mn-lt"/>
                <a:ea typeface="+mn-ea"/>
                <a:cs typeface="+mn-cs"/>
              </a:rPr>
              <a:t>Página web Estilos de vida saludables: </a:t>
            </a:r>
            <a:r>
              <a:rPr lang="es-ES" sz="1200" b="0" i="0" kern="1200" dirty="0" smtClean="0">
                <a:solidFill>
                  <a:schemeClr val="tx1"/>
                </a:solidFill>
                <a:effectLst/>
                <a:latin typeface="+mn-lt"/>
                <a:ea typeface="+mn-ea"/>
                <a:cs typeface="+mn-cs"/>
              </a:rPr>
              <a:t>Esta página </a:t>
            </a:r>
            <a:r>
              <a:rPr lang="es-ES" sz="1200" b="1" i="0" kern="1200" dirty="0" smtClean="0">
                <a:solidFill>
                  <a:schemeClr val="tx1"/>
                </a:solidFill>
                <a:effectLst/>
                <a:latin typeface="+mn-lt"/>
                <a:ea typeface="+mn-ea"/>
                <a:cs typeface="+mn-cs"/>
              </a:rPr>
              <a:t>web</a:t>
            </a:r>
            <a:r>
              <a:rPr lang="es-ES" sz="1200" b="0" i="0" kern="1200" baseline="0" dirty="0" smtClean="0">
                <a:solidFill>
                  <a:schemeClr val="tx1"/>
                </a:solidFill>
                <a:effectLst/>
                <a:latin typeface="+mn-lt"/>
                <a:ea typeface="+mn-ea"/>
                <a:cs typeface="+mn-cs"/>
              </a:rPr>
              <a:t> </a:t>
            </a:r>
            <a:r>
              <a:rPr lang="es-ES" sz="1200" b="0" i="0" kern="1200" dirty="0" smtClean="0">
                <a:solidFill>
                  <a:schemeClr val="tx1"/>
                </a:solidFill>
                <a:effectLst/>
                <a:latin typeface="+mn-lt"/>
                <a:ea typeface="+mn-ea"/>
                <a:cs typeface="+mn-cs"/>
              </a:rPr>
              <a:t>surge como parte de las acciones de la Estrategia de Promoción de la Salud y Prevención en el Sistema Nacional de Salud y su finalidad es proporcionar información útil y de calidad, ajustada a las diferentes necesidades de la ciudadanía; en ella podrás encontrar recomendaciones, herramientas interactivas, vídeos y otros materiales y recursos de utilidad para hacer más saludables nuestros estilos de vida (</a:t>
            </a:r>
            <a:r>
              <a:rPr lang="es-ES" dirty="0" smtClean="0">
                <a:hlinkClick r:id="rId4"/>
              </a:rPr>
              <a:t>https://estilosdevidasaludable.sanidad.gob.es/</a:t>
            </a:r>
            <a:r>
              <a:rPr lang="es-ES" dirty="0" smtClean="0"/>
              <a:t>).</a:t>
            </a:r>
            <a:endParaRPr lang="es-ES" sz="1200" kern="1200" dirty="0" smtClean="0">
              <a:solidFill>
                <a:schemeClr val="tx1"/>
              </a:solidFill>
              <a:effectLst/>
              <a:latin typeface="+mn-lt"/>
              <a:ea typeface="+mn-ea"/>
              <a:cs typeface="+mn-cs"/>
            </a:endParaRPr>
          </a:p>
          <a:p>
            <a:endParaRPr lang="es-E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 sz="1200" b="0" i="0" kern="1200" dirty="0" smtClean="0">
                <a:solidFill>
                  <a:schemeClr val="tx1"/>
                </a:solidFill>
                <a:effectLst/>
                <a:latin typeface="+mn-lt"/>
                <a:ea typeface="+mn-ea"/>
                <a:cs typeface="+mn-cs"/>
              </a:rPr>
              <a:t>2. Materiales</a:t>
            </a:r>
            <a:r>
              <a:rPr lang="es-ES" sz="1200" b="0" i="0" kern="1200" dirty="0" smtClean="0">
                <a:solidFill>
                  <a:schemeClr val="tx1"/>
                </a:solidFill>
                <a:effectLst/>
                <a:latin typeface="+mn-lt"/>
                <a:ea typeface="+mn-ea"/>
                <a:cs typeface="+mn-cs"/>
                <a:hlinkClick r:id="rId5" tooltip="Se abrirá en una nueva ventana a la página ./docs/FolletosTodos_EstilosdeVidaSaludable.pdf"/>
              </a:rPr>
              <a:t> </a:t>
            </a:r>
            <a:r>
              <a:rPr lang="es-ES" sz="1200" b="0" i="0" kern="1200" dirty="0" smtClean="0">
                <a:solidFill>
                  <a:schemeClr val="tx1"/>
                </a:solidFill>
                <a:effectLst/>
                <a:latin typeface="+mn-lt"/>
                <a:ea typeface="+mn-ea"/>
                <a:cs typeface="+mn-cs"/>
              </a:rPr>
              <a:t>dirigidos a toda la población y cuyo objetivo común es contribuir a adoptar estilos de vida más saludables en los factores priorizados en la Estrategia de Promoción de la Salud y Prevención en el </a:t>
            </a:r>
            <a:r>
              <a:rPr lang="es-ES" dirty="0" smtClean="0"/>
              <a:t>SNS (</a:t>
            </a:r>
            <a:r>
              <a:rPr lang="es-ES" sz="1200" dirty="0" smtClean="0">
                <a:hlinkClick r:id="rId6"/>
              </a:rPr>
              <a:t>https://www.mscbs.gob.es/profesionales/saludPublica/prevPromocion/Estrategia/Materiales_EstilosdeVidaSaludable.htm</a:t>
            </a:r>
            <a:r>
              <a:rPr lang="es-ES" sz="1200" dirty="0" smtClean="0"/>
              <a:t>)</a:t>
            </a:r>
            <a:r>
              <a:rPr lang="es-ES" dirty="0" smtClean="0"/>
              <a:t>.</a:t>
            </a:r>
          </a:p>
          <a:p>
            <a:endParaRPr lang="es-ES" sz="1200" b="0" i="0" kern="1200" dirty="0" smtClean="0">
              <a:solidFill>
                <a:schemeClr val="tx1"/>
              </a:solidFill>
              <a:effectLst/>
              <a:latin typeface="+mn-lt"/>
              <a:ea typeface="+mn-ea"/>
              <a:cs typeface="+mn-cs"/>
            </a:endParaRPr>
          </a:p>
          <a:p>
            <a:r>
              <a:rPr lang="es-ES" sz="1200" b="0" i="0" kern="1200" dirty="0" smtClean="0">
                <a:solidFill>
                  <a:schemeClr val="tx1"/>
                </a:solidFill>
                <a:effectLst/>
                <a:latin typeface="+mn-lt"/>
                <a:ea typeface="+mn-ea"/>
                <a:cs typeface="+mn-cs"/>
              </a:rPr>
              <a:t>3. Capacitación en Parentalidad positiva</a:t>
            </a:r>
            <a:r>
              <a:rPr lang="es-ES" sz="1200" b="0" i="0" kern="1200" baseline="0" dirty="0" smtClean="0">
                <a:solidFill>
                  <a:schemeClr val="tx1"/>
                </a:solidFill>
                <a:effectLst/>
                <a:latin typeface="+mn-lt"/>
                <a:ea typeface="+mn-ea"/>
                <a:cs typeface="+mn-cs"/>
              </a:rPr>
              <a:t> para</a:t>
            </a:r>
            <a:r>
              <a:rPr lang="es-ES" altLang="es-ES" sz="1200" dirty="0" smtClean="0"/>
              <a:t> padres,</a:t>
            </a:r>
            <a:r>
              <a:rPr lang="es-ES" altLang="es-ES" sz="1200" baseline="0" dirty="0" smtClean="0"/>
              <a:t> </a:t>
            </a:r>
            <a:r>
              <a:rPr lang="es-ES" altLang="es-ES" sz="1200" dirty="0" smtClean="0"/>
              <a:t>madres, familiares y cuidadores de niños y niñas de 0 a 3 años de edad dirigida a fomentar </a:t>
            </a:r>
            <a:r>
              <a:rPr lang="es-ES" altLang="es-ES" sz="1200" b="0" dirty="0" smtClean="0"/>
              <a:t>modelos parentales positivos que contribuyan a garantizar un buen comienzo en la vida de todos los niños y niñas para que puedan desarrollar su máximo potencial de salud independientemente de las condiciones de sus familias, prestando atención especial al tipo de información y apoyo que las</a:t>
            </a:r>
            <a:r>
              <a:rPr lang="es-ES" altLang="es-ES" sz="1200" b="0" baseline="0" dirty="0" smtClean="0"/>
              <a:t> familias</a:t>
            </a:r>
            <a:r>
              <a:rPr lang="es-ES" altLang="es-ES" sz="1200" b="0" dirty="0" smtClean="0"/>
              <a:t> necesitan en </a:t>
            </a:r>
            <a:r>
              <a:rPr lang="es-ES" altLang="es-ES" sz="1200" dirty="0" smtClean="0"/>
              <a:t>distintas situaciones y en las diferentes etapas de la vida de niños</a:t>
            </a:r>
            <a:r>
              <a:rPr lang="es-ES" altLang="es-ES" sz="1200" baseline="0" dirty="0" smtClean="0"/>
              <a:t> y niñas (</a:t>
            </a:r>
            <a:r>
              <a:rPr lang="es-ES" dirty="0" smtClean="0">
                <a:hlinkClick r:id="rId7"/>
              </a:rPr>
              <a:t>https://www.mscbs.gob.es/profesionales/saludPublica/prevPromocion/Estrategia/docs/ParentalidadPositiva/Diptico_ParentalidadPositiva.pdf</a:t>
            </a:r>
            <a:r>
              <a:rPr lang="es-ES" altLang="es-ES" sz="1200" baseline="0" dirty="0" smtClean="0"/>
              <a:t>).</a:t>
            </a:r>
            <a:endParaRPr lang="es-ES" sz="1200" b="0" i="0" kern="1200" dirty="0" smtClean="0">
              <a:solidFill>
                <a:schemeClr val="tx1"/>
              </a:solidFill>
              <a:effectLst/>
              <a:latin typeface="+mn-lt"/>
              <a:ea typeface="+mn-ea"/>
              <a:cs typeface="+mn-cs"/>
            </a:endParaRPr>
          </a:p>
          <a:p>
            <a:pPr marL="228600" indent="-228600" algn="just" eaLnBrk="1" hangingPunct="1">
              <a:buAutoNum type="arabicPeriod"/>
            </a:pPr>
            <a:endParaRPr lang="es-ES" altLang="ko-KR" sz="1200" b="0" i="0" kern="1200" dirty="0" smtClean="0">
              <a:solidFill>
                <a:schemeClr val="tx1"/>
              </a:solidFill>
              <a:effectLst/>
              <a:latin typeface="+mn-lt"/>
              <a:ea typeface="+mn-ea"/>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just"/>
            <a:r>
              <a:rPr lang="es-ES_tradnl" sz="1100" dirty="0" smtClean="0">
                <a:latin typeface="+mn-lt"/>
              </a:rPr>
              <a:t>Entre</a:t>
            </a:r>
            <a:r>
              <a:rPr lang="es-ES_tradnl" sz="1100" baseline="0" dirty="0" smtClean="0">
                <a:latin typeface="+mn-lt"/>
              </a:rPr>
              <a:t> todos podemos trabajar en común, con una visión de Salud y Equidad en Todas las Políticas, para </a:t>
            </a:r>
            <a:r>
              <a:rPr lang="es-ES" sz="1100" dirty="0" smtClean="0"/>
              <a:t>crear un entorno social y medioambiental adecuado y facilitar que </a:t>
            </a:r>
            <a:r>
              <a:rPr lang="es-ES_tradnl" sz="1100" baseline="0" dirty="0" smtClean="0">
                <a:latin typeface="+mn-lt"/>
              </a:rPr>
              <a:t>“</a:t>
            </a:r>
            <a:r>
              <a:rPr lang="es-ES" altLang="es-ES" sz="1100" b="0" dirty="0" smtClean="0">
                <a:latin typeface="+mn-lt"/>
              </a:rPr>
              <a:t>las elecciones más sanas sean las más fáciles” (OMS).</a:t>
            </a:r>
          </a:p>
          <a:p>
            <a:pPr algn="just"/>
            <a:endParaRPr lang="es-ES_tradnl" sz="1100" b="0" baseline="0" dirty="0" smtClean="0">
              <a:latin typeface="+mn-lt"/>
            </a:endParaRPr>
          </a:p>
          <a:p>
            <a:pPr algn="just"/>
            <a:r>
              <a:rPr lang="es-ES_tradnl" sz="1100" b="1" baseline="0" dirty="0" smtClean="0">
                <a:solidFill>
                  <a:schemeClr val="tx1"/>
                </a:solidFill>
                <a:latin typeface="+mn-lt"/>
              </a:rPr>
              <a:t>NOTAS: </a:t>
            </a:r>
          </a:p>
          <a:p>
            <a:pPr algn="just"/>
            <a:endParaRPr lang="es-ES_tradnl" sz="1100" b="0" baseline="0" dirty="0" smtClean="0">
              <a:solidFill>
                <a:schemeClr val="tx1"/>
              </a:solidFill>
              <a:latin typeface="+mn-lt"/>
            </a:endParaRPr>
          </a:p>
          <a:p>
            <a:pPr marL="171450" indent="-171450" algn="just">
              <a:buFont typeface="Arial" panose="020B0604020202020204" pitchFamily="34" charset="0"/>
              <a:buChar char="•"/>
            </a:pPr>
            <a:r>
              <a:rPr lang="es-ES_tradnl" sz="1100" b="1" baseline="0" dirty="0" smtClean="0">
                <a:solidFill>
                  <a:srgbClr val="FF0000"/>
                </a:solidFill>
                <a:latin typeface="+mn-lt"/>
              </a:rPr>
              <a:t>Explicar en qué manera puede participar la ciudadanía del municipio en este trabajo por la salud o cuáles son los siguientes pasos.</a:t>
            </a:r>
          </a:p>
          <a:p>
            <a:pPr marL="171450" indent="-171450" algn="just">
              <a:buFont typeface="Arial" panose="020B0604020202020204" pitchFamily="34" charset="0"/>
              <a:buChar char="•"/>
            </a:pPr>
            <a:endParaRPr lang="es-ES_tradnl" sz="1100" b="1" baseline="0" dirty="0" smtClean="0">
              <a:solidFill>
                <a:srgbClr val="FF0000"/>
              </a:solidFill>
              <a:latin typeface="+mn-lt"/>
            </a:endParaRPr>
          </a:p>
          <a:p>
            <a:pPr marL="171450" indent="-171450" algn="just">
              <a:buFont typeface="Arial" panose="020B0604020202020204" pitchFamily="34" charset="0"/>
              <a:buChar char="•"/>
            </a:pPr>
            <a:r>
              <a:rPr lang="es-ES_tradnl" sz="1100" b="1" baseline="0" dirty="0" smtClean="0">
                <a:solidFill>
                  <a:srgbClr val="FF0000"/>
                </a:solidFill>
                <a:latin typeface="+mn-lt"/>
              </a:rPr>
              <a:t>Poner los logos del municipio, de la Estrategia de Promoción de la Salud y Prevención en el SNS, de la Red Española de Ciudades Saludables, según sea el caso del municipio.</a:t>
            </a:r>
          </a:p>
        </p:txBody>
      </p:sp>
    </p:spTree>
    <p:extLst>
      <p:ext uri="{BB962C8B-B14F-4D97-AF65-F5344CB8AC3E}">
        <p14:creationId xmlns:p14="http://schemas.microsoft.com/office/powerpoint/2010/main" val="22541429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1 Marcador de imagen de diapositiva"/>
          <p:cNvSpPr>
            <a:spLocks noGrp="1" noRot="1" noChangeAspect="1" noTextEdit="1"/>
          </p:cNvSpPr>
          <p:nvPr>
            <p:ph type="sldImg"/>
          </p:nvPr>
        </p:nvSpPr>
        <p:spPr>
          <a:xfrm>
            <a:off x="917575" y="744538"/>
            <a:ext cx="4962525" cy="3722687"/>
          </a:xfrm>
          <a:ln/>
        </p:spPr>
      </p:sp>
      <p:sp>
        <p:nvSpPr>
          <p:cNvPr id="28675" name="2 Marcador de notas"/>
          <p:cNvSpPr>
            <a:spLocks noGrp="1"/>
          </p:cNvSpPr>
          <p:nvPr>
            <p:ph type="body" idx="1"/>
          </p:nvPr>
        </p:nvSpPr>
        <p:spPr>
          <a:noFill/>
        </p:spPr>
        <p:txBody>
          <a:bodyPr/>
          <a:lstStyle/>
          <a:p>
            <a:pPr marL="0" marR="0" indent="0" algn="l" defTabSz="914400" rtl="0" eaLnBrk="1" fontAlgn="auto" latinLnBrk="0" hangingPunct="1">
              <a:lnSpc>
                <a:spcPct val="100000"/>
              </a:lnSpc>
              <a:spcBef>
                <a:spcPts val="277"/>
              </a:spcBef>
              <a:spcAft>
                <a:spcPts val="0"/>
              </a:spcAft>
              <a:buClrTx/>
              <a:buSzTx/>
              <a:buFontTx/>
              <a:buNone/>
              <a:tabLst/>
              <a:defRPr/>
            </a:pPr>
            <a:endParaRPr lang="es-ES_tradnl" sz="1100" kern="1200" dirty="0" smtClean="0">
              <a:solidFill>
                <a:schemeClr val="tx1"/>
              </a:solidFill>
              <a:effectLst/>
              <a:latin typeface="+mn-lt"/>
              <a:ea typeface="+mn-ea"/>
              <a:cs typeface="+mn-cs"/>
            </a:endParaRPr>
          </a:p>
          <a:p>
            <a:pPr algn="just"/>
            <a:r>
              <a:rPr lang="es-ES_tradnl" altLang="es-ES" sz="1100" dirty="0" smtClean="0">
                <a:latin typeface="+mn-lt"/>
              </a:rPr>
              <a:t>En esta diapositiva, si se desea, se pueden presentar a la población los </a:t>
            </a:r>
            <a:r>
              <a:rPr lang="es-ES_tradnl" altLang="es-ES" sz="1100" b="1" dirty="0" smtClean="0">
                <a:latin typeface="+mn-lt"/>
              </a:rPr>
              <a:t>datos demográficos de cada municipio </a:t>
            </a:r>
            <a:r>
              <a:rPr lang="es-ES_tradnl" altLang="es-ES" sz="1100" b="0" dirty="0" smtClean="0">
                <a:latin typeface="+mn-lt"/>
              </a:rPr>
              <a:t>(se pone como</a:t>
            </a:r>
            <a:r>
              <a:rPr lang="es-ES_tradnl" altLang="es-ES" sz="1100" b="0" baseline="0" dirty="0" smtClean="0">
                <a:latin typeface="+mn-lt"/>
              </a:rPr>
              <a:t> ejemplo la pirámide de Madrid)</a:t>
            </a:r>
            <a:r>
              <a:rPr lang="es-ES_tradnl" altLang="es-ES" sz="1100" b="0" dirty="0" smtClean="0">
                <a:latin typeface="+mn-lt"/>
              </a:rPr>
              <a:t>,</a:t>
            </a:r>
            <a:r>
              <a:rPr lang="es-ES_tradnl" altLang="es-ES" sz="1100" b="0" baseline="0" dirty="0" smtClean="0">
                <a:latin typeface="+mn-lt"/>
              </a:rPr>
              <a:t> </a:t>
            </a:r>
            <a:r>
              <a:rPr lang="es-ES_tradnl" altLang="es-ES" sz="1100" baseline="0" dirty="0" smtClean="0">
                <a:latin typeface="+mn-lt"/>
              </a:rPr>
              <a:t>y hacer un sencillo análisis sobre áreas priorizadas de la Estrategia de Promoción de la Salud y Prevención. </a:t>
            </a:r>
          </a:p>
          <a:p>
            <a:pPr algn="just"/>
            <a:endParaRPr lang="es-ES_tradnl" altLang="es-ES" sz="1100" baseline="0" dirty="0" smtClean="0">
              <a:latin typeface="+mn-lt"/>
            </a:endParaRPr>
          </a:p>
          <a:p>
            <a:pPr algn="just"/>
            <a:r>
              <a:rPr lang="es-ES_tradnl" altLang="es-ES" sz="1100" baseline="0" dirty="0" smtClean="0">
                <a:latin typeface="+mn-lt"/>
              </a:rPr>
              <a:t>Por ejemplo:</a:t>
            </a:r>
          </a:p>
          <a:p>
            <a:pPr marL="171450" indent="-171450" algn="just">
              <a:buFont typeface="Arial" panose="020B0604020202020204" pitchFamily="34" charset="0"/>
              <a:buChar char="•"/>
            </a:pPr>
            <a:r>
              <a:rPr lang="es-ES_tradnl" altLang="es-ES" sz="1100" baseline="0" dirty="0" smtClean="0">
                <a:latin typeface="+mn-lt"/>
              </a:rPr>
              <a:t>Envejecimiento de la población.</a:t>
            </a:r>
          </a:p>
          <a:p>
            <a:pPr marL="171450" indent="-171450" algn="just">
              <a:buFont typeface="Arial" panose="020B0604020202020204" pitchFamily="34" charset="0"/>
              <a:buChar char="•"/>
            </a:pPr>
            <a:r>
              <a:rPr lang="es-ES_tradnl" altLang="es-ES" sz="1100" baseline="0" dirty="0" smtClean="0">
                <a:latin typeface="+mn-lt"/>
              </a:rPr>
              <a:t>Población menor de 15 años.</a:t>
            </a:r>
          </a:p>
          <a:p>
            <a:pPr marL="171450" indent="-171450" algn="just">
              <a:buFont typeface="Arial" panose="020B0604020202020204" pitchFamily="34" charset="0"/>
              <a:buChar char="•"/>
            </a:pPr>
            <a:r>
              <a:rPr lang="es-ES_tradnl" altLang="es-ES" sz="1100" baseline="0" dirty="0" smtClean="0">
                <a:latin typeface="+mn-lt"/>
              </a:rPr>
              <a:t>Índice de dependencia.</a:t>
            </a:r>
          </a:p>
          <a:p>
            <a:pPr marL="171450" indent="-171450" algn="just">
              <a:buFont typeface="Arial" panose="020B0604020202020204" pitchFamily="34" charset="0"/>
              <a:buChar char="•"/>
            </a:pPr>
            <a:r>
              <a:rPr lang="es-ES_tradnl" altLang="es-ES" sz="1100" baseline="0" dirty="0" smtClean="0">
                <a:latin typeface="+mn-lt"/>
              </a:rPr>
              <a:t>O resaltar si hay algún grupo etario más numeroso.</a:t>
            </a:r>
          </a:p>
          <a:p>
            <a:pPr marL="171450" indent="-171450" algn="just">
              <a:buFont typeface="Arial" panose="020B0604020202020204" pitchFamily="34" charset="0"/>
              <a:buChar char="•"/>
            </a:pPr>
            <a:endParaRPr lang="es-ES_tradnl" altLang="es-ES" sz="1100" baseline="0" dirty="0" smtClean="0">
              <a:latin typeface="+mn-lt"/>
            </a:endParaRPr>
          </a:p>
          <a:p>
            <a:pPr marL="0" indent="0" algn="just">
              <a:buFont typeface="Arial" panose="020B0604020202020204" pitchFamily="34" charset="0"/>
              <a:buNone/>
            </a:pPr>
            <a:r>
              <a:rPr lang="es-ES_tradnl" altLang="es-ES" sz="1100" baseline="0" dirty="0" smtClean="0">
                <a:latin typeface="+mn-lt"/>
              </a:rPr>
              <a:t>La información se puede obtener del </a:t>
            </a:r>
            <a:r>
              <a:rPr lang="es-ES_tradnl" altLang="es-ES" sz="1100" b="1" baseline="0" dirty="0" smtClean="0">
                <a:latin typeface="+mn-lt"/>
              </a:rPr>
              <a:t>censo o del INE o información demográfica/epidemiológica de cada Comunidad Autónoma:</a:t>
            </a:r>
          </a:p>
          <a:p>
            <a:pPr marL="0" indent="0" algn="just">
              <a:buFont typeface="Arial" panose="020B0604020202020204" pitchFamily="34" charset="0"/>
              <a:buNone/>
            </a:pPr>
            <a:endParaRPr lang="es-ES_tradnl" altLang="es-ES" sz="1100" b="1" baseline="0" dirty="0" smtClean="0">
              <a:latin typeface="+mn-lt"/>
            </a:endParaRPr>
          </a:p>
          <a:p>
            <a:pPr marL="171450" indent="-171450" algn="just">
              <a:spcBef>
                <a:spcPts val="277"/>
              </a:spcBef>
              <a:buFont typeface="Arial" panose="020B0604020202020204" pitchFamily="34" charset="0"/>
              <a:buChar char="•"/>
            </a:pPr>
            <a:r>
              <a:rPr lang="es-ES" altLang="es-ES" sz="1100" b="0" dirty="0" smtClean="0">
                <a:latin typeface="+mn-lt"/>
              </a:rPr>
              <a:t>Población</a:t>
            </a:r>
            <a:r>
              <a:rPr lang="es-ES" altLang="es-ES" sz="1100" b="0" baseline="0" dirty="0" smtClean="0">
                <a:latin typeface="+mn-lt"/>
              </a:rPr>
              <a:t> total: </a:t>
            </a:r>
          </a:p>
          <a:p>
            <a:pPr marL="0" indent="0" algn="just">
              <a:spcBef>
                <a:spcPts val="277"/>
              </a:spcBef>
              <a:buFont typeface="Arial" panose="020B0604020202020204" pitchFamily="34" charset="0"/>
              <a:buNone/>
            </a:pPr>
            <a:r>
              <a:rPr lang="es-ES" altLang="es-ES" sz="1100" baseline="0" dirty="0" smtClean="0">
                <a:latin typeface="+mn-lt"/>
              </a:rPr>
              <a:t>Instituto Nacional de Estadística (INE): </a:t>
            </a:r>
            <a:r>
              <a:rPr lang="es-ES" sz="1100" dirty="0" smtClean="0">
                <a:latin typeface="+mn-lt"/>
              </a:rPr>
              <a:t>Cifras oficiales de población resultantes de la revisión del Padrón municipal a 1 de enero de 2019</a:t>
            </a:r>
          </a:p>
          <a:p>
            <a:pPr marL="0" indent="0" algn="just">
              <a:spcBef>
                <a:spcPts val="277"/>
              </a:spcBef>
              <a:buFont typeface="Arial" panose="020B0604020202020204" pitchFamily="34" charset="0"/>
              <a:buNone/>
            </a:pPr>
            <a:r>
              <a:rPr lang="es-ES" sz="1100" dirty="0" smtClean="0">
                <a:hlinkClick r:id="rId3"/>
              </a:rPr>
              <a:t>https://www.ine.es/dynt3/inebase/es/index.htm?padre=517&amp;capsel=525</a:t>
            </a:r>
            <a:endParaRPr lang="es-ES" sz="1100" dirty="0" smtClean="0"/>
          </a:p>
          <a:p>
            <a:pPr marL="0" indent="0" algn="just">
              <a:spcBef>
                <a:spcPts val="277"/>
              </a:spcBef>
              <a:buFont typeface="Arial" panose="020B0604020202020204" pitchFamily="34" charset="0"/>
              <a:buNone/>
            </a:pPr>
            <a:endParaRPr lang="es-ES" altLang="es-ES" sz="1100" dirty="0" smtClean="0">
              <a:latin typeface="+mn-lt"/>
            </a:endParaRPr>
          </a:p>
          <a:p>
            <a:pPr marL="171450" marR="0" indent="-171450" algn="just" defTabSz="914400" rtl="0" eaLnBrk="1" fontAlgn="auto" latinLnBrk="0" hangingPunct="1">
              <a:lnSpc>
                <a:spcPct val="100000"/>
              </a:lnSpc>
              <a:spcBef>
                <a:spcPts val="277"/>
              </a:spcBef>
              <a:spcAft>
                <a:spcPts val="0"/>
              </a:spcAft>
              <a:buClrTx/>
              <a:buSzTx/>
              <a:buFont typeface="Arial" panose="020B0604020202020204" pitchFamily="34" charset="0"/>
              <a:buChar char="•"/>
              <a:tabLst/>
              <a:defRPr/>
            </a:pPr>
            <a:r>
              <a:rPr lang="es-ES" altLang="es-ES" sz="1100" b="0" dirty="0" smtClean="0">
                <a:latin typeface="+mn-lt"/>
              </a:rPr>
              <a:t>Población</a:t>
            </a:r>
            <a:r>
              <a:rPr lang="es-ES" altLang="es-ES" sz="1100" b="0" baseline="0" dirty="0" smtClean="0">
                <a:latin typeface="+mn-lt"/>
              </a:rPr>
              <a:t> por rangos de edad:</a:t>
            </a:r>
          </a:p>
          <a:p>
            <a:pPr marL="0" indent="0" algn="just">
              <a:spcBef>
                <a:spcPts val="277"/>
              </a:spcBef>
              <a:buFontTx/>
              <a:buNone/>
            </a:pPr>
            <a:r>
              <a:rPr lang="es-ES" altLang="es-ES" sz="1100" baseline="0" dirty="0" smtClean="0">
                <a:latin typeface="+mn-lt"/>
              </a:rPr>
              <a:t>Instituto Nacional de Estadística (INE)</a:t>
            </a:r>
            <a:r>
              <a:rPr lang="es-ES" sz="1100" dirty="0" smtClean="0">
                <a:latin typeface="+mn-lt"/>
              </a:rPr>
              <a:t>: Estadística del Padrón Continuo a 1 de enero de 2019. Datos por municipios.</a:t>
            </a:r>
            <a:endParaRPr lang="es-ES" altLang="es-ES" sz="1100" dirty="0" smtClean="0">
              <a:latin typeface="+mn-lt"/>
            </a:endParaRPr>
          </a:p>
          <a:p>
            <a:pPr marL="0" indent="0" algn="just">
              <a:spcBef>
                <a:spcPts val="277"/>
              </a:spcBef>
              <a:buFontTx/>
              <a:buNone/>
            </a:pPr>
            <a:r>
              <a:rPr lang="es-ES" sz="1100" dirty="0" smtClean="0">
                <a:hlinkClick r:id="rId4"/>
              </a:rPr>
              <a:t>https://www.ine.es/dynt3/inebase/es/index.htm?type=pcaxis&amp;file=pcaxis&amp;path=%2Ft20%2Fe245%2Fp05%2F%2Fa2019</a:t>
            </a:r>
            <a:endParaRPr lang="es-ES_tradnl" altLang="es-ES" sz="1100" dirty="0" smtClean="0">
              <a:latin typeface="+mn-lt"/>
            </a:endParaRPr>
          </a:p>
          <a:p>
            <a:pPr marL="0" indent="0" algn="just">
              <a:buFont typeface="Arial" panose="020B0604020202020204" pitchFamily="34" charset="0"/>
              <a:buNone/>
            </a:pPr>
            <a:endParaRPr lang="es-ES_tradnl" altLang="es-ES" sz="1100" baseline="0" dirty="0" smtClean="0">
              <a:latin typeface="+mn-lt"/>
            </a:endParaRPr>
          </a:p>
        </p:txBody>
      </p:sp>
      <p:sp>
        <p:nvSpPr>
          <p:cNvPr id="28676" name="3 Marcador de número de diapositiva"/>
          <p:cNvSpPr txBox="1">
            <a:spLocks noGrp="1"/>
          </p:cNvSpPr>
          <p:nvPr/>
        </p:nvSpPr>
        <p:spPr bwMode="auto">
          <a:xfrm>
            <a:off x="3851814" y="9429274"/>
            <a:ext cx="2944342" cy="497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22" tIns="45360" rIns="90722" bIns="45360" anchor="b"/>
          <a:lstStyle>
            <a:lvl1pPr defTabSz="977900" eaLnBrk="0" hangingPunct="0">
              <a:spcBef>
                <a:spcPct val="30000"/>
              </a:spcBef>
              <a:defRPr sz="1200">
                <a:solidFill>
                  <a:schemeClr val="tx1"/>
                </a:solidFill>
                <a:latin typeface="Arial" pitchFamily="34" charset="0"/>
              </a:defRPr>
            </a:lvl1pPr>
            <a:lvl2pPr marL="742950" indent="-285750" defTabSz="977900" eaLnBrk="0" hangingPunct="0">
              <a:spcBef>
                <a:spcPct val="30000"/>
              </a:spcBef>
              <a:defRPr sz="1200">
                <a:solidFill>
                  <a:schemeClr val="tx1"/>
                </a:solidFill>
                <a:latin typeface="Arial" pitchFamily="34" charset="0"/>
              </a:defRPr>
            </a:lvl2pPr>
            <a:lvl3pPr marL="1143000" indent="-228600" defTabSz="977900" eaLnBrk="0" hangingPunct="0">
              <a:spcBef>
                <a:spcPct val="30000"/>
              </a:spcBef>
              <a:defRPr sz="1200">
                <a:solidFill>
                  <a:schemeClr val="tx1"/>
                </a:solidFill>
                <a:latin typeface="Arial" pitchFamily="34" charset="0"/>
              </a:defRPr>
            </a:lvl3pPr>
            <a:lvl4pPr marL="1600200" indent="-228600" defTabSz="977900" eaLnBrk="0" hangingPunct="0">
              <a:spcBef>
                <a:spcPct val="30000"/>
              </a:spcBef>
              <a:defRPr sz="1200">
                <a:solidFill>
                  <a:schemeClr val="tx1"/>
                </a:solidFill>
                <a:latin typeface="Arial" pitchFamily="34" charset="0"/>
              </a:defRPr>
            </a:lvl4pPr>
            <a:lvl5pPr marL="2057400" indent="-228600" defTabSz="977900" eaLnBrk="0" hangingPunct="0">
              <a:spcBef>
                <a:spcPct val="30000"/>
              </a:spcBef>
              <a:defRPr sz="1200">
                <a:solidFill>
                  <a:schemeClr val="tx1"/>
                </a:solidFill>
                <a:latin typeface="Arial" pitchFamily="34" charset="0"/>
              </a:defRPr>
            </a:lvl5pPr>
            <a:lvl6pPr marL="2514600" indent="-228600" defTabSz="977900" eaLnBrk="0" fontAlgn="base" hangingPunct="0">
              <a:spcBef>
                <a:spcPct val="30000"/>
              </a:spcBef>
              <a:spcAft>
                <a:spcPct val="0"/>
              </a:spcAft>
              <a:defRPr sz="1200">
                <a:solidFill>
                  <a:schemeClr val="tx1"/>
                </a:solidFill>
                <a:latin typeface="Arial" pitchFamily="34" charset="0"/>
              </a:defRPr>
            </a:lvl6pPr>
            <a:lvl7pPr marL="2971800" indent="-228600" defTabSz="977900" eaLnBrk="0" fontAlgn="base" hangingPunct="0">
              <a:spcBef>
                <a:spcPct val="30000"/>
              </a:spcBef>
              <a:spcAft>
                <a:spcPct val="0"/>
              </a:spcAft>
              <a:defRPr sz="1200">
                <a:solidFill>
                  <a:schemeClr val="tx1"/>
                </a:solidFill>
                <a:latin typeface="Arial" pitchFamily="34" charset="0"/>
              </a:defRPr>
            </a:lvl7pPr>
            <a:lvl8pPr marL="3429000" indent="-228600" defTabSz="977900" eaLnBrk="0" fontAlgn="base" hangingPunct="0">
              <a:spcBef>
                <a:spcPct val="30000"/>
              </a:spcBef>
              <a:spcAft>
                <a:spcPct val="0"/>
              </a:spcAft>
              <a:defRPr sz="1200">
                <a:solidFill>
                  <a:schemeClr val="tx1"/>
                </a:solidFill>
                <a:latin typeface="Arial" pitchFamily="34" charset="0"/>
              </a:defRPr>
            </a:lvl8pPr>
            <a:lvl9pPr marL="3886200" indent="-228600" defTabSz="9779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4FE73CF8-ACCA-4FDD-B922-85E881EAB35D}" type="slidenum">
              <a:rPr lang="es-ES" altLang="es-ES">
                <a:solidFill>
                  <a:prstClr val="black"/>
                </a:solidFill>
              </a:rPr>
              <a:pPr algn="r" eaLnBrk="1" hangingPunct="1">
                <a:spcBef>
                  <a:spcPct val="0"/>
                </a:spcBef>
              </a:pPr>
              <a:t>5</a:t>
            </a:fld>
            <a:endParaRPr lang="es-ES" altLang="es-ES">
              <a:solidFill>
                <a:prstClr val="black"/>
              </a:solidFill>
            </a:endParaRPr>
          </a:p>
        </p:txBody>
      </p:sp>
    </p:spTree>
    <p:extLst>
      <p:ext uri="{BB962C8B-B14F-4D97-AF65-F5344CB8AC3E}">
        <p14:creationId xmlns:p14="http://schemas.microsoft.com/office/powerpoint/2010/main" val="27652433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17575" y="744538"/>
            <a:ext cx="4962525" cy="3722687"/>
          </a:xfrm>
        </p:spPr>
      </p:sp>
      <p:sp>
        <p:nvSpPr>
          <p:cNvPr id="3" name="2 Marcador de notas"/>
          <p:cNvSpPr>
            <a:spLocks noGrp="1"/>
          </p:cNvSpPr>
          <p:nvPr>
            <p:ph type="body" idx="1"/>
          </p:nvPr>
        </p:nvSpPr>
        <p:spPr/>
        <p:txBody>
          <a:bodyPr/>
          <a:lstStyle/>
          <a:p>
            <a:pPr algn="just"/>
            <a:endParaRPr lang="es-ES" sz="1200" b="0" i="0" u="none" strike="noStrike" kern="1200" baseline="0" dirty="0" smtClean="0">
              <a:solidFill>
                <a:schemeClr val="tx1"/>
              </a:solidFill>
              <a:latin typeface="+mn-lt"/>
              <a:ea typeface="+mn-ea"/>
              <a:cs typeface="+mn-cs"/>
            </a:endParaRPr>
          </a:p>
          <a:p>
            <a:pPr marL="0" marR="0" indent="0" algn="l" defTabSz="914400" rtl="0" eaLnBrk="1" fontAlgn="base" latinLnBrk="0" hangingPunct="1">
              <a:lnSpc>
                <a:spcPct val="100000"/>
              </a:lnSpc>
              <a:spcBef>
                <a:spcPts val="0"/>
              </a:spcBef>
              <a:spcAft>
                <a:spcPts val="0"/>
              </a:spcAft>
              <a:buClrTx/>
              <a:buSzTx/>
              <a:buFontTx/>
              <a:buNone/>
              <a:tabLst/>
              <a:defRPr/>
            </a:pPr>
            <a:r>
              <a:rPr lang="es-ES" altLang="es-ES" sz="1200" dirty="0" smtClean="0">
                <a:latin typeface="+mn-lt"/>
              </a:rPr>
              <a:t>España es el segundo país europeo</a:t>
            </a:r>
            <a:r>
              <a:rPr lang="es-ES" altLang="es-ES" sz="1200" b="1" dirty="0" smtClean="0">
                <a:latin typeface="+mn-lt"/>
              </a:rPr>
              <a:t> con una esperanza de vida más elevada </a:t>
            </a:r>
            <a:r>
              <a:rPr lang="es-ES" altLang="es-ES" sz="1200" dirty="0" smtClean="0">
                <a:latin typeface="+mn-lt"/>
              </a:rPr>
              <a:t>al nacimiento:</a:t>
            </a:r>
            <a:r>
              <a:rPr lang="es-ES" altLang="es-ES" sz="1200" baseline="0" dirty="0" smtClean="0">
                <a:latin typeface="+mn-lt"/>
              </a:rPr>
              <a:t> </a:t>
            </a:r>
            <a:r>
              <a:rPr lang="es-ES" altLang="es-ES" sz="1200" b="1" baseline="0" dirty="0" smtClean="0">
                <a:latin typeface="+mn-lt"/>
              </a:rPr>
              <a:t>83,3</a:t>
            </a:r>
            <a:r>
              <a:rPr lang="es-ES" altLang="es-ES" sz="1200" b="1" dirty="0" smtClean="0">
                <a:latin typeface="+mn-lt"/>
              </a:rPr>
              <a:t> años</a:t>
            </a:r>
            <a:r>
              <a:rPr lang="es-ES" altLang="es-ES" sz="1200" b="1" baseline="0" dirty="0" smtClean="0">
                <a:latin typeface="+mn-lt"/>
              </a:rPr>
              <a:t> </a:t>
            </a:r>
            <a:r>
              <a:rPr lang="es-ES" altLang="es-ES" sz="1200" dirty="0" smtClean="0">
                <a:latin typeface="+mn-lt"/>
              </a:rPr>
              <a:t>(86,0 años en mujeres y 80,4 años en hombres)</a:t>
            </a:r>
            <a:r>
              <a:rPr lang="es-ES" altLang="es-ES" sz="1200" baseline="0" dirty="0" smtClean="0">
                <a:latin typeface="+mn-lt"/>
              </a:rPr>
              <a:t>. </a:t>
            </a:r>
            <a:r>
              <a:rPr lang="es-ES" altLang="es-ES" sz="1100" i="1" dirty="0" smtClean="0"/>
              <a:t>Fuente: Indicadores Clave del Sistema  Nacional de Salud (INCLASNS), 2017.</a:t>
            </a:r>
          </a:p>
          <a:p>
            <a:pPr fontAlgn="base"/>
            <a:endParaRPr lang="es-ES" altLang="es-ES" sz="1100" i="1" dirty="0" smtClean="0">
              <a:latin typeface="+mn-lt"/>
            </a:endParaRPr>
          </a:p>
          <a:p>
            <a:pPr marL="0" marR="0" indent="0" algn="just" defTabSz="914400" rtl="0" eaLnBrk="1" fontAlgn="auto" latinLnBrk="0" hangingPunct="1">
              <a:lnSpc>
                <a:spcPct val="100000"/>
              </a:lnSpc>
              <a:spcBef>
                <a:spcPts val="0"/>
              </a:spcBef>
              <a:spcAft>
                <a:spcPts val="0"/>
              </a:spcAft>
              <a:buClrTx/>
              <a:buSzTx/>
              <a:buFontTx/>
              <a:buNone/>
              <a:tabLst/>
              <a:defRPr/>
            </a:pPr>
            <a:endParaRPr lang="es-ES" altLang="es-ES" sz="1200" dirty="0" smtClean="0">
              <a:latin typeface="+mn-lt"/>
            </a:endParaRPr>
          </a:p>
          <a:p>
            <a:pPr algn="just">
              <a:defRPr/>
            </a:pPr>
            <a:r>
              <a:rPr lang="es-ES" altLang="es-ES" sz="1200" dirty="0" smtClean="0">
                <a:latin typeface="+mn-lt"/>
              </a:rPr>
              <a:t>Sin embargo, este aumento medio de años de vida </a:t>
            </a:r>
            <a:r>
              <a:rPr lang="es-ES" altLang="es-ES" sz="1200" b="1" dirty="0" smtClean="0">
                <a:latin typeface="+mn-lt"/>
              </a:rPr>
              <a:t>no se asocia a una buena calidad</a:t>
            </a:r>
            <a:r>
              <a:rPr lang="es-ES" altLang="es-ES" sz="1200" dirty="0" smtClean="0">
                <a:latin typeface="+mn-lt"/>
              </a:rPr>
              <a:t> de la misma: </a:t>
            </a:r>
            <a:r>
              <a:rPr lang="en-US" altLang="es-ES" dirty="0" err="1" smtClean="0"/>
              <a:t>cuando</a:t>
            </a:r>
            <a:r>
              <a:rPr lang="en-US" altLang="es-ES" dirty="0" smtClean="0"/>
              <a:t> </a:t>
            </a:r>
            <a:r>
              <a:rPr lang="en-US" altLang="es-ES" dirty="0" err="1" smtClean="0"/>
              <a:t>nos</a:t>
            </a:r>
            <a:r>
              <a:rPr lang="en-US" altLang="es-ES" dirty="0" smtClean="0"/>
              <a:t> </a:t>
            </a:r>
            <a:r>
              <a:rPr lang="en-US" altLang="es-ES" dirty="0" err="1" smtClean="0"/>
              <a:t>fijamos</a:t>
            </a:r>
            <a:r>
              <a:rPr lang="en-US" altLang="es-ES" dirty="0" smtClean="0"/>
              <a:t> en </a:t>
            </a:r>
            <a:r>
              <a:rPr lang="es-ES" altLang="es-ES" dirty="0"/>
              <a:t>los años de vida en buena </a:t>
            </a:r>
            <a:r>
              <a:rPr lang="es-ES" altLang="es-ES" dirty="0" smtClean="0"/>
              <a:t>salud la situación varía:  </a:t>
            </a:r>
            <a:r>
              <a:rPr lang="en-US" altLang="es-ES" dirty="0" smtClean="0"/>
              <a:t>la </a:t>
            </a:r>
            <a:r>
              <a:rPr lang="en-US" altLang="es-ES" b="1" dirty="0" err="1"/>
              <a:t>esperanza</a:t>
            </a:r>
            <a:r>
              <a:rPr lang="en-US" altLang="es-ES" b="1" dirty="0"/>
              <a:t> de </a:t>
            </a:r>
            <a:r>
              <a:rPr lang="en-US" altLang="es-ES" b="1" dirty="0" err="1"/>
              <a:t>vida</a:t>
            </a:r>
            <a:r>
              <a:rPr lang="en-US" altLang="es-ES" b="1" dirty="0"/>
              <a:t> en </a:t>
            </a:r>
            <a:r>
              <a:rPr lang="en-US" altLang="es-ES" b="1" dirty="0" err="1"/>
              <a:t>buena</a:t>
            </a:r>
            <a:r>
              <a:rPr lang="en-US" altLang="es-ES" b="1" dirty="0"/>
              <a:t> </a:t>
            </a:r>
            <a:r>
              <a:rPr lang="en-US" altLang="es-ES" b="1" dirty="0" err="1"/>
              <a:t>salud</a:t>
            </a:r>
            <a:r>
              <a:rPr lang="en-US" altLang="es-ES" b="1" dirty="0"/>
              <a:t> </a:t>
            </a:r>
            <a:r>
              <a:rPr lang="en-US" altLang="es-ES" dirty="0" smtClean="0"/>
              <a:t>al </a:t>
            </a:r>
            <a:r>
              <a:rPr lang="en-US" altLang="es-ES" dirty="0" err="1" smtClean="0"/>
              <a:t>nacimiento</a:t>
            </a:r>
            <a:r>
              <a:rPr lang="en-US" altLang="es-ES" dirty="0" smtClean="0"/>
              <a:t> </a:t>
            </a:r>
            <a:r>
              <a:rPr lang="en-US" altLang="es-ES" dirty="0"/>
              <a:t>en </a:t>
            </a:r>
            <a:r>
              <a:rPr lang="en-US" altLang="es-ES" b="1" dirty="0"/>
              <a:t>ambos </a:t>
            </a:r>
            <a:r>
              <a:rPr lang="en-US" altLang="es-ES" b="1" dirty="0" err="1"/>
              <a:t>sexos</a:t>
            </a:r>
            <a:r>
              <a:rPr lang="en-US" altLang="es-ES" b="1" dirty="0"/>
              <a:t> </a:t>
            </a:r>
            <a:r>
              <a:rPr lang="en-US" altLang="es-ES" dirty="0" err="1"/>
              <a:t>desciende</a:t>
            </a:r>
            <a:r>
              <a:rPr lang="en-US" altLang="es-ES" dirty="0"/>
              <a:t> hasta </a:t>
            </a:r>
            <a:r>
              <a:rPr lang="en-US" altLang="es-ES" dirty="0" err="1"/>
              <a:t>los</a:t>
            </a:r>
            <a:r>
              <a:rPr lang="en-US" altLang="es-ES" dirty="0"/>
              <a:t> </a:t>
            </a:r>
            <a:r>
              <a:rPr lang="en-US" altLang="es-ES" b="1" dirty="0"/>
              <a:t>63,2 </a:t>
            </a:r>
            <a:r>
              <a:rPr lang="en-US" altLang="es-ES" b="1" dirty="0" err="1" smtClean="0"/>
              <a:t>años</a:t>
            </a:r>
            <a:r>
              <a:rPr lang="en-US" altLang="es-ES" b="1" dirty="0" smtClean="0"/>
              <a:t> </a:t>
            </a:r>
            <a:r>
              <a:rPr lang="en-US" altLang="es-ES" dirty="0" smtClean="0"/>
              <a:t>(62,6 </a:t>
            </a:r>
            <a:r>
              <a:rPr lang="en-US" altLang="es-ES" dirty="0" err="1" smtClean="0"/>
              <a:t>años</a:t>
            </a:r>
            <a:r>
              <a:rPr lang="en-US" altLang="es-ES" dirty="0" smtClean="0"/>
              <a:t> en </a:t>
            </a:r>
            <a:r>
              <a:rPr lang="en-US" altLang="es-ES" dirty="0" err="1" smtClean="0"/>
              <a:t>mujeres</a:t>
            </a:r>
            <a:r>
              <a:rPr lang="en-US" altLang="es-ES" dirty="0" smtClean="0"/>
              <a:t> y 63,9 </a:t>
            </a:r>
            <a:r>
              <a:rPr lang="en-US" altLang="es-ES" dirty="0" err="1" smtClean="0"/>
              <a:t>años</a:t>
            </a:r>
            <a:r>
              <a:rPr lang="en-US" altLang="es-ES" dirty="0" smtClean="0"/>
              <a:t> en hombres), </a:t>
            </a:r>
            <a:r>
              <a:rPr lang="es-ES" altLang="es-ES" dirty="0"/>
              <a:t>y </a:t>
            </a:r>
            <a:r>
              <a:rPr lang="es-ES" dirty="0"/>
              <a:t>otros países de nuestro entorno nos </a:t>
            </a:r>
            <a:r>
              <a:rPr lang="es-ES" dirty="0" smtClean="0"/>
              <a:t>aventajan (como</a:t>
            </a:r>
            <a:r>
              <a:rPr lang="es-ES" baseline="0" dirty="0" smtClean="0"/>
              <a:t> se observa en la</a:t>
            </a:r>
            <a:r>
              <a:rPr lang="es-ES" dirty="0" smtClean="0"/>
              <a:t> figura: </a:t>
            </a:r>
            <a:r>
              <a:rPr lang="es-ES" dirty="0" err="1" smtClean="0"/>
              <a:t>Healthy</a:t>
            </a:r>
            <a:r>
              <a:rPr lang="es-ES" dirty="0" smtClean="0"/>
              <a:t> </a:t>
            </a:r>
            <a:r>
              <a:rPr lang="es-ES" dirty="0" err="1" smtClean="0"/>
              <a:t>life</a:t>
            </a:r>
            <a:r>
              <a:rPr lang="es-ES" dirty="0" smtClean="0"/>
              <a:t> </a:t>
            </a:r>
            <a:r>
              <a:rPr lang="es-ES" dirty="0" err="1" smtClean="0"/>
              <a:t>years</a:t>
            </a:r>
            <a:r>
              <a:rPr lang="es-ES" dirty="0" smtClean="0"/>
              <a:t> at </a:t>
            </a:r>
            <a:r>
              <a:rPr lang="es-ES" dirty="0" err="1" smtClean="0"/>
              <a:t>birth</a:t>
            </a:r>
            <a:r>
              <a:rPr lang="es-ES" dirty="0" smtClean="0"/>
              <a:t>).</a:t>
            </a:r>
            <a:endParaRPr lang="es-ES" dirty="0"/>
          </a:p>
          <a:p>
            <a:pPr algn="just">
              <a:defRPr/>
            </a:pPr>
            <a:endParaRPr lang="es-ES" altLang="es-ES" sz="1200" dirty="0" smtClean="0">
              <a:latin typeface="+mn-lt"/>
            </a:endParaRPr>
          </a:p>
          <a:p>
            <a:pPr algn="just">
              <a:defRPr/>
            </a:pPr>
            <a:endParaRPr lang="es-ES" altLang="es-ES" sz="1200" dirty="0" smtClean="0">
              <a:latin typeface="+mn-lt"/>
            </a:endParaRPr>
          </a:p>
          <a:p>
            <a:pPr algn="just"/>
            <a:r>
              <a:rPr lang="es-ES" altLang="es-ES" sz="1200" dirty="0" smtClean="0">
                <a:latin typeface="+mn-lt"/>
              </a:rPr>
              <a:t>En</a:t>
            </a:r>
            <a:r>
              <a:rPr lang="es-ES" altLang="es-ES" sz="1200" baseline="0" dirty="0" smtClean="0">
                <a:latin typeface="+mn-lt"/>
              </a:rPr>
              <a:t> este mismo sentido,</a:t>
            </a:r>
            <a:r>
              <a:rPr lang="es-ES" altLang="es-ES" sz="1200" dirty="0" smtClean="0">
                <a:latin typeface="+mn-lt"/>
              </a:rPr>
              <a:t> en la última Encuesta Nacional de Salud de 2017, el 77,8% de los hombres y el 70,4% de las mujeres refieren que su estado de salud es bueno o muy bueno, cifras que en los mayores de 65 años bajan al 52,3% y 40,0%, respectivamente, lo que demuestra una clara diferencia de género. </a:t>
            </a:r>
          </a:p>
          <a:p>
            <a:pPr algn="just"/>
            <a:endParaRPr lang="es-ES" altLang="es-ES" sz="1200" dirty="0" smtClean="0">
              <a:latin typeface="+mn-lt"/>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s-ES" altLang="es-ES" sz="1200" dirty="0" smtClean="0">
                <a:latin typeface="+mn-lt"/>
              </a:rPr>
              <a:t>De</a:t>
            </a:r>
            <a:r>
              <a:rPr lang="es-ES" altLang="es-ES" sz="1200" baseline="0" dirty="0" smtClean="0">
                <a:latin typeface="+mn-lt"/>
              </a:rPr>
              <a:t> hecho, la </a:t>
            </a:r>
            <a:r>
              <a:rPr lang="es-ES" altLang="es-ES" sz="1200" b="1" baseline="0" dirty="0" smtClean="0">
                <a:latin typeface="+mn-lt"/>
              </a:rPr>
              <a:t>meta principal </a:t>
            </a:r>
            <a:r>
              <a:rPr lang="es-ES" altLang="es-ES" sz="1200" baseline="0" dirty="0" smtClean="0">
                <a:latin typeface="+mn-lt"/>
              </a:rPr>
              <a:t>de la primera fase de la Estrategia es aumentar en dos años la esperanza de vida en buena salud. </a:t>
            </a:r>
            <a:endParaRPr lang="es-ES" altLang="es-ES" sz="1200" dirty="0" smtClean="0">
              <a:latin typeface="+mn-lt"/>
            </a:endParaRPr>
          </a:p>
          <a:p>
            <a:pPr algn="just"/>
            <a:endParaRPr lang="es-ES" altLang="es-ES" sz="1200" dirty="0" smtClean="0">
              <a:latin typeface="+mn-lt"/>
            </a:endParaRPr>
          </a:p>
        </p:txBody>
      </p:sp>
      <p:sp>
        <p:nvSpPr>
          <p:cNvPr id="4" name="3 Marcador de número de diapositiva"/>
          <p:cNvSpPr>
            <a:spLocks noGrp="1"/>
          </p:cNvSpPr>
          <p:nvPr>
            <p:ph type="sldNum" sz="quarter" idx="10"/>
          </p:nvPr>
        </p:nvSpPr>
        <p:spPr/>
        <p:txBody>
          <a:bodyPr/>
          <a:lstStyle/>
          <a:p>
            <a:fld id="{13605829-1798-4E1A-8FA5-D81E04D5A242}" type="slidenum">
              <a:rPr lang="es-ES" smtClean="0"/>
              <a:pPr/>
              <a:t>6</a:t>
            </a:fld>
            <a:endParaRPr lang="es-ES"/>
          </a:p>
        </p:txBody>
      </p:sp>
    </p:spTree>
    <p:extLst>
      <p:ext uri="{BB962C8B-B14F-4D97-AF65-F5344CB8AC3E}">
        <p14:creationId xmlns:p14="http://schemas.microsoft.com/office/powerpoint/2010/main" val="2711165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1 Marcador de imagen de diapositiva"/>
          <p:cNvSpPr>
            <a:spLocks noGrp="1" noRot="1" noChangeAspect="1" noTextEdit="1"/>
          </p:cNvSpPr>
          <p:nvPr>
            <p:ph type="sldImg"/>
          </p:nvPr>
        </p:nvSpPr>
        <p:spPr bwMode="auto">
          <a:xfrm>
            <a:off x="917575" y="746125"/>
            <a:ext cx="4962525" cy="3721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2 Marcador de notas"/>
          <p:cNvSpPr>
            <a:spLocks noGrp="1"/>
          </p:cNvSpPr>
          <p:nvPr>
            <p:ph type="body" idx="1"/>
          </p:nvPr>
        </p:nvSpPr>
        <p:spPr bwMode="auto">
          <a:xfrm>
            <a:off x="679450" y="4716463"/>
            <a:ext cx="5438775" cy="4465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731" tIns="45365" rIns="90731" bIns="45365" numCol="1" anchor="t" anchorCtr="0" compatLnSpc="1">
            <a:prstTxWarp prst="textNoShape">
              <a:avLst/>
            </a:prstTxWarp>
          </a:bodyPr>
          <a:lstStyle/>
          <a:p>
            <a:pPr algn="just"/>
            <a:r>
              <a:rPr lang="es-ES" altLang="es-ES" sz="1100" dirty="0" smtClean="0">
                <a:latin typeface="+mn-lt"/>
                <a:cs typeface="Arial" panose="020B0604020202020204" pitchFamily="34" charset="0"/>
              </a:rPr>
              <a:t>Además sabemos que las principales causas</a:t>
            </a:r>
            <a:r>
              <a:rPr lang="es-ES" altLang="es-ES" sz="1100" baseline="0" dirty="0" smtClean="0">
                <a:latin typeface="+mn-lt"/>
                <a:cs typeface="Arial" panose="020B0604020202020204" pitchFamily="34" charset="0"/>
              </a:rPr>
              <a:t> de que se tenga una peor salud  son las enfermedades crónicas</a:t>
            </a:r>
            <a:r>
              <a:rPr lang="es-ES" altLang="es-ES" sz="1100" dirty="0" smtClean="0">
                <a:latin typeface="+mn-lt"/>
                <a:cs typeface="Arial" panose="020B0604020202020204" pitchFamily="34" charset="0"/>
              </a:rPr>
              <a:t>, especialmente</a:t>
            </a:r>
            <a:r>
              <a:rPr lang="es-ES" altLang="es-ES" sz="1100" baseline="0" dirty="0" smtClean="0">
                <a:latin typeface="+mn-lt"/>
                <a:cs typeface="Arial" panose="020B0604020202020204" pitchFamily="34" charset="0"/>
              </a:rPr>
              <a:t> en los últimos años de vida. E</a:t>
            </a:r>
            <a:r>
              <a:rPr lang="es-ES" altLang="es-ES" sz="1100" dirty="0" smtClean="0">
                <a:latin typeface="+mn-lt"/>
                <a:cs typeface="Arial" panose="020B0604020202020204" pitchFamily="34" charset="0"/>
              </a:rPr>
              <a:t>stas enfermedades crónicas,  tanto a nivel mundial como en nuestro entorno, tienen unos determinantes y factores de riesgo comunes y abordarlos de forma conjunta e integradora va a mejorar tanto el impacto de las acciones de promoción y prevención como su eficiencia. </a:t>
            </a:r>
          </a:p>
          <a:p>
            <a:pPr algn="just"/>
            <a:endParaRPr lang="es-ES" altLang="es-ES" sz="1100" dirty="0" smtClean="0">
              <a:latin typeface="+mn-lt"/>
              <a:cs typeface="Arial" panose="020B0604020202020204" pitchFamily="34" charset="0"/>
            </a:endParaRPr>
          </a:p>
          <a:p>
            <a:pPr algn="just"/>
            <a:r>
              <a:rPr lang="es-ES" altLang="es-ES" sz="1100" dirty="0" smtClean="0">
                <a:latin typeface="+mn-lt"/>
                <a:cs typeface="Arial" panose="020B0604020202020204" pitchFamily="34" charset="0"/>
              </a:rPr>
              <a:t>De</a:t>
            </a:r>
            <a:r>
              <a:rPr lang="es-ES" altLang="es-ES" sz="1100" baseline="0" dirty="0" smtClean="0">
                <a:latin typeface="+mn-lt"/>
                <a:cs typeface="Arial" panose="020B0604020202020204" pitchFamily="34" charset="0"/>
              </a:rPr>
              <a:t> hecho, </a:t>
            </a:r>
            <a:r>
              <a:rPr lang="es-ES" altLang="es-ES" sz="1100" dirty="0" smtClean="0">
                <a:latin typeface="+mn-lt"/>
                <a:cs typeface="Arial" panose="020B0604020202020204" pitchFamily="34" charset="0"/>
              </a:rPr>
              <a:t>la ONU en 2011, acordó establecer como objetivo para el año 2025 una reducción  del 25% en la mortalidad por estas enfermedades. Para ello, se estableció la </a:t>
            </a:r>
            <a:r>
              <a:rPr lang="es-ES" altLang="es-ES" sz="1100" b="1" dirty="0" smtClean="0">
                <a:latin typeface="+mn-lt"/>
                <a:cs typeface="Arial" panose="020B0604020202020204" pitchFamily="34" charset="0"/>
              </a:rPr>
              <a:t>estrategia “cuatro por cuatro”, es decir, priorizar el abordaje de los cuatro principales factores de riesgo (alimentación no saludable, inactividad física,</a:t>
            </a:r>
            <a:r>
              <a:rPr lang="es-ES" altLang="es-ES" sz="1100" b="1" baseline="0" dirty="0" smtClean="0">
                <a:latin typeface="+mn-lt"/>
                <a:cs typeface="Arial" panose="020B0604020202020204" pitchFamily="34" charset="0"/>
              </a:rPr>
              <a:t> </a:t>
            </a:r>
            <a:r>
              <a:rPr lang="es-ES" altLang="es-ES" sz="1100" b="1" dirty="0" smtClean="0">
                <a:latin typeface="+mn-lt"/>
                <a:cs typeface="Arial" panose="020B0604020202020204" pitchFamily="34" charset="0"/>
              </a:rPr>
              <a:t>consumo de alcohol y consumo de tabaco) </a:t>
            </a:r>
            <a:r>
              <a:rPr lang="es-ES" altLang="es-ES" sz="1100" b="0" dirty="0" smtClean="0">
                <a:latin typeface="+mn-lt"/>
                <a:cs typeface="Arial" panose="020B0604020202020204" pitchFamily="34" charset="0"/>
              </a:rPr>
              <a:t>que son los factores de riesgo principales</a:t>
            </a:r>
            <a:r>
              <a:rPr lang="es-ES" altLang="es-ES" sz="1100" b="0" baseline="0" dirty="0" smtClean="0">
                <a:latin typeface="+mn-lt"/>
                <a:cs typeface="Arial" panose="020B0604020202020204" pitchFamily="34" charset="0"/>
              </a:rPr>
              <a:t> para</a:t>
            </a:r>
            <a:r>
              <a:rPr lang="es-ES" altLang="es-ES" sz="1100" b="0" dirty="0" smtClean="0">
                <a:latin typeface="+mn-lt"/>
                <a:cs typeface="Arial" panose="020B0604020202020204" pitchFamily="34" charset="0"/>
              </a:rPr>
              <a:t> las cuatro principales enfermedades crónicas: enfermedad cardiovascular, cáncer, diabetes y enfermedad respiratoria crónica.</a:t>
            </a:r>
          </a:p>
          <a:p>
            <a:pPr algn="just"/>
            <a:endParaRPr lang="es-ES" altLang="es-ES" sz="1100" b="0" dirty="0" smtClean="0">
              <a:latin typeface="+mn-lt"/>
              <a:cs typeface="Arial" panose="020B0604020202020204" pitchFamily="34" charset="0"/>
            </a:endParaRPr>
          </a:p>
          <a:p>
            <a:pPr algn="just"/>
            <a:r>
              <a:rPr lang="es-ES" altLang="es-ES" sz="1100" b="0" dirty="0" smtClean="0">
                <a:latin typeface="+mn-lt"/>
                <a:cs typeface="Arial" panose="020B0604020202020204" pitchFamily="34" charset="0"/>
              </a:rPr>
              <a:t>Promover estilos de vida saludables es una tarea compleja. Aunque la adopción de unos estilos de vida saludables puede</a:t>
            </a:r>
            <a:r>
              <a:rPr lang="es-ES" altLang="es-ES" sz="1100" b="0" baseline="0" dirty="0" smtClean="0">
                <a:latin typeface="+mn-lt"/>
                <a:cs typeface="Arial" panose="020B0604020202020204" pitchFamily="34" charset="0"/>
              </a:rPr>
              <a:t> parecer que es </a:t>
            </a:r>
            <a:r>
              <a:rPr lang="es-ES" altLang="es-ES" sz="1100" b="0" dirty="0" smtClean="0">
                <a:latin typeface="+mn-lt"/>
                <a:cs typeface="Arial" panose="020B0604020202020204" pitchFamily="34" charset="0"/>
              </a:rPr>
              <a:t>una decisión individual, hay muchos factores externos </a:t>
            </a:r>
            <a:r>
              <a:rPr lang="es-ES" altLang="es-ES" sz="1100" dirty="0" smtClean="0">
                <a:latin typeface="+mn-lt"/>
                <a:cs typeface="Arial" panose="020B0604020202020204" pitchFamily="34" charset="0"/>
              </a:rPr>
              <a:t>que nos hacen</a:t>
            </a:r>
            <a:r>
              <a:rPr lang="es-ES" altLang="es-ES" sz="1100" baseline="0" dirty="0" smtClean="0">
                <a:latin typeface="+mn-lt"/>
                <a:cs typeface="Arial" panose="020B0604020202020204" pitchFamily="34" charset="0"/>
              </a:rPr>
              <a:t> elegir uno u otro comportamiento, por lo que </a:t>
            </a:r>
            <a:r>
              <a:rPr lang="es-ES" altLang="es-ES" sz="1100" dirty="0" smtClean="0">
                <a:latin typeface="+mn-lt"/>
                <a:cs typeface="Arial" panose="020B0604020202020204" pitchFamily="34" charset="0"/>
              </a:rPr>
              <a:t>centrarse exclusivamente en lo</a:t>
            </a:r>
            <a:r>
              <a:rPr lang="es-ES" altLang="es-ES" sz="1100" baseline="0" dirty="0" smtClean="0">
                <a:latin typeface="+mn-lt"/>
                <a:cs typeface="Arial" panose="020B0604020202020204" pitchFamily="34" charset="0"/>
              </a:rPr>
              <a:t> individual </a:t>
            </a:r>
            <a:r>
              <a:rPr lang="es-ES" altLang="es-ES" sz="1100" dirty="0" smtClean="0">
                <a:latin typeface="+mn-lt"/>
                <a:cs typeface="Arial" panose="020B0604020202020204" pitchFamily="34" charset="0"/>
              </a:rPr>
              <a:t>resultaría ineficaz. Debemos trabajar  para</a:t>
            </a:r>
            <a:r>
              <a:rPr lang="es-ES" altLang="es-ES" sz="1100" baseline="0" dirty="0" smtClean="0">
                <a:latin typeface="+mn-lt"/>
                <a:cs typeface="Arial" panose="020B0604020202020204" pitchFamily="34" charset="0"/>
              </a:rPr>
              <a:t> </a:t>
            </a:r>
            <a:r>
              <a:rPr lang="es-ES" altLang="es-ES" sz="1100" dirty="0" smtClean="0">
                <a:latin typeface="+mn-lt"/>
                <a:cs typeface="Arial" panose="020B0604020202020204" pitchFamily="34" charset="0"/>
              </a:rPr>
              <a:t>crear un </a:t>
            </a:r>
            <a:r>
              <a:rPr lang="es-ES" altLang="es-ES" sz="1100" b="1" dirty="0" smtClean="0">
                <a:latin typeface="+mn-lt"/>
                <a:cs typeface="Arial" panose="020B0604020202020204" pitchFamily="34" charset="0"/>
              </a:rPr>
              <a:t>entorno social y medioambiental adecuado </a:t>
            </a:r>
            <a:r>
              <a:rPr lang="es-ES" altLang="es-ES" sz="1100" dirty="0" smtClean="0">
                <a:latin typeface="+mn-lt"/>
                <a:cs typeface="Arial" panose="020B0604020202020204" pitchFamily="34" charset="0"/>
              </a:rPr>
              <a:t>donde estas opciones saludables sean fáciles de elegir,</a:t>
            </a:r>
            <a:r>
              <a:rPr lang="es-ES" altLang="es-ES" sz="1100" baseline="0" dirty="0" smtClean="0">
                <a:latin typeface="+mn-lt"/>
                <a:cs typeface="Arial" panose="020B0604020202020204" pitchFamily="34" charset="0"/>
              </a:rPr>
              <a:t> que </a:t>
            </a:r>
            <a:r>
              <a:rPr lang="es-ES" altLang="es-ES" sz="1100" b="1" dirty="0" smtClean="0">
                <a:latin typeface="+mn-lt"/>
                <a:cs typeface="Arial" panose="020B0604020202020204" pitchFamily="34" charset="0"/>
              </a:rPr>
              <a:t>“las elecciones más sanas sean las más fáciles” </a:t>
            </a:r>
            <a:r>
              <a:rPr lang="es-ES" altLang="es-ES" sz="1100" dirty="0" smtClean="0">
                <a:latin typeface="+mn-lt"/>
                <a:cs typeface="Arial" panose="020B0604020202020204" pitchFamily="34" charset="0"/>
              </a:rPr>
              <a:t>(OMS). </a:t>
            </a:r>
          </a:p>
          <a:p>
            <a:pPr algn="just"/>
            <a:endParaRPr lang="es-ES_tradnl" altLang="es-ES" sz="1100" dirty="0" smtClean="0">
              <a:latin typeface="+mn-lt"/>
              <a:cs typeface="Arial" panose="020B0604020202020204" pitchFamily="34" charset="0"/>
            </a:endParaRPr>
          </a:p>
          <a:p>
            <a:pPr algn="just"/>
            <a:r>
              <a:rPr lang="es-ES_tradnl" altLang="es-ES" sz="1100" dirty="0" smtClean="0">
                <a:latin typeface="+mn-lt"/>
                <a:cs typeface="Arial" panose="020B0604020202020204" pitchFamily="34" charset="0"/>
              </a:rPr>
              <a:t>Por ejemplo: si los ciudadanos tienen cerca parques o polideportivos donde poder hacer actividad física de manera agradable será más probable que se animen</a:t>
            </a:r>
            <a:r>
              <a:rPr lang="es-ES_tradnl" altLang="es-ES" sz="1100" baseline="0" dirty="0" smtClean="0">
                <a:latin typeface="+mn-lt"/>
                <a:cs typeface="Arial" panose="020B0604020202020204" pitchFamily="34" charset="0"/>
              </a:rPr>
              <a:t> a hacerla.</a:t>
            </a:r>
            <a:endParaRPr lang="es-ES" altLang="es-ES" sz="1100" dirty="0" smtClean="0">
              <a:latin typeface="+mn-lt"/>
              <a:cs typeface="Arial" panose="020B0604020202020204" pitchFamily="34" charset="0"/>
            </a:endParaRPr>
          </a:p>
        </p:txBody>
      </p:sp>
      <p:sp>
        <p:nvSpPr>
          <p:cNvPr id="103428" name="3 Marcador de número de diapositiva"/>
          <p:cNvSpPr txBox="1">
            <a:spLocks noGrp="1"/>
          </p:cNvSpPr>
          <p:nvPr/>
        </p:nvSpPr>
        <p:spPr bwMode="auto">
          <a:xfrm>
            <a:off x="3851275" y="9429750"/>
            <a:ext cx="294481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31" tIns="45365" rIns="90731" bIns="45365" anchor="b"/>
          <a:lstStyle>
            <a:lvl1pPr defTabSz="903288" eaLnBrk="0" hangingPunct="0">
              <a:spcBef>
                <a:spcPct val="30000"/>
              </a:spcBef>
              <a:defRPr sz="1200">
                <a:solidFill>
                  <a:schemeClr val="tx1"/>
                </a:solidFill>
                <a:latin typeface="Calibri" pitchFamily="34" charset="0"/>
              </a:defRPr>
            </a:lvl1pPr>
            <a:lvl2pPr marL="742950" indent="-285750" defTabSz="903288" eaLnBrk="0" hangingPunct="0">
              <a:spcBef>
                <a:spcPct val="30000"/>
              </a:spcBef>
              <a:defRPr sz="1200">
                <a:solidFill>
                  <a:schemeClr val="tx1"/>
                </a:solidFill>
                <a:latin typeface="Calibri" pitchFamily="34" charset="0"/>
              </a:defRPr>
            </a:lvl2pPr>
            <a:lvl3pPr marL="1143000" indent="-228600" defTabSz="903288" eaLnBrk="0" hangingPunct="0">
              <a:spcBef>
                <a:spcPct val="30000"/>
              </a:spcBef>
              <a:defRPr sz="1200">
                <a:solidFill>
                  <a:schemeClr val="tx1"/>
                </a:solidFill>
                <a:latin typeface="Calibri" pitchFamily="34" charset="0"/>
              </a:defRPr>
            </a:lvl3pPr>
            <a:lvl4pPr marL="1600200" indent="-228600" defTabSz="903288" eaLnBrk="0" hangingPunct="0">
              <a:spcBef>
                <a:spcPct val="30000"/>
              </a:spcBef>
              <a:defRPr sz="1200">
                <a:solidFill>
                  <a:schemeClr val="tx1"/>
                </a:solidFill>
                <a:latin typeface="Calibri" pitchFamily="34" charset="0"/>
              </a:defRPr>
            </a:lvl4pPr>
            <a:lvl5pPr marL="2057400" indent="-228600" defTabSz="903288" eaLnBrk="0" hangingPunct="0">
              <a:spcBef>
                <a:spcPct val="30000"/>
              </a:spcBef>
              <a:defRPr sz="1200">
                <a:solidFill>
                  <a:schemeClr val="tx1"/>
                </a:solidFill>
                <a:latin typeface="Calibri" pitchFamily="34" charset="0"/>
              </a:defRPr>
            </a:lvl5pPr>
            <a:lvl6pPr marL="2514600" indent="-228600" defTabSz="903288" eaLnBrk="0" fontAlgn="base" hangingPunct="0">
              <a:spcBef>
                <a:spcPct val="30000"/>
              </a:spcBef>
              <a:spcAft>
                <a:spcPct val="0"/>
              </a:spcAft>
              <a:defRPr sz="1200">
                <a:solidFill>
                  <a:schemeClr val="tx1"/>
                </a:solidFill>
                <a:latin typeface="Calibri" pitchFamily="34" charset="0"/>
              </a:defRPr>
            </a:lvl6pPr>
            <a:lvl7pPr marL="2971800" indent="-228600" defTabSz="903288" eaLnBrk="0" fontAlgn="base" hangingPunct="0">
              <a:spcBef>
                <a:spcPct val="30000"/>
              </a:spcBef>
              <a:spcAft>
                <a:spcPct val="0"/>
              </a:spcAft>
              <a:defRPr sz="1200">
                <a:solidFill>
                  <a:schemeClr val="tx1"/>
                </a:solidFill>
                <a:latin typeface="Calibri" pitchFamily="34" charset="0"/>
              </a:defRPr>
            </a:lvl7pPr>
            <a:lvl8pPr marL="3429000" indent="-228600" defTabSz="903288" eaLnBrk="0" fontAlgn="base" hangingPunct="0">
              <a:spcBef>
                <a:spcPct val="30000"/>
              </a:spcBef>
              <a:spcAft>
                <a:spcPct val="0"/>
              </a:spcAft>
              <a:defRPr sz="1200">
                <a:solidFill>
                  <a:schemeClr val="tx1"/>
                </a:solidFill>
                <a:latin typeface="Calibri" pitchFamily="34" charset="0"/>
              </a:defRPr>
            </a:lvl8pPr>
            <a:lvl9pPr marL="3886200" indent="-228600" defTabSz="903288"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48412FD0-A351-4D29-9D78-C5572F12BFB9}" type="slidenum">
              <a:rPr lang="es-ES" altLang="es-ES">
                <a:cs typeface="Arial" pitchFamily="34" charset="0"/>
              </a:rPr>
              <a:pPr algn="r" eaLnBrk="1" hangingPunct="1">
                <a:spcBef>
                  <a:spcPct val="0"/>
                </a:spcBef>
              </a:pPr>
              <a:t>7</a:t>
            </a:fld>
            <a:endParaRPr lang="es-ES" altLang="es-ES">
              <a:cs typeface="Arial" pitchFamily="34" charset="0"/>
            </a:endParaRPr>
          </a:p>
        </p:txBody>
      </p:sp>
    </p:spTree>
    <p:extLst>
      <p:ext uri="{BB962C8B-B14F-4D97-AF65-F5344CB8AC3E}">
        <p14:creationId xmlns:p14="http://schemas.microsoft.com/office/powerpoint/2010/main" val="2945408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txBox="1">
            <a:spLocks noGrp="1" noChangeArrowheads="1"/>
          </p:cNvSpPr>
          <p:nvPr/>
        </p:nvSpPr>
        <p:spPr bwMode="auto">
          <a:xfrm>
            <a:off x="3849688"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68" tIns="45784" rIns="91568" bIns="45784" anchor="b"/>
          <a:lstStyle>
            <a:lvl1pPr defTabSz="915988" eaLnBrk="0" hangingPunct="0">
              <a:defRPr>
                <a:solidFill>
                  <a:schemeClr val="tx1"/>
                </a:solidFill>
                <a:latin typeface="Arial" pitchFamily="34" charset="0"/>
              </a:defRPr>
            </a:lvl1pPr>
            <a:lvl2pPr marL="744538" indent="-287338" defTabSz="915988" eaLnBrk="0" hangingPunct="0">
              <a:defRPr>
                <a:solidFill>
                  <a:schemeClr val="tx1"/>
                </a:solidFill>
                <a:latin typeface="Arial" pitchFamily="34" charset="0"/>
              </a:defRPr>
            </a:lvl2pPr>
            <a:lvl3pPr marL="1144588" indent="-228600" defTabSz="915988" eaLnBrk="0" hangingPunct="0">
              <a:defRPr>
                <a:solidFill>
                  <a:schemeClr val="tx1"/>
                </a:solidFill>
                <a:latin typeface="Arial" pitchFamily="34" charset="0"/>
              </a:defRPr>
            </a:lvl3pPr>
            <a:lvl4pPr marL="1601788" indent="-228600" defTabSz="915988" eaLnBrk="0" hangingPunct="0">
              <a:defRPr>
                <a:solidFill>
                  <a:schemeClr val="tx1"/>
                </a:solidFill>
                <a:latin typeface="Arial" pitchFamily="34" charset="0"/>
              </a:defRPr>
            </a:lvl4pPr>
            <a:lvl5pPr marL="2060575" indent="-228600" defTabSz="915988" eaLnBrk="0" hangingPunct="0">
              <a:defRPr>
                <a:solidFill>
                  <a:schemeClr val="tx1"/>
                </a:solidFill>
                <a:latin typeface="Arial" pitchFamily="34" charset="0"/>
              </a:defRPr>
            </a:lvl5pPr>
            <a:lvl6pPr marL="2517775" indent="-228600" defTabSz="915988" eaLnBrk="0" fontAlgn="base" hangingPunct="0">
              <a:spcBef>
                <a:spcPct val="0"/>
              </a:spcBef>
              <a:spcAft>
                <a:spcPct val="0"/>
              </a:spcAft>
              <a:defRPr>
                <a:solidFill>
                  <a:schemeClr val="tx1"/>
                </a:solidFill>
                <a:latin typeface="Arial" pitchFamily="34" charset="0"/>
              </a:defRPr>
            </a:lvl6pPr>
            <a:lvl7pPr marL="2974975" indent="-228600" defTabSz="915988" eaLnBrk="0" fontAlgn="base" hangingPunct="0">
              <a:spcBef>
                <a:spcPct val="0"/>
              </a:spcBef>
              <a:spcAft>
                <a:spcPct val="0"/>
              </a:spcAft>
              <a:defRPr>
                <a:solidFill>
                  <a:schemeClr val="tx1"/>
                </a:solidFill>
                <a:latin typeface="Arial" pitchFamily="34" charset="0"/>
              </a:defRPr>
            </a:lvl7pPr>
            <a:lvl8pPr marL="3432175" indent="-228600" defTabSz="915988" eaLnBrk="0" fontAlgn="base" hangingPunct="0">
              <a:spcBef>
                <a:spcPct val="0"/>
              </a:spcBef>
              <a:spcAft>
                <a:spcPct val="0"/>
              </a:spcAft>
              <a:defRPr>
                <a:solidFill>
                  <a:schemeClr val="tx1"/>
                </a:solidFill>
                <a:latin typeface="Arial" pitchFamily="34" charset="0"/>
              </a:defRPr>
            </a:lvl8pPr>
            <a:lvl9pPr marL="3889375" indent="-228600" defTabSz="915988" eaLnBrk="0" fontAlgn="base" hangingPunct="0">
              <a:spcBef>
                <a:spcPct val="0"/>
              </a:spcBef>
              <a:spcAft>
                <a:spcPct val="0"/>
              </a:spcAft>
              <a:defRPr>
                <a:solidFill>
                  <a:schemeClr val="tx1"/>
                </a:solidFill>
                <a:latin typeface="Arial" pitchFamily="34" charset="0"/>
              </a:defRPr>
            </a:lvl9pPr>
          </a:lstStyle>
          <a:p>
            <a:pPr algn="r" eaLnBrk="1" hangingPunct="1"/>
            <a:fld id="{D9A0E950-B482-4302-ACDE-D868528C55F5}" type="slidenum">
              <a:rPr lang="en-US" altLang="es-ES" sz="1200">
                <a:cs typeface="Arial" pitchFamily="34" charset="0"/>
              </a:rPr>
              <a:pPr algn="r" eaLnBrk="1" hangingPunct="1"/>
              <a:t>8</a:t>
            </a:fld>
            <a:endParaRPr lang="en-US" altLang="es-ES" sz="1200">
              <a:cs typeface="Arial" pitchFamily="34" charset="0"/>
            </a:endParaRPr>
          </a:p>
        </p:txBody>
      </p:sp>
      <p:sp>
        <p:nvSpPr>
          <p:cNvPr id="97283" name="Rectangle 2"/>
          <p:cNvSpPr>
            <a:spLocks noGrp="1" noRot="1" noChangeAspect="1" noChangeArrowheads="1" noTextEdit="1"/>
          </p:cNvSpPr>
          <p:nvPr>
            <p:ph type="sldImg"/>
          </p:nvPr>
        </p:nvSpPr>
        <p:spPr bwMode="auto">
          <a:xfrm>
            <a:off x="917575" y="744538"/>
            <a:ext cx="4964113"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4" name="Rectangle 3"/>
          <p:cNvSpPr>
            <a:spLocks noGrp="1" noChangeArrowheads="1"/>
          </p:cNvSpPr>
          <p:nvPr>
            <p:ph type="body" idx="1"/>
          </p:nvPr>
        </p:nvSpPr>
        <p:spPr bwMode="auto">
          <a:xfrm>
            <a:off x="679450" y="4714875"/>
            <a:ext cx="5438775" cy="44688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568" tIns="45784" rIns="91568" bIns="45784" numCol="1" anchor="t" anchorCtr="0" compatLnSpc="1">
            <a:prstTxWarp prst="textNoShape">
              <a:avLst/>
            </a:prstTxWarp>
          </a:bodyPr>
          <a:lstStyle/>
          <a:p>
            <a:pPr algn="just"/>
            <a:r>
              <a:rPr lang="es-ES" sz="1100" kern="1200" dirty="0" smtClean="0">
                <a:solidFill>
                  <a:schemeClr val="tx1"/>
                </a:solidFill>
                <a:effectLst/>
                <a:latin typeface="+mn-lt"/>
                <a:ea typeface="+mn-ea"/>
                <a:cs typeface="+mn-cs"/>
              </a:rPr>
              <a:t>Este gráfico de </a:t>
            </a:r>
            <a:r>
              <a:rPr lang="es-ES" sz="1100" kern="1200" dirty="0" err="1" smtClean="0">
                <a:solidFill>
                  <a:schemeClr val="tx1"/>
                </a:solidFill>
                <a:effectLst/>
                <a:latin typeface="+mn-lt"/>
                <a:ea typeface="+mn-ea"/>
                <a:cs typeface="+mn-cs"/>
              </a:rPr>
              <a:t>Dahlgren</a:t>
            </a:r>
            <a:r>
              <a:rPr lang="es-ES" sz="1100" kern="1200" dirty="0" smtClean="0">
                <a:solidFill>
                  <a:schemeClr val="tx1"/>
                </a:solidFill>
                <a:effectLst/>
                <a:latin typeface="+mn-lt"/>
                <a:ea typeface="+mn-ea"/>
                <a:cs typeface="+mn-cs"/>
              </a:rPr>
              <a:t> y </a:t>
            </a:r>
            <a:r>
              <a:rPr lang="es-ES" sz="1100" kern="1200" dirty="0" err="1" smtClean="0">
                <a:solidFill>
                  <a:schemeClr val="tx1"/>
                </a:solidFill>
                <a:effectLst/>
                <a:latin typeface="+mn-lt"/>
                <a:ea typeface="+mn-ea"/>
                <a:cs typeface="+mn-cs"/>
              </a:rPr>
              <a:t>Whitehead</a:t>
            </a:r>
            <a:r>
              <a:rPr lang="es-ES" sz="1100" kern="1200" dirty="0" smtClean="0">
                <a:solidFill>
                  <a:schemeClr val="tx1"/>
                </a:solidFill>
                <a:effectLst/>
                <a:latin typeface="+mn-lt"/>
                <a:ea typeface="+mn-ea"/>
                <a:cs typeface="+mn-cs"/>
              </a:rPr>
              <a:t>,</a:t>
            </a:r>
            <a:r>
              <a:rPr lang="es-ES" sz="1100" kern="1200" baseline="0" dirty="0" smtClean="0">
                <a:solidFill>
                  <a:schemeClr val="tx1"/>
                </a:solidFill>
                <a:effectLst/>
                <a:latin typeface="+mn-lt"/>
                <a:ea typeface="+mn-ea"/>
                <a:cs typeface="+mn-cs"/>
              </a:rPr>
              <a:t> </a:t>
            </a:r>
            <a:r>
              <a:rPr lang="es-ES" sz="1100" kern="1200" dirty="0" smtClean="0">
                <a:solidFill>
                  <a:schemeClr val="tx1"/>
                </a:solidFill>
                <a:effectLst/>
                <a:latin typeface="+mn-lt"/>
                <a:ea typeface="+mn-ea"/>
                <a:cs typeface="+mn-cs"/>
              </a:rPr>
              <a:t>en</a:t>
            </a:r>
            <a:r>
              <a:rPr lang="es-ES" sz="1100" kern="1200" baseline="0" dirty="0" smtClean="0">
                <a:solidFill>
                  <a:schemeClr val="tx1"/>
                </a:solidFill>
                <a:effectLst/>
                <a:latin typeface="+mn-lt"/>
                <a:ea typeface="+mn-ea"/>
                <a:cs typeface="+mn-cs"/>
              </a:rPr>
              <a:t> capas de cebolla, </a:t>
            </a:r>
            <a:r>
              <a:rPr lang="es-ES" sz="1100" kern="1200" dirty="0" smtClean="0">
                <a:solidFill>
                  <a:schemeClr val="tx1"/>
                </a:solidFill>
                <a:effectLst/>
                <a:latin typeface="+mn-lt"/>
                <a:ea typeface="+mn-ea"/>
                <a:cs typeface="+mn-cs"/>
              </a:rPr>
              <a:t>sirve para ver </a:t>
            </a:r>
            <a:r>
              <a:rPr lang="es-ES" sz="1100" kern="1200" baseline="0" dirty="0" smtClean="0">
                <a:solidFill>
                  <a:schemeClr val="tx1"/>
                </a:solidFill>
                <a:effectLst/>
                <a:latin typeface="+mn-lt"/>
                <a:ea typeface="+mn-ea"/>
                <a:cs typeface="+mn-cs"/>
              </a:rPr>
              <a:t>l</a:t>
            </a:r>
            <a:r>
              <a:rPr lang="es-ES" sz="1100" kern="1200" dirty="0" smtClean="0">
                <a:solidFill>
                  <a:schemeClr val="tx1"/>
                </a:solidFill>
                <a:effectLst/>
                <a:latin typeface="+mn-lt"/>
                <a:ea typeface="+mn-ea"/>
                <a:cs typeface="+mn-cs"/>
              </a:rPr>
              <a:t>os factores que influyen en la salud y que llamamos </a:t>
            </a:r>
            <a:r>
              <a:rPr lang="es-ES" sz="1100" b="1" kern="1200" dirty="0" smtClean="0">
                <a:solidFill>
                  <a:schemeClr val="tx1"/>
                </a:solidFill>
                <a:effectLst/>
                <a:latin typeface="+mn-lt"/>
                <a:ea typeface="+mn-ea"/>
                <a:cs typeface="+mn-cs"/>
              </a:rPr>
              <a:t>determinantes sociales</a:t>
            </a:r>
            <a:r>
              <a:rPr lang="es-ES" sz="1100" b="1" kern="1200" baseline="0" dirty="0" smtClean="0">
                <a:solidFill>
                  <a:schemeClr val="tx1"/>
                </a:solidFill>
                <a:effectLst/>
                <a:latin typeface="+mn-lt"/>
                <a:ea typeface="+mn-ea"/>
                <a:cs typeface="+mn-cs"/>
              </a:rPr>
              <a:t> de la salud</a:t>
            </a:r>
            <a:r>
              <a:rPr lang="es-ES" sz="1100" kern="1200" baseline="0" dirty="0" smtClean="0">
                <a:solidFill>
                  <a:schemeClr val="tx1"/>
                </a:solidFill>
                <a:effectLst/>
                <a:latin typeface="+mn-lt"/>
                <a:ea typeface="+mn-ea"/>
                <a:cs typeface="+mn-cs"/>
              </a:rPr>
              <a:t>: </a:t>
            </a:r>
          </a:p>
          <a:p>
            <a:pPr algn="just"/>
            <a:endParaRPr lang="es-ES" sz="1100" kern="1200" dirty="0" smtClean="0">
              <a:solidFill>
                <a:schemeClr val="tx1"/>
              </a:solidFill>
              <a:effectLst/>
              <a:latin typeface="+mn-lt"/>
              <a:ea typeface="+mn-ea"/>
              <a:cs typeface="+mn-cs"/>
            </a:endParaRPr>
          </a:p>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100" kern="1200" dirty="0" smtClean="0">
                <a:solidFill>
                  <a:schemeClr val="tx1"/>
                </a:solidFill>
                <a:effectLst/>
                <a:latin typeface="+mn-lt"/>
                <a:ea typeface="+mn-ea"/>
                <a:cs typeface="+mn-cs"/>
              </a:rPr>
              <a:t>En el centro en color blanco</a:t>
            </a:r>
            <a:r>
              <a:rPr lang="es-ES" sz="1100" kern="1200" baseline="0" dirty="0" smtClean="0">
                <a:solidFill>
                  <a:schemeClr val="tx1"/>
                </a:solidFill>
                <a:effectLst/>
                <a:latin typeface="+mn-lt"/>
                <a:ea typeface="+mn-ea"/>
                <a:cs typeface="+mn-cs"/>
              </a:rPr>
              <a:t> están </a:t>
            </a:r>
            <a:r>
              <a:rPr lang="es-ES" sz="1100" b="1" kern="1200" baseline="0" dirty="0" smtClean="0">
                <a:solidFill>
                  <a:schemeClr val="tx1"/>
                </a:solidFill>
                <a:effectLst/>
                <a:latin typeface="+mn-lt"/>
                <a:ea typeface="+mn-ea"/>
                <a:cs typeface="+mn-cs"/>
              </a:rPr>
              <a:t>l</a:t>
            </a:r>
            <a:r>
              <a:rPr lang="es-ES" sz="1100" b="1" kern="1200" dirty="0" smtClean="0">
                <a:solidFill>
                  <a:schemeClr val="tx1"/>
                </a:solidFill>
                <a:effectLst/>
                <a:latin typeface="+mn-lt"/>
                <a:ea typeface="+mn-ea"/>
                <a:cs typeface="+mn-cs"/>
              </a:rPr>
              <a:t>os factores que no pueden modificarse</a:t>
            </a:r>
            <a:r>
              <a:rPr lang="es-ES" sz="1100" b="0" kern="1200" dirty="0" smtClean="0">
                <a:solidFill>
                  <a:schemeClr val="tx1"/>
                </a:solidFill>
                <a:effectLst/>
                <a:latin typeface="+mn-lt"/>
                <a:ea typeface="+mn-ea"/>
                <a:cs typeface="+mn-cs"/>
              </a:rPr>
              <a:t>: </a:t>
            </a:r>
            <a:r>
              <a:rPr lang="es-ES" sz="1100" kern="1200" dirty="0" smtClean="0">
                <a:solidFill>
                  <a:schemeClr val="tx1"/>
                </a:solidFill>
                <a:effectLst/>
                <a:latin typeface="+mn-lt"/>
                <a:ea typeface="+mn-ea"/>
                <a:cs typeface="+mn-cs"/>
              </a:rPr>
              <a:t>la edad, el sexo y factores genéticos.</a:t>
            </a:r>
          </a:p>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100" kern="1200" dirty="0" smtClean="0">
                <a:solidFill>
                  <a:schemeClr val="tx1"/>
                </a:solidFill>
                <a:effectLst/>
                <a:latin typeface="+mn-lt"/>
                <a:ea typeface="+mn-ea"/>
                <a:cs typeface="+mn-cs"/>
              </a:rPr>
              <a:t>En amarillo claro </a:t>
            </a:r>
            <a:r>
              <a:rPr lang="es-ES" sz="1100" b="1" kern="1200" dirty="0" smtClean="0">
                <a:solidFill>
                  <a:schemeClr val="tx1"/>
                </a:solidFill>
                <a:effectLst/>
                <a:latin typeface="+mn-lt"/>
                <a:ea typeface="+mn-ea"/>
                <a:cs typeface="+mn-cs"/>
              </a:rPr>
              <a:t>los estilos de vida que</a:t>
            </a:r>
            <a:r>
              <a:rPr lang="es-ES" sz="1100" b="1" kern="1200" baseline="0" dirty="0" smtClean="0">
                <a:solidFill>
                  <a:schemeClr val="tx1"/>
                </a:solidFill>
                <a:effectLst/>
                <a:latin typeface="+mn-lt"/>
                <a:ea typeface="+mn-ea"/>
                <a:cs typeface="+mn-cs"/>
              </a:rPr>
              <a:t> adoptamos: </a:t>
            </a:r>
            <a:r>
              <a:rPr lang="es-ES" sz="1100" kern="1200" dirty="0" smtClean="0">
                <a:solidFill>
                  <a:schemeClr val="tx1"/>
                </a:solidFill>
                <a:effectLst/>
                <a:latin typeface="+mn-lt"/>
                <a:ea typeface="+mn-ea"/>
                <a:cs typeface="+mn-cs"/>
              </a:rPr>
              <a:t>si no son saludables van</a:t>
            </a:r>
            <a:r>
              <a:rPr lang="es-ES" sz="1100" kern="1200" baseline="0" dirty="0" smtClean="0">
                <a:solidFill>
                  <a:schemeClr val="tx1"/>
                </a:solidFill>
                <a:effectLst/>
                <a:latin typeface="+mn-lt"/>
                <a:ea typeface="+mn-ea"/>
                <a:cs typeface="+mn-cs"/>
              </a:rPr>
              <a:t> a contribuir de forma </a:t>
            </a:r>
            <a:r>
              <a:rPr lang="es-ES" sz="1100" kern="1200" dirty="0" smtClean="0">
                <a:solidFill>
                  <a:schemeClr val="tx1"/>
                </a:solidFill>
                <a:effectLst/>
                <a:latin typeface="+mn-lt"/>
                <a:ea typeface="+mn-ea"/>
                <a:cs typeface="+mn-cs"/>
              </a:rPr>
              <a:t>más directa</a:t>
            </a:r>
            <a:r>
              <a:rPr lang="es-ES" sz="1100" kern="1200" baseline="0" dirty="0" smtClean="0">
                <a:solidFill>
                  <a:schemeClr val="tx1"/>
                </a:solidFill>
                <a:effectLst/>
                <a:latin typeface="+mn-lt"/>
                <a:ea typeface="+mn-ea"/>
                <a:cs typeface="+mn-cs"/>
              </a:rPr>
              <a:t> a </a:t>
            </a:r>
            <a:r>
              <a:rPr lang="es-ES" sz="1100" kern="1200" dirty="0" smtClean="0">
                <a:solidFill>
                  <a:schemeClr val="tx1"/>
                </a:solidFill>
                <a:effectLst/>
                <a:latin typeface="+mn-lt"/>
                <a:ea typeface="+mn-ea"/>
                <a:cs typeface="+mn-cs"/>
              </a:rPr>
              <a:t>las enfermedades crónicas;</a:t>
            </a:r>
            <a:r>
              <a:rPr lang="es-ES" sz="1100" kern="1200" baseline="0" dirty="0" smtClean="0">
                <a:solidFill>
                  <a:schemeClr val="tx1"/>
                </a:solidFill>
                <a:effectLst/>
                <a:latin typeface="+mn-lt"/>
                <a:ea typeface="+mn-ea"/>
                <a:cs typeface="+mn-cs"/>
              </a:rPr>
              <a:t> serían las causas cercanas de estas enfermedades crónicas.</a:t>
            </a:r>
            <a:r>
              <a:rPr lang="es-ES" sz="1100" kern="1200" dirty="0" smtClean="0">
                <a:solidFill>
                  <a:schemeClr val="tx1"/>
                </a:solidFill>
                <a:effectLst/>
                <a:latin typeface="+mn-lt"/>
                <a:ea typeface="+mn-ea"/>
                <a:cs typeface="+mn-cs"/>
              </a:rPr>
              <a:t> </a:t>
            </a:r>
          </a:p>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100" kern="1200" dirty="0" smtClean="0">
                <a:solidFill>
                  <a:schemeClr val="tx1"/>
                </a:solidFill>
                <a:effectLst/>
                <a:latin typeface="+mn-lt"/>
                <a:ea typeface="+mn-ea"/>
                <a:cs typeface="+mn-cs"/>
              </a:rPr>
              <a:t>Sin embargo,</a:t>
            </a:r>
            <a:r>
              <a:rPr lang="es-ES" sz="1100" kern="1200" baseline="0" dirty="0" smtClean="0">
                <a:solidFill>
                  <a:schemeClr val="tx1"/>
                </a:solidFill>
                <a:effectLst/>
                <a:latin typeface="+mn-lt"/>
                <a:ea typeface="+mn-ea"/>
                <a:cs typeface="+mn-cs"/>
              </a:rPr>
              <a:t> c</a:t>
            </a:r>
            <a:r>
              <a:rPr lang="es-ES" sz="1100" kern="1200" dirty="0" smtClean="0">
                <a:solidFill>
                  <a:schemeClr val="tx1"/>
                </a:solidFill>
                <a:effectLst/>
                <a:latin typeface="+mn-lt"/>
                <a:ea typeface="+mn-ea"/>
                <a:cs typeface="+mn-cs"/>
              </a:rPr>
              <a:t>omo ya hemos dicho, otros factores</a:t>
            </a:r>
            <a:r>
              <a:rPr lang="es-ES" sz="1100" kern="1200" baseline="0" dirty="0" smtClean="0">
                <a:solidFill>
                  <a:schemeClr val="tx1"/>
                </a:solidFill>
                <a:effectLst/>
                <a:latin typeface="+mn-lt"/>
                <a:ea typeface="+mn-ea"/>
                <a:cs typeface="+mn-cs"/>
              </a:rPr>
              <a:t> como las redes </a:t>
            </a:r>
            <a:r>
              <a:rPr lang="es-ES" sz="1100" b="1" kern="1200" dirty="0" smtClean="0">
                <a:solidFill>
                  <a:schemeClr val="tx1"/>
                </a:solidFill>
                <a:effectLst/>
                <a:latin typeface="+mn-lt"/>
                <a:ea typeface="+mn-ea"/>
                <a:cs typeface="+mn-cs"/>
              </a:rPr>
              <a:t>sociales y el entorno comunitario </a:t>
            </a:r>
            <a:r>
              <a:rPr lang="es-ES" sz="1100" kern="1200" dirty="0" smtClean="0">
                <a:solidFill>
                  <a:schemeClr val="tx1"/>
                </a:solidFill>
                <a:effectLst/>
                <a:latin typeface="+mn-lt"/>
                <a:ea typeface="+mn-ea"/>
                <a:cs typeface="+mn-cs"/>
              </a:rPr>
              <a:t>(en amarillo oscuro)</a:t>
            </a:r>
            <a:r>
              <a:rPr lang="es-ES" sz="1100" kern="1200" baseline="0" dirty="0" smtClean="0">
                <a:solidFill>
                  <a:schemeClr val="tx1"/>
                </a:solidFill>
                <a:effectLst/>
                <a:latin typeface="+mn-lt"/>
                <a:ea typeface="+mn-ea"/>
                <a:cs typeface="+mn-cs"/>
              </a:rPr>
              <a:t>, </a:t>
            </a:r>
            <a:r>
              <a:rPr lang="es-ES" sz="1100" kern="1200" dirty="0" smtClean="0">
                <a:solidFill>
                  <a:schemeClr val="tx1"/>
                </a:solidFill>
                <a:effectLst/>
                <a:latin typeface="+mn-lt"/>
                <a:ea typeface="+mn-ea"/>
                <a:cs typeface="+mn-cs"/>
              </a:rPr>
              <a:t>las condiciones de vida y de trabajo (en naranja),</a:t>
            </a:r>
            <a:r>
              <a:rPr lang="es-ES" sz="1100" kern="1200" baseline="0" dirty="0" smtClean="0">
                <a:solidFill>
                  <a:schemeClr val="tx1"/>
                </a:solidFill>
                <a:effectLst/>
                <a:latin typeface="+mn-lt"/>
                <a:ea typeface="+mn-ea"/>
                <a:cs typeface="+mn-cs"/>
              </a:rPr>
              <a:t> y f</a:t>
            </a:r>
            <a:r>
              <a:rPr lang="es-ES" sz="1100" kern="1200" dirty="0" smtClean="0">
                <a:solidFill>
                  <a:schemeClr val="tx1"/>
                </a:solidFill>
                <a:effectLst/>
                <a:latin typeface="+mn-lt"/>
                <a:ea typeface="+mn-ea"/>
                <a:cs typeface="+mn-cs"/>
              </a:rPr>
              <a:t>inalmente, el entorno </a:t>
            </a:r>
            <a:r>
              <a:rPr lang="es-ES" sz="1100" kern="1200" dirty="0" err="1" smtClean="0">
                <a:solidFill>
                  <a:schemeClr val="tx1"/>
                </a:solidFill>
                <a:effectLst/>
                <a:latin typeface="+mn-lt"/>
                <a:ea typeface="+mn-ea"/>
                <a:cs typeface="+mn-cs"/>
              </a:rPr>
              <a:t>macropolítico</a:t>
            </a:r>
            <a:r>
              <a:rPr lang="es-ES" sz="1100" kern="1200" dirty="0" smtClean="0">
                <a:solidFill>
                  <a:schemeClr val="tx1"/>
                </a:solidFill>
                <a:effectLst/>
                <a:latin typeface="+mn-lt"/>
                <a:ea typeface="+mn-ea"/>
                <a:cs typeface="+mn-cs"/>
              </a:rPr>
              <a:t> (en marrón), influyen en qué estilos de vida tenemos y,</a:t>
            </a:r>
            <a:r>
              <a:rPr lang="es-ES" sz="1100" kern="1200" baseline="0" dirty="0" smtClean="0">
                <a:solidFill>
                  <a:schemeClr val="tx1"/>
                </a:solidFill>
                <a:effectLst/>
                <a:latin typeface="+mn-lt"/>
                <a:ea typeface="+mn-ea"/>
                <a:cs typeface="+mn-cs"/>
              </a:rPr>
              <a:t> por tanto, estos factores </a:t>
            </a:r>
            <a:r>
              <a:rPr lang="es-ES" sz="1100" kern="1200" dirty="0" smtClean="0">
                <a:solidFill>
                  <a:schemeClr val="tx1"/>
                </a:solidFill>
                <a:effectLst/>
                <a:latin typeface="+mn-lt"/>
                <a:ea typeface="+mn-ea"/>
                <a:cs typeface="+mn-cs"/>
              </a:rPr>
              <a:t>son las “causas</a:t>
            </a:r>
            <a:r>
              <a:rPr lang="es-ES" sz="1100" kern="1200" baseline="0" dirty="0" smtClean="0">
                <a:solidFill>
                  <a:schemeClr val="tx1"/>
                </a:solidFill>
                <a:effectLst/>
                <a:latin typeface="+mn-lt"/>
                <a:ea typeface="+mn-ea"/>
                <a:cs typeface="+mn-cs"/>
              </a:rPr>
              <a:t> de las causas”, que influyen en las causas cercanas y en su desigual distribución en la población.</a:t>
            </a:r>
            <a:endParaRPr lang="es-ES" sz="1100" kern="1200" dirty="0" smtClean="0">
              <a:solidFill>
                <a:schemeClr val="tx1"/>
              </a:solidFill>
              <a:effectLst/>
              <a:latin typeface="+mn-lt"/>
              <a:ea typeface="+mn-ea"/>
              <a:cs typeface="+mn-cs"/>
            </a:endParaRPr>
          </a:p>
          <a:p>
            <a:pPr algn="just"/>
            <a:r>
              <a:rPr lang="es-ES" sz="1100" kern="1200" dirty="0" smtClean="0">
                <a:solidFill>
                  <a:schemeClr val="tx1"/>
                </a:solidFill>
                <a:effectLst/>
                <a:latin typeface="+mn-lt"/>
                <a:ea typeface="+mn-ea"/>
                <a:cs typeface="+mn-cs"/>
              </a:rPr>
              <a:t> </a:t>
            </a:r>
          </a:p>
          <a:p>
            <a:pPr algn="just">
              <a:lnSpc>
                <a:spcPct val="90000"/>
              </a:lnSpc>
              <a:spcBef>
                <a:spcPts val="450"/>
              </a:spcBef>
              <a:buClrTx/>
              <a:buFontTx/>
              <a:buNone/>
            </a:pPr>
            <a:r>
              <a:rPr lang="es-ES" altLang="es-ES" sz="1100" dirty="0" smtClean="0">
                <a:solidFill>
                  <a:srgbClr val="000000"/>
                </a:solidFill>
                <a:latin typeface="+mn-lt"/>
              </a:rPr>
              <a:t>Mientras que la edad, el sexo y la carga genética no pueden modificarse,</a:t>
            </a:r>
            <a:r>
              <a:rPr lang="es-ES" altLang="es-ES" sz="1100" baseline="0" dirty="0" smtClean="0">
                <a:solidFill>
                  <a:srgbClr val="000000"/>
                </a:solidFill>
                <a:latin typeface="+mn-lt"/>
              </a:rPr>
              <a:t> los determinantes sociales s</a:t>
            </a:r>
            <a:r>
              <a:rPr lang="es-ES" altLang="es-ES" sz="1100" dirty="0" smtClean="0">
                <a:solidFill>
                  <a:srgbClr val="000000"/>
                </a:solidFill>
                <a:latin typeface="+mn-lt"/>
              </a:rPr>
              <a:t>on susceptibles de modificarse con </a:t>
            </a:r>
            <a:r>
              <a:rPr lang="es-ES" altLang="es-ES" sz="1100" b="1" dirty="0" smtClean="0">
                <a:solidFill>
                  <a:srgbClr val="000000"/>
                </a:solidFill>
                <a:latin typeface="+mn-lt"/>
              </a:rPr>
              <a:t>estrategias públicas efectivas</a:t>
            </a:r>
            <a:r>
              <a:rPr lang="es-ES" altLang="es-ES" sz="1100" dirty="0" smtClean="0">
                <a:solidFill>
                  <a:srgbClr val="000000"/>
                </a:solidFill>
                <a:latin typeface="+mn-lt"/>
              </a:rPr>
              <a:t>,</a:t>
            </a:r>
            <a:r>
              <a:rPr lang="es-ES" altLang="es-ES" sz="1100" baseline="0" dirty="0" smtClean="0">
                <a:solidFill>
                  <a:srgbClr val="000000"/>
                </a:solidFill>
                <a:latin typeface="+mn-lt"/>
              </a:rPr>
              <a:t> para que </a:t>
            </a:r>
            <a:r>
              <a:rPr lang="es-ES" altLang="es-ES" sz="1100" dirty="0" smtClean="0">
                <a:solidFill>
                  <a:srgbClr val="000000"/>
                </a:solidFill>
                <a:latin typeface="+mn-lt"/>
              </a:rPr>
              <a:t>todas las personas puedan desarrollar su </a:t>
            </a:r>
            <a:r>
              <a:rPr lang="es-ES" altLang="es-ES" sz="1100" b="1" dirty="0" smtClean="0">
                <a:solidFill>
                  <a:srgbClr val="000000"/>
                </a:solidFill>
                <a:latin typeface="+mn-lt"/>
              </a:rPr>
              <a:t>máximo potencial de salud </a:t>
            </a:r>
            <a:r>
              <a:rPr lang="es-ES" altLang="es-ES" sz="1100" dirty="0" smtClean="0">
                <a:solidFill>
                  <a:srgbClr val="000000"/>
                </a:solidFill>
                <a:latin typeface="+mn-lt"/>
              </a:rPr>
              <a:t>independientemente de su situación social u otras circunstancias determinadas por factores sociales. Y para esto,</a:t>
            </a:r>
            <a:r>
              <a:rPr lang="es-ES" altLang="es-ES" sz="1100" baseline="0" dirty="0" smtClean="0">
                <a:solidFill>
                  <a:srgbClr val="000000"/>
                </a:solidFill>
                <a:latin typeface="+mn-lt"/>
              </a:rPr>
              <a:t> los municipios, que están donde la gente vive y trabaja, pueden trabajar para favorecer estos </a:t>
            </a:r>
            <a:r>
              <a:rPr lang="es-ES" altLang="es-ES" sz="1100" b="1" baseline="0" dirty="0" smtClean="0">
                <a:solidFill>
                  <a:srgbClr val="000000"/>
                </a:solidFill>
                <a:latin typeface="+mn-lt"/>
              </a:rPr>
              <a:t>entornos saludables</a:t>
            </a:r>
            <a:r>
              <a:rPr lang="es-ES" altLang="es-ES" sz="1100" baseline="0" dirty="0" smtClean="0">
                <a:solidFill>
                  <a:srgbClr val="000000"/>
                </a:solidFill>
                <a:latin typeface="+mn-lt"/>
              </a:rPr>
              <a:t>.</a:t>
            </a:r>
            <a:endParaRPr lang="es-ES" altLang="es-ES" sz="1100" dirty="0" smtClean="0">
              <a:solidFill>
                <a:srgbClr val="000000"/>
              </a:solidFill>
              <a:latin typeface="+mn-lt"/>
            </a:endParaRPr>
          </a:p>
          <a:p>
            <a:pPr algn="just">
              <a:lnSpc>
                <a:spcPct val="90000"/>
              </a:lnSpc>
              <a:spcBef>
                <a:spcPts val="450"/>
              </a:spcBef>
              <a:buClrTx/>
              <a:buFontTx/>
              <a:buNone/>
            </a:pPr>
            <a:endParaRPr lang="es-ES_tradnl" altLang="es-ES" sz="1100" dirty="0" smtClean="0">
              <a:latin typeface="+mn-lt"/>
            </a:endParaRPr>
          </a:p>
          <a:p>
            <a:pPr algn="just"/>
            <a:r>
              <a:rPr lang="es-ES" altLang="es-ES" sz="1100" dirty="0" smtClean="0">
                <a:latin typeface="+mn-lt"/>
              </a:rPr>
              <a:t>Por ello, para reducir</a:t>
            </a:r>
            <a:r>
              <a:rPr lang="es-ES" altLang="es-ES" sz="1100" baseline="0" dirty="0" smtClean="0">
                <a:latin typeface="+mn-lt"/>
              </a:rPr>
              <a:t> </a:t>
            </a:r>
            <a:r>
              <a:rPr lang="es-ES" altLang="es-ES" sz="1100" dirty="0" smtClean="0">
                <a:latin typeface="+mn-lt"/>
              </a:rPr>
              <a:t> los principales factores de riesgo y sus determinantes sociales es necesario tener un enfoque poblacional que va más allá de las intervenciones que se realicen desde al ámbito de la salud, y va a requerir de la inclusión de políticas</a:t>
            </a:r>
            <a:r>
              <a:rPr lang="es-ES" altLang="es-ES" sz="1100" baseline="0" dirty="0" smtClean="0">
                <a:latin typeface="+mn-lt"/>
              </a:rPr>
              <a:t> de otros sectores (educación, urbanismo, bienestar social, etc.)</a:t>
            </a:r>
            <a:r>
              <a:rPr lang="es-ES" altLang="es-ES" sz="1100" b="1" dirty="0" smtClean="0">
                <a:latin typeface="+mn-lt"/>
              </a:rPr>
              <a:t>.</a:t>
            </a:r>
          </a:p>
          <a:p>
            <a:pPr algn="just">
              <a:lnSpc>
                <a:spcPct val="90000"/>
              </a:lnSpc>
              <a:spcBef>
                <a:spcPts val="450"/>
              </a:spcBef>
              <a:buClrTx/>
              <a:buFontTx/>
              <a:buNone/>
            </a:pPr>
            <a:endParaRPr lang="es-ES_tradnl" altLang="es-ES" sz="1100" dirty="0" smtClean="0">
              <a:latin typeface="+mn-lt"/>
            </a:endParaRPr>
          </a:p>
        </p:txBody>
      </p:sp>
    </p:spTree>
    <p:extLst>
      <p:ext uri="{BB962C8B-B14F-4D97-AF65-F5344CB8AC3E}">
        <p14:creationId xmlns:p14="http://schemas.microsoft.com/office/powerpoint/2010/main" val="32301152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1 Marcador de imagen de diapositiva"/>
          <p:cNvSpPr>
            <a:spLocks noGrp="1" noRot="1" noChangeAspect="1" noTextEdit="1"/>
          </p:cNvSpPr>
          <p:nvPr>
            <p:ph type="sldImg"/>
          </p:nvPr>
        </p:nvSpPr>
        <p:spPr>
          <a:xfrm>
            <a:off x="917575" y="744538"/>
            <a:ext cx="4962525" cy="3722687"/>
          </a:xfrm>
          <a:ln/>
        </p:spPr>
      </p:sp>
      <p:sp>
        <p:nvSpPr>
          <p:cNvPr id="28675" name="2 Marcador de notas"/>
          <p:cNvSpPr>
            <a:spLocks noGrp="1"/>
          </p:cNvSpPr>
          <p:nvPr>
            <p:ph type="body" idx="1"/>
          </p:nvPr>
        </p:nvSpPr>
        <p:spPr>
          <a:noFill/>
        </p:spPr>
        <p:txBody>
          <a:bodyPr/>
          <a:lstStyle/>
          <a:p>
            <a:pPr marL="0" marR="0" indent="0" algn="just" defTabSz="914400" rtl="0" eaLnBrk="1" fontAlgn="auto" latinLnBrk="0" hangingPunct="1">
              <a:lnSpc>
                <a:spcPct val="100000"/>
              </a:lnSpc>
              <a:spcBef>
                <a:spcPts val="277"/>
              </a:spcBef>
              <a:spcAft>
                <a:spcPts val="0"/>
              </a:spcAft>
              <a:buClrTx/>
              <a:buSzTx/>
              <a:buFontTx/>
              <a:buNone/>
              <a:tabLst/>
              <a:defRPr/>
            </a:pPr>
            <a:endParaRPr lang="es-ES" sz="1100" b="0" i="0" u="none" strike="noStrike" kern="1200" baseline="0" dirty="0" smtClean="0">
              <a:solidFill>
                <a:srgbClr val="FF0000"/>
              </a:solidFill>
              <a:latin typeface="+mn-lt"/>
              <a:ea typeface="+mn-ea"/>
              <a:cs typeface="+mn-cs"/>
            </a:endParaRPr>
          </a:p>
          <a:p>
            <a:pPr algn="just">
              <a:spcAft>
                <a:spcPts val="600"/>
              </a:spcAft>
              <a:defRPr/>
            </a:pPr>
            <a:r>
              <a:rPr lang="es-ES" sz="1100" kern="1200" dirty="0" smtClean="0">
                <a:solidFill>
                  <a:srgbClr val="FF0000"/>
                </a:solidFill>
                <a:effectLst/>
                <a:latin typeface="+mn-lt"/>
                <a:ea typeface="+mn-ea"/>
                <a:cs typeface="+mn-cs"/>
              </a:rPr>
              <a:t>El principal</a:t>
            </a:r>
            <a:r>
              <a:rPr lang="es-ES" sz="1100" kern="1200" baseline="0" dirty="0" smtClean="0">
                <a:solidFill>
                  <a:srgbClr val="FF0000"/>
                </a:solidFill>
                <a:effectLst/>
                <a:latin typeface="+mn-lt"/>
                <a:ea typeface="+mn-ea"/>
                <a:cs typeface="+mn-cs"/>
              </a:rPr>
              <a:t> OBJETIVO de e</a:t>
            </a:r>
            <a:r>
              <a:rPr lang="es-ES" sz="1100" kern="1200" dirty="0" smtClean="0">
                <a:solidFill>
                  <a:srgbClr val="FF0000"/>
                </a:solidFill>
                <a:effectLst/>
                <a:latin typeface="+mn-lt"/>
                <a:ea typeface="+mn-ea"/>
                <a:cs typeface="+mn-cs"/>
              </a:rPr>
              <a:t>sta estrategia es</a:t>
            </a:r>
            <a:r>
              <a:rPr lang="es-ES" sz="1100" kern="1200" baseline="0" dirty="0" smtClean="0">
                <a:solidFill>
                  <a:srgbClr val="FF0000"/>
                </a:solidFill>
                <a:effectLst/>
                <a:latin typeface="+mn-lt"/>
                <a:ea typeface="+mn-ea"/>
                <a:cs typeface="+mn-cs"/>
              </a:rPr>
              <a:t> fomentar l</a:t>
            </a:r>
            <a:r>
              <a:rPr lang="es-ES" sz="1100" dirty="0" smtClean="0">
                <a:solidFill>
                  <a:srgbClr val="002060"/>
                </a:solidFill>
                <a:latin typeface="+mn-lt"/>
              </a:rPr>
              <a:t>a </a:t>
            </a:r>
            <a:r>
              <a:rPr lang="es-ES" sz="1100" b="1" dirty="0" smtClean="0">
                <a:solidFill>
                  <a:srgbClr val="002060"/>
                </a:solidFill>
                <a:latin typeface="+mn-lt"/>
              </a:rPr>
              <a:t>salud y el bienestar </a:t>
            </a:r>
            <a:r>
              <a:rPr lang="es-ES" sz="1100" dirty="0" smtClean="0">
                <a:solidFill>
                  <a:srgbClr val="002060"/>
                </a:solidFill>
                <a:latin typeface="+mn-lt"/>
              </a:rPr>
              <a:t>de la población promoviendo los entornos y los estilos de vida saludables y potenciando la seguridad.</a:t>
            </a:r>
          </a:p>
          <a:p>
            <a:pPr marL="0" marR="0" indent="0" algn="just" defTabSz="914400" rtl="0" eaLnBrk="1" fontAlgn="auto" latinLnBrk="0" hangingPunct="1">
              <a:lnSpc>
                <a:spcPct val="100000"/>
              </a:lnSpc>
              <a:spcBef>
                <a:spcPts val="277"/>
              </a:spcBef>
              <a:spcAft>
                <a:spcPts val="0"/>
              </a:spcAft>
              <a:buClrTx/>
              <a:buSzTx/>
              <a:buFontTx/>
              <a:buNone/>
              <a:tabLst/>
              <a:defRPr/>
            </a:pPr>
            <a:endParaRPr lang="es-ES" sz="1100" kern="1200" dirty="0" smtClean="0">
              <a:solidFill>
                <a:srgbClr val="FF0000"/>
              </a:solidFill>
              <a:effectLst/>
              <a:latin typeface="+mn-lt"/>
              <a:ea typeface="+mn-ea"/>
              <a:cs typeface="+mn-cs"/>
            </a:endParaRPr>
          </a:p>
          <a:p>
            <a:pPr marL="0" marR="0" indent="0" algn="just" defTabSz="914400" rtl="0" eaLnBrk="1" fontAlgn="auto" latinLnBrk="0" hangingPunct="1">
              <a:lnSpc>
                <a:spcPct val="100000"/>
              </a:lnSpc>
              <a:spcBef>
                <a:spcPts val="277"/>
              </a:spcBef>
              <a:spcAft>
                <a:spcPts val="0"/>
              </a:spcAft>
              <a:buClrTx/>
              <a:buSzTx/>
              <a:buFontTx/>
              <a:buNone/>
              <a:tabLst/>
              <a:defRPr/>
            </a:pPr>
            <a:r>
              <a:rPr lang="es-ES" sz="1100" kern="1200" baseline="0" dirty="0" smtClean="0">
                <a:solidFill>
                  <a:srgbClr val="FF0000"/>
                </a:solidFill>
                <a:effectLst/>
                <a:latin typeface="+mn-lt"/>
                <a:ea typeface="+mn-ea"/>
                <a:cs typeface="+mn-cs"/>
              </a:rPr>
              <a:t>Se llevan muchos años trabajando en esta línea. Esta Estrategia tiene el valor añadido de que es una OPORTUNIDAD de i</a:t>
            </a:r>
            <a:r>
              <a:rPr lang="es-ES" sz="1100" dirty="0" smtClean="0">
                <a:solidFill>
                  <a:srgbClr val="002060"/>
                </a:solidFill>
                <a:latin typeface="+mn-lt"/>
              </a:rPr>
              <a:t>ntegrar y </a:t>
            </a:r>
            <a:r>
              <a:rPr lang="es-ES" sz="1100" b="1" dirty="0" smtClean="0">
                <a:solidFill>
                  <a:srgbClr val="002060"/>
                </a:solidFill>
                <a:latin typeface="+mn-lt"/>
              </a:rPr>
              <a:t>coordinar</a:t>
            </a:r>
            <a:r>
              <a:rPr lang="es-ES" sz="1100" dirty="0" smtClean="0">
                <a:solidFill>
                  <a:srgbClr val="002060"/>
                </a:solidFill>
                <a:latin typeface="+mn-lt"/>
              </a:rPr>
              <a:t> los esfuerzos de promoción de la salud y prevención entre todos los niveles, sectores y actores implicados. </a:t>
            </a:r>
          </a:p>
          <a:p>
            <a:pPr marL="0" marR="0" indent="0" algn="just" defTabSz="914400" rtl="0" eaLnBrk="1" fontAlgn="auto" latinLnBrk="0" hangingPunct="1">
              <a:lnSpc>
                <a:spcPct val="100000"/>
              </a:lnSpc>
              <a:spcBef>
                <a:spcPts val="277"/>
              </a:spcBef>
              <a:spcAft>
                <a:spcPts val="0"/>
              </a:spcAft>
              <a:buClrTx/>
              <a:buSzTx/>
              <a:buFontTx/>
              <a:buNone/>
              <a:tabLst/>
              <a:defRPr/>
            </a:pPr>
            <a:endParaRPr lang="es-ES_tradnl" sz="1100" kern="1200" dirty="0" smtClean="0">
              <a:solidFill>
                <a:schemeClr val="tx1"/>
              </a:solidFill>
              <a:effectLst/>
              <a:latin typeface="+mn-lt"/>
              <a:ea typeface="+mn-ea"/>
              <a:cs typeface="+mn-cs"/>
            </a:endParaRPr>
          </a:p>
          <a:p>
            <a:pPr marL="0" marR="0" indent="0" algn="just" defTabSz="914400" rtl="0" eaLnBrk="1" fontAlgn="auto" latinLnBrk="0" hangingPunct="1">
              <a:lnSpc>
                <a:spcPct val="100000"/>
              </a:lnSpc>
              <a:spcBef>
                <a:spcPts val="277"/>
              </a:spcBef>
              <a:spcAft>
                <a:spcPts val="0"/>
              </a:spcAft>
              <a:buClrTx/>
              <a:buSzTx/>
              <a:buFontTx/>
              <a:buNone/>
              <a:tabLst/>
              <a:defRPr/>
            </a:pPr>
            <a:r>
              <a:rPr lang="es-ES" sz="1100" b="0" i="1" u="none" strike="noStrike" kern="1200" baseline="0" dirty="0" smtClean="0">
                <a:solidFill>
                  <a:schemeClr val="tx1"/>
                </a:solidFill>
                <a:latin typeface="+mn-lt"/>
                <a:ea typeface="+mn-ea"/>
                <a:cs typeface="+mn-cs"/>
              </a:rPr>
              <a:t>Referencia: Estrategia de Promoción de la Salud y Prevención en el Sistema Nacional de Salud.</a:t>
            </a:r>
          </a:p>
          <a:p>
            <a:pPr marL="0" marR="0" indent="0" algn="just" defTabSz="914400" rtl="0" eaLnBrk="1" fontAlgn="auto" latinLnBrk="0" hangingPunct="1">
              <a:lnSpc>
                <a:spcPct val="100000"/>
              </a:lnSpc>
              <a:spcBef>
                <a:spcPts val="277"/>
              </a:spcBef>
              <a:spcAft>
                <a:spcPts val="0"/>
              </a:spcAft>
              <a:buClrTx/>
              <a:buSzTx/>
              <a:buFontTx/>
              <a:buNone/>
              <a:tabLst/>
              <a:defRPr/>
            </a:pPr>
            <a:r>
              <a:rPr lang="es-ES" sz="1100" dirty="0" smtClean="0">
                <a:hlinkClick r:id="rId3"/>
              </a:rPr>
              <a:t>https://www.mscbs.gob.es/profesionales/saludPublica/prevPromocion/Estrategia/estrategiaPromocionyPrevencion.htm</a:t>
            </a:r>
            <a:endParaRPr lang="es-ES" sz="1100" b="0" i="1" u="none" strike="noStrike" kern="1200" baseline="0" dirty="0" smtClean="0">
              <a:solidFill>
                <a:schemeClr val="tx1"/>
              </a:solidFill>
              <a:latin typeface="+mn-lt"/>
              <a:ea typeface="+mn-ea"/>
              <a:cs typeface="+mn-cs"/>
            </a:endParaRPr>
          </a:p>
        </p:txBody>
      </p:sp>
      <p:sp>
        <p:nvSpPr>
          <p:cNvPr id="28676" name="3 Marcador de número de diapositiva"/>
          <p:cNvSpPr txBox="1">
            <a:spLocks noGrp="1"/>
          </p:cNvSpPr>
          <p:nvPr/>
        </p:nvSpPr>
        <p:spPr bwMode="auto">
          <a:xfrm>
            <a:off x="3851814" y="9429276"/>
            <a:ext cx="2944342" cy="497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22" tIns="45360" rIns="90722" bIns="45360" anchor="b"/>
          <a:lstStyle>
            <a:lvl1pPr defTabSz="977900" eaLnBrk="0" hangingPunct="0">
              <a:spcBef>
                <a:spcPct val="30000"/>
              </a:spcBef>
              <a:defRPr sz="1200">
                <a:solidFill>
                  <a:schemeClr val="tx1"/>
                </a:solidFill>
                <a:latin typeface="Arial" pitchFamily="34" charset="0"/>
              </a:defRPr>
            </a:lvl1pPr>
            <a:lvl2pPr marL="742950" indent="-285750" defTabSz="977900" eaLnBrk="0" hangingPunct="0">
              <a:spcBef>
                <a:spcPct val="30000"/>
              </a:spcBef>
              <a:defRPr sz="1200">
                <a:solidFill>
                  <a:schemeClr val="tx1"/>
                </a:solidFill>
                <a:latin typeface="Arial" pitchFamily="34" charset="0"/>
              </a:defRPr>
            </a:lvl2pPr>
            <a:lvl3pPr marL="1143000" indent="-228600" defTabSz="977900" eaLnBrk="0" hangingPunct="0">
              <a:spcBef>
                <a:spcPct val="30000"/>
              </a:spcBef>
              <a:defRPr sz="1200">
                <a:solidFill>
                  <a:schemeClr val="tx1"/>
                </a:solidFill>
                <a:latin typeface="Arial" pitchFamily="34" charset="0"/>
              </a:defRPr>
            </a:lvl3pPr>
            <a:lvl4pPr marL="1600200" indent="-228600" defTabSz="977900" eaLnBrk="0" hangingPunct="0">
              <a:spcBef>
                <a:spcPct val="30000"/>
              </a:spcBef>
              <a:defRPr sz="1200">
                <a:solidFill>
                  <a:schemeClr val="tx1"/>
                </a:solidFill>
                <a:latin typeface="Arial" pitchFamily="34" charset="0"/>
              </a:defRPr>
            </a:lvl4pPr>
            <a:lvl5pPr marL="2057400" indent="-228600" defTabSz="977900" eaLnBrk="0" hangingPunct="0">
              <a:spcBef>
                <a:spcPct val="30000"/>
              </a:spcBef>
              <a:defRPr sz="1200">
                <a:solidFill>
                  <a:schemeClr val="tx1"/>
                </a:solidFill>
                <a:latin typeface="Arial" pitchFamily="34" charset="0"/>
              </a:defRPr>
            </a:lvl5pPr>
            <a:lvl6pPr marL="2514600" indent="-228600" defTabSz="977900" eaLnBrk="0" fontAlgn="base" hangingPunct="0">
              <a:spcBef>
                <a:spcPct val="30000"/>
              </a:spcBef>
              <a:spcAft>
                <a:spcPct val="0"/>
              </a:spcAft>
              <a:defRPr sz="1200">
                <a:solidFill>
                  <a:schemeClr val="tx1"/>
                </a:solidFill>
                <a:latin typeface="Arial" pitchFamily="34" charset="0"/>
              </a:defRPr>
            </a:lvl6pPr>
            <a:lvl7pPr marL="2971800" indent="-228600" defTabSz="977900" eaLnBrk="0" fontAlgn="base" hangingPunct="0">
              <a:spcBef>
                <a:spcPct val="30000"/>
              </a:spcBef>
              <a:spcAft>
                <a:spcPct val="0"/>
              </a:spcAft>
              <a:defRPr sz="1200">
                <a:solidFill>
                  <a:schemeClr val="tx1"/>
                </a:solidFill>
                <a:latin typeface="Arial" pitchFamily="34" charset="0"/>
              </a:defRPr>
            </a:lvl7pPr>
            <a:lvl8pPr marL="3429000" indent="-228600" defTabSz="977900" eaLnBrk="0" fontAlgn="base" hangingPunct="0">
              <a:spcBef>
                <a:spcPct val="30000"/>
              </a:spcBef>
              <a:spcAft>
                <a:spcPct val="0"/>
              </a:spcAft>
              <a:defRPr sz="1200">
                <a:solidFill>
                  <a:schemeClr val="tx1"/>
                </a:solidFill>
                <a:latin typeface="Arial" pitchFamily="34" charset="0"/>
              </a:defRPr>
            </a:lvl8pPr>
            <a:lvl9pPr marL="3886200" indent="-228600" defTabSz="9779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4FE73CF8-ACCA-4FDD-B922-85E881EAB35D}" type="slidenum">
              <a:rPr lang="es-ES" altLang="es-ES"/>
              <a:pPr algn="r" eaLnBrk="1" hangingPunct="1">
                <a:spcBef>
                  <a:spcPct val="0"/>
                </a:spcBef>
              </a:pPr>
              <a:t>9</a:t>
            </a:fld>
            <a:endParaRPr lang="es-ES" altLang="es-ES"/>
          </a:p>
        </p:txBody>
      </p:sp>
    </p:spTree>
    <p:extLst>
      <p:ext uri="{BB962C8B-B14F-4D97-AF65-F5344CB8AC3E}">
        <p14:creationId xmlns:p14="http://schemas.microsoft.com/office/powerpoint/2010/main" val="20751417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a:prstGeom prst="rect">
            <a:avLst/>
          </a:prstGeo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5A3E8032-4016-413F-965F-99B1DCAE655C}" type="datetime1">
              <a:rPr lang="es-ES" smtClean="0"/>
              <a:pPr/>
              <a:t>24/06/2020</a:t>
            </a:fld>
            <a:endParaRPr lang="es-ES"/>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ES"/>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95D6A336-50D9-42AB-BFEA-C1F603124B0D}" type="slidenum">
              <a:rPr lang="es-ES" smtClean="0"/>
              <a:pPr/>
              <a:t>‹Nº›</a:t>
            </a:fld>
            <a:endParaRPr lang="es-ES"/>
          </a:p>
        </p:txBody>
      </p:sp>
    </p:spTree>
    <p:extLst>
      <p:ext uri="{BB962C8B-B14F-4D97-AF65-F5344CB8AC3E}">
        <p14:creationId xmlns:p14="http://schemas.microsoft.com/office/powerpoint/2010/main" val="24339868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DE28176E-47E2-43B0-8BC4-81D0A1FD63B1}" type="datetime1">
              <a:rPr lang="es-ES" smtClean="0"/>
              <a:pPr/>
              <a:t>24/06/2020</a:t>
            </a:fld>
            <a:endParaRPr lang="es-ES"/>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ES"/>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95D6A336-50D9-42AB-BFEA-C1F603124B0D}" type="slidenum">
              <a:rPr lang="es-ES" smtClean="0"/>
              <a:pPr/>
              <a:t>‹Nº›</a:t>
            </a:fld>
            <a:endParaRPr lang="es-ES"/>
          </a:p>
        </p:txBody>
      </p:sp>
    </p:spTree>
    <p:extLst>
      <p:ext uri="{BB962C8B-B14F-4D97-AF65-F5344CB8AC3E}">
        <p14:creationId xmlns:p14="http://schemas.microsoft.com/office/powerpoint/2010/main" val="2267713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FB763F96-44D9-4318-8EEE-4FE135B94B7A}" type="datetime1">
              <a:rPr lang="es-ES" smtClean="0"/>
              <a:pPr/>
              <a:t>24/06/2020</a:t>
            </a:fld>
            <a:endParaRPr lang="es-ES"/>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ES"/>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95D6A336-50D9-42AB-BFEA-C1F603124B0D}" type="slidenum">
              <a:rPr lang="es-ES" smtClean="0"/>
              <a:pPr/>
              <a:t>‹Nº›</a:t>
            </a:fld>
            <a:endParaRPr lang="es-ES"/>
          </a:p>
        </p:txBody>
      </p:sp>
    </p:spTree>
    <p:extLst>
      <p:ext uri="{BB962C8B-B14F-4D97-AF65-F5344CB8AC3E}">
        <p14:creationId xmlns:p14="http://schemas.microsoft.com/office/powerpoint/2010/main" val="28983053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iseño personalizado">
    <p:spTree>
      <p:nvGrpSpPr>
        <p:cNvPr id="1" name=""/>
        <p:cNvGrpSpPr/>
        <p:nvPr/>
      </p:nvGrpSpPr>
      <p:grpSpPr>
        <a:xfrm>
          <a:off x="0" y="0"/>
          <a:ext cx="0" cy="0"/>
          <a:chOff x="0" y="0"/>
          <a:chExt cx="0" cy="0"/>
        </a:xfrm>
      </p:grpSpPr>
      <p:sp>
        <p:nvSpPr>
          <p:cNvPr id="3" name="2 Marcador de fecha"/>
          <p:cNvSpPr>
            <a:spLocks noGrp="1"/>
          </p:cNvSpPr>
          <p:nvPr>
            <p:ph type="dt" idx="10"/>
          </p:nvPr>
        </p:nvSpPr>
        <p:spPr>
          <a:xfrm>
            <a:off x="457200" y="6356350"/>
            <a:ext cx="2130425" cy="361950"/>
          </a:xfrm>
          <a:prstGeom prst="rect">
            <a:avLst/>
          </a:prstGeom>
        </p:spPr>
        <p:txBody>
          <a:bodyPr/>
          <a:lstStyle>
            <a:lvl1pPr>
              <a:defRPr/>
            </a:lvl1pPr>
          </a:lstStyle>
          <a:p>
            <a:fld id="{52178894-D7D9-45A7-B14A-C17E75EF4188}" type="datetime1">
              <a:rPr lang="es-ES" altLang="es-ES"/>
              <a:pPr/>
              <a:t>24/06/2020</a:t>
            </a:fld>
            <a:endParaRPr lang="es-ES" altLang="es-ES"/>
          </a:p>
        </p:txBody>
      </p:sp>
      <p:sp>
        <p:nvSpPr>
          <p:cNvPr id="4" name="3 Marcador de número de diapositiva"/>
          <p:cNvSpPr>
            <a:spLocks noGrp="1"/>
          </p:cNvSpPr>
          <p:nvPr>
            <p:ph type="sldNum" idx="11"/>
          </p:nvPr>
        </p:nvSpPr>
        <p:spPr>
          <a:xfrm>
            <a:off x="6553200" y="6356350"/>
            <a:ext cx="2130425" cy="361950"/>
          </a:xfrm>
          <a:prstGeom prst="rect">
            <a:avLst/>
          </a:prstGeom>
        </p:spPr>
        <p:txBody>
          <a:bodyPr/>
          <a:lstStyle>
            <a:lvl1pPr>
              <a:defRPr/>
            </a:lvl1pPr>
          </a:lstStyle>
          <a:p>
            <a:fld id="{87197481-5A27-425B-8718-CAFB87E89EF9}" type="slidenum">
              <a:rPr lang="es-ES" altLang="es-ES"/>
              <a:pPr/>
              <a:t>‹Nº›</a:t>
            </a:fld>
            <a:endParaRPr lang="es-ES" altLang="es-ES"/>
          </a:p>
        </p:txBody>
      </p:sp>
    </p:spTree>
    <p:extLst>
      <p:ext uri="{BB962C8B-B14F-4D97-AF65-F5344CB8AC3E}">
        <p14:creationId xmlns:p14="http://schemas.microsoft.com/office/powerpoint/2010/main" val="12465601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a:xfrm>
            <a:off x="457200" y="1600200"/>
            <a:ext cx="8229600" cy="4525963"/>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5CBC98FB-DD9A-48D7-8043-1B5F2922A8EF}" type="datetime1">
              <a:rPr lang="es-ES" smtClean="0"/>
              <a:pPr/>
              <a:t>24/06/2020</a:t>
            </a:fld>
            <a:endParaRPr lang="es-ES"/>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ES"/>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95D6A336-50D9-42AB-BFEA-C1F603124B0D}" type="slidenum">
              <a:rPr lang="es-ES" smtClean="0"/>
              <a:pPr/>
              <a:t>‹Nº›</a:t>
            </a:fld>
            <a:endParaRPr lang="es-ES"/>
          </a:p>
        </p:txBody>
      </p:sp>
    </p:spTree>
    <p:extLst>
      <p:ext uri="{BB962C8B-B14F-4D97-AF65-F5344CB8AC3E}">
        <p14:creationId xmlns:p14="http://schemas.microsoft.com/office/powerpoint/2010/main" val="417976522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B0A487C5-9523-4E4E-B371-A495FBEE5844}" type="datetime1">
              <a:rPr lang="es-ES" smtClean="0"/>
              <a:pPr/>
              <a:t>24/06/2020</a:t>
            </a:fld>
            <a:endParaRPr lang="es-ES"/>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ES"/>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95D6A336-50D9-42AB-BFEA-C1F603124B0D}" type="slidenum">
              <a:rPr lang="es-ES" smtClean="0"/>
              <a:pPr/>
              <a:t>‹Nº›</a:t>
            </a:fld>
            <a:endParaRPr lang="es-ES"/>
          </a:p>
        </p:txBody>
      </p:sp>
    </p:spTree>
    <p:extLst>
      <p:ext uri="{BB962C8B-B14F-4D97-AF65-F5344CB8AC3E}">
        <p14:creationId xmlns:p14="http://schemas.microsoft.com/office/powerpoint/2010/main" val="1322160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20B78B7C-07C3-4046-985F-C0B5C421EB67}" type="datetime1">
              <a:rPr lang="es-ES" smtClean="0"/>
              <a:pPr/>
              <a:t>24/06/2020</a:t>
            </a:fld>
            <a:endParaRPr lang="es-ES"/>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ES"/>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95D6A336-50D9-42AB-BFEA-C1F603124B0D}" type="slidenum">
              <a:rPr lang="es-ES" smtClean="0"/>
              <a:pPr/>
              <a:t>‹Nº›</a:t>
            </a:fld>
            <a:endParaRPr lang="es-ES"/>
          </a:p>
        </p:txBody>
      </p:sp>
    </p:spTree>
    <p:extLst>
      <p:ext uri="{BB962C8B-B14F-4D97-AF65-F5344CB8AC3E}">
        <p14:creationId xmlns:p14="http://schemas.microsoft.com/office/powerpoint/2010/main" val="7993033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a:xfrm>
            <a:off x="457200" y="6356350"/>
            <a:ext cx="2133600" cy="365125"/>
          </a:xfrm>
          <a:prstGeom prst="rect">
            <a:avLst/>
          </a:prstGeom>
        </p:spPr>
        <p:txBody>
          <a:bodyPr/>
          <a:lstStyle/>
          <a:p>
            <a:fld id="{08499F6F-21AD-4EA3-A6C8-202DF65AB95A}" type="datetime1">
              <a:rPr lang="es-ES" smtClean="0"/>
              <a:pPr/>
              <a:t>24/06/2020</a:t>
            </a:fld>
            <a:endParaRPr lang="es-ES"/>
          </a:p>
        </p:txBody>
      </p:sp>
      <p:sp>
        <p:nvSpPr>
          <p:cNvPr id="8" name="7 Marcador de pie de página"/>
          <p:cNvSpPr>
            <a:spLocks noGrp="1"/>
          </p:cNvSpPr>
          <p:nvPr>
            <p:ph type="ftr" sz="quarter" idx="11"/>
          </p:nvPr>
        </p:nvSpPr>
        <p:spPr>
          <a:xfrm>
            <a:off x="3124200" y="6356350"/>
            <a:ext cx="2895600" cy="365125"/>
          </a:xfrm>
          <a:prstGeom prst="rect">
            <a:avLst/>
          </a:prstGeom>
        </p:spPr>
        <p:txBody>
          <a:bodyPr/>
          <a:lstStyle/>
          <a:p>
            <a:endParaRPr lang="es-ES"/>
          </a:p>
        </p:txBody>
      </p:sp>
      <p:sp>
        <p:nvSpPr>
          <p:cNvPr id="9" name="8 Marcador de número de diapositiva"/>
          <p:cNvSpPr>
            <a:spLocks noGrp="1"/>
          </p:cNvSpPr>
          <p:nvPr>
            <p:ph type="sldNum" sz="quarter" idx="12"/>
          </p:nvPr>
        </p:nvSpPr>
        <p:spPr>
          <a:xfrm>
            <a:off x="6553200" y="6356350"/>
            <a:ext cx="2133600" cy="365125"/>
          </a:xfrm>
          <a:prstGeom prst="rect">
            <a:avLst/>
          </a:prstGeom>
        </p:spPr>
        <p:txBody>
          <a:bodyPr/>
          <a:lstStyle/>
          <a:p>
            <a:fld id="{95D6A336-50D9-42AB-BFEA-C1F603124B0D}" type="slidenum">
              <a:rPr lang="es-ES" smtClean="0"/>
              <a:pPr/>
              <a:t>‹Nº›</a:t>
            </a:fld>
            <a:endParaRPr lang="es-ES"/>
          </a:p>
        </p:txBody>
      </p:sp>
    </p:spTree>
    <p:extLst>
      <p:ext uri="{BB962C8B-B14F-4D97-AF65-F5344CB8AC3E}">
        <p14:creationId xmlns:p14="http://schemas.microsoft.com/office/powerpoint/2010/main" val="2987766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a:xfrm>
            <a:off x="457200" y="6356350"/>
            <a:ext cx="2133600" cy="365125"/>
          </a:xfrm>
          <a:prstGeom prst="rect">
            <a:avLst/>
          </a:prstGeom>
        </p:spPr>
        <p:txBody>
          <a:bodyPr/>
          <a:lstStyle/>
          <a:p>
            <a:fld id="{24C74A76-013E-471E-B6B3-65441328A40D}" type="datetime1">
              <a:rPr lang="es-ES" smtClean="0"/>
              <a:pPr/>
              <a:t>24/06/2020</a:t>
            </a:fld>
            <a:endParaRPr lang="es-ES"/>
          </a:p>
        </p:txBody>
      </p:sp>
      <p:sp>
        <p:nvSpPr>
          <p:cNvPr id="4" name="3 Marcador de pie de página"/>
          <p:cNvSpPr>
            <a:spLocks noGrp="1"/>
          </p:cNvSpPr>
          <p:nvPr>
            <p:ph type="ftr" sz="quarter" idx="11"/>
          </p:nvPr>
        </p:nvSpPr>
        <p:spPr>
          <a:xfrm>
            <a:off x="3124200" y="6356350"/>
            <a:ext cx="2895600" cy="365125"/>
          </a:xfrm>
          <a:prstGeom prst="rect">
            <a:avLst/>
          </a:prstGeom>
        </p:spPr>
        <p:txBody>
          <a:bodyPr/>
          <a:lstStyle/>
          <a:p>
            <a:endParaRPr lang="es-ES"/>
          </a:p>
        </p:txBody>
      </p:sp>
      <p:sp>
        <p:nvSpPr>
          <p:cNvPr id="5" name="4 Marcador de número de diapositiva"/>
          <p:cNvSpPr>
            <a:spLocks noGrp="1"/>
          </p:cNvSpPr>
          <p:nvPr>
            <p:ph type="sldNum" sz="quarter" idx="12"/>
          </p:nvPr>
        </p:nvSpPr>
        <p:spPr>
          <a:xfrm>
            <a:off x="6553200" y="6356350"/>
            <a:ext cx="2133600" cy="365125"/>
          </a:xfrm>
          <a:prstGeom prst="rect">
            <a:avLst/>
          </a:prstGeom>
        </p:spPr>
        <p:txBody>
          <a:bodyPr/>
          <a:lstStyle/>
          <a:p>
            <a:fld id="{95D6A336-50D9-42AB-BFEA-C1F603124B0D}" type="slidenum">
              <a:rPr lang="es-ES" smtClean="0"/>
              <a:pPr/>
              <a:t>‹Nº›</a:t>
            </a:fld>
            <a:endParaRPr lang="es-ES"/>
          </a:p>
        </p:txBody>
      </p:sp>
    </p:spTree>
    <p:extLst>
      <p:ext uri="{BB962C8B-B14F-4D97-AF65-F5344CB8AC3E}">
        <p14:creationId xmlns:p14="http://schemas.microsoft.com/office/powerpoint/2010/main" val="953930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457200" y="6356350"/>
            <a:ext cx="2133600" cy="365125"/>
          </a:xfrm>
          <a:prstGeom prst="rect">
            <a:avLst/>
          </a:prstGeom>
        </p:spPr>
        <p:txBody>
          <a:bodyPr/>
          <a:lstStyle/>
          <a:p>
            <a:fld id="{8FC4E57F-DB2F-409A-83FD-E424663C8647}" type="datetime1">
              <a:rPr lang="es-ES" smtClean="0"/>
              <a:pPr/>
              <a:t>24/06/2020</a:t>
            </a:fld>
            <a:endParaRPr lang="es-ES"/>
          </a:p>
        </p:txBody>
      </p:sp>
      <p:sp>
        <p:nvSpPr>
          <p:cNvPr id="3" name="2 Marcador de pie de página"/>
          <p:cNvSpPr>
            <a:spLocks noGrp="1"/>
          </p:cNvSpPr>
          <p:nvPr>
            <p:ph type="ftr" sz="quarter" idx="11"/>
          </p:nvPr>
        </p:nvSpPr>
        <p:spPr>
          <a:xfrm>
            <a:off x="3124200" y="6356350"/>
            <a:ext cx="2895600" cy="365125"/>
          </a:xfrm>
          <a:prstGeom prst="rect">
            <a:avLst/>
          </a:prstGeom>
        </p:spPr>
        <p:txBody>
          <a:bodyPr/>
          <a:lstStyle/>
          <a:p>
            <a:endParaRPr lang="es-ES"/>
          </a:p>
        </p:txBody>
      </p:sp>
      <p:sp>
        <p:nvSpPr>
          <p:cNvPr id="4" name="3 Marcador de número de diapositiva"/>
          <p:cNvSpPr>
            <a:spLocks noGrp="1"/>
          </p:cNvSpPr>
          <p:nvPr>
            <p:ph type="sldNum" sz="quarter" idx="12"/>
          </p:nvPr>
        </p:nvSpPr>
        <p:spPr>
          <a:xfrm>
            <a:off x="6553200" y="6356350"/>
            <a:ext cx="2133600" cy="365125"/>
          </a:xfrm>
          <a:prstGeom prst="rect">
            <a:avLst/>
          </a:prstGeom>
        </p:spPr>
        <p:txBody>
          <a:bodyPr/>
          <a:lstStyle/>
          <a:p>
            <a:fld id="{95D6A336-50D9-42AB-BFEA-C1F603124B0D}" type="slidenum">
              <a:rPr lang="es-ES" smtClean="0"/>
              <a:pPr/>
              <a:t>‹Nº›</a:t>
            </a:fld>
            <a:endParaRPr lang="es-ES"/>
          </a:p>
        </p:txBody>
      </p:sp>
    </p:spTree>
    <p:extLst>
      <p:ext uri="{BB962C8B-B14F-4D97-AF65-F5344CB8AC3E}">
        <p14:creationId xmlns:p14="http://schemas.microsoft.com/office/powerpoint/2010/main" val="1736395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7592207C-52A8-4D10-9274-E97F4CEADD9E}" type="datetime1">
              <a:rPr lang="es-ES" smtClean="0"/>
              <a:pPr/>
              <a:t>24/06/2020</a:t>
            </a:fld>
            <a:endParaRPr lang="es-ES"/>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ES"/>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95D6A336-50D9-42AB-BFEA-C1F603124B0D}" type="slidenum">
              <a:rPr lang="es-ES" smtClean="0"/>
              <a:pPr/>
              <a:t>‹Nº›</a:t>
            </a:fld>
            <a:endParaRPr lang="es-ES"/>
          </a:p>
        </p:txBody>
      </p:sp>
    </p:spTree>
    <p:extLst>
      <p:ext uri="{BB962C8B-B14F-4D97-AF65-F5344CB8AC3E}">
        <p14:creationId xmlns:p14="http://schemas.microsoft.com/office/powerpoint/2010/main" val="2472983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392F7E42-251E-419F-B6D8-726C1370F72A}" type="datetime1">
              <a:rPr lang="es-ES" smtClean="0"/>
              <a:pPr/>
              <a:t>24/06/2020</a:t>
            </a:fld>
            <a:endParaRPr lang="es-ES"/>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ES"/>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95D6A336-50D9-42AB-BFEA-C1F603124B0D}" type="slidenum">
              <a:rPr lang="es-ES" smtClean="0"/>
              <a:pPr/>
              <a:t>‹Nº›</a:t>
            </a:fld>
            <a:endParaRPr lang="es-ES"/>
          </a:p>
        </p:txBody>
      </p:sp>
    </p:spTree>
    <p:extLst>
      <p:ext uri="{BB962C8B-B14F-4D97-AF65-F5344CB8AC3E}">
        <p14:creationId xmlns:p14="http://schemas.microsoft.com/office/powerpoint/2010/main" val="13218115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ángulo 3"/>
          <p:cNvSpPr/>
          <p:nvPr userDrawn="1"/>
        </p:nvSpPr>
        <p:spPr>
          <a:xfrm>
            <a:off x="0" y="6400800"/>
            <a:ext cx="9144000" cy="457200"/>
          </a:xfrm>
          <a:prstGeom prst="rect">
            <a:avLst/>
          </a:prstGeom>
          <a:gradFill flip="none" rotWithShape="1">
            <a:gsLst>
              <a:gs pos="0">
                <a:schemeClr val="accent1">
                  <a:shade val="51000"/>
                  <a:satMod val="130000"/>
                </a:schemeClr>
              </a:gs>
              <a:gs pos="80000">
                <a:schemeClr val="accent1">
                  <a:shade val="93000"/>
                  <a:satMod val="130000"/>
                </a:schemeClr>
              </a:gs>
              <a:gs pos="100000">
                <a:schemeClr val="accent1">
                  <a:shade val="94000"/>
                  <a:satMod val="135000"/>
                </a:schemeClr>
              </a:gs>
              <a:gs pos="40000">
                <a:srgbClr val="008000"/>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pic>
        <p:nvPicPr>
          <p:cNvPr id="6" name="Imagen 5" descr="Captura de pantalla 2020-06-19 a las 11.59.23.png"/>
          <p:cNvPicPr>
            <a:picLocks noChangeAspect="1"/>
          </p:cNvPicPr>
          <p:nvPr userDrawn="1"/>
        </p:nvPicPr>
        <p:blipFill>
          <a:blip r:embed="rId14"/>
          <a:stretch>
            <a:fillRect/>
          </a:stretch>
        </p:blipFill>
        <p:spPr>
          <a:xfrm>
            <a:off x="0" y="6354106"/>
            <a:ext cx="2057400" cy="503894"/>
          </a:xfrm>
          <a:prstGeom prst="rect">
            <a:avLst/>
          </a:prstGeom>
        </p:spPr>
      </p:pic>
    </p:spTree>
    <p:extLst>
      <p:ext uri="{BB962C8B-B14F-4D97-AF65-F5344CB8AC3E}">
        <p14:creationId xmlns:p14="http://schemas.microsoft.com/office/powerpoint/2010/main" val="28961835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4.png"/><Relationship Id="rId7" Type="http://schemas.openxmlformats.org/officeDocument/2006/relationships/image" Target="../media/image20.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localizasalud.mscbs.es/" TargetMode="External"/><Relationship Id="rId5" Type="http://schemas.openxmlformats.org/officeDocument/2006/relationships/image" Target="../media/image40.png"/><Relationship Id="rId4" Type="http://schemas.openxmlformats.org/officeDocument/2006/relationships/image" Target="../media/image39.jpe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https://localizasalud.mscbs.es/" TargetMode="External"/><Relationship Id="rId5" Type="http://schemas.openxmlformats.org/officeDocument/2006/relationships/image" Target="../media/image39.jpe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s://localizasalud.mscbs.es/" TargetMode="External"/><Relationship Id="rId5" Type="http://schemas.openxmlformats.org/officeDocument/2006/relationships/image" Target="../media/image39.jpe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s://localizasalud.mscbs.es/" TargetMode="External"/><Relationship Id="rId5" Type="http://schemas.openxmlformats.org/officeDocument/2006/relationships/image" Target="../media/image39.jpe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5.png"/><Relationship Id="rId7" Type="http://schemas.openxmlformats.org/officeDocument/2006/relationships/image" Target="../media/image54.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19.png"/><Relationship Id="rId4" Type="http://schemas.openxmlformats.org/officeDocument/2006/relationships/image" Target="../media/image52.emf"/><Relationship Id="rId9" Type="http://schemas.openxmlformats.org/officeDocument/2006/relationships/image" Target="../media/image56.jpeg"/></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3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15.png"/><Relationship Id="rId7" Type="http://schemas.openxmlformats.org/officeDocument/2006/relationships/image" Target="../media/image60.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14.png"/><Relationship Id="rId7" Type="http://schemas.openxmlformats.org/officeDocument/2006/relationships/image" Target="../media/image71.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 Id="rId9" Type="http://schemas.openxmlformats.org/officeDocument/2006/relationships/image" Target="../media/image7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78.emf"/><Relationship Id="rId3" Type="http://schemas.openxmlformats.org/officeDocument/2006/relationships/image" Target="../media/image14.png"/><Relationship Id="rId7" Type="http://schemas.openxmlformats.org/officeDocument/2006/relationships/image" Target="../media/image77.emf"/><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76.emf"/><Relationship Id="rId5" Type="http://schemas.openxmlformats.org/officeDocument/2006/relationships/image" Target="../media/image75.emf"/><Relationship Id="rId4" Type="http://schemas.openxmlformats.org/officeDocument/2006/relationships/image" Target="../media/image74.emf"/></Relationships>
</file>

<file path=ppt/slides/_rels/slide41.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1.png"/><Relationship Id="rId10" Type="http://schemas.openxmlformats.org/officeDocument/2006/relationships/image" Target="../media/image86.emf"/><Relationship Id="rId4" Type="http://schemas.openxmlformats.org/officeDocument/2006/relationships/image" Target="../media/image80.png"/><Relationship Id="rId9" Type="http://schemas.openxmlformats.org/officeDocument/2006/relationships/image" Target="../media/image85.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9.emf"/><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s://www.mscbs.gob.es/profesionales/saludPublica/prevPromocion/Estrategia/estrategiaPromocionyPrevencion.htm" TargetMode="Externa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84861" y="5063690"/>
            <a:ext cx="8172399" cy="1518364"/>
          </a:xfrm>
          <a:prstGeom prst="rect">
            <a:avLst/>
          </a:prstGeom>
          <a:noFill/>
        </p:spPr>
        <p:txBody>
          <a:bodyPr wrap="square" rtlCol="0">
            <a:spAutoFit/>
          </a:bodyPr>
          <a:lstStyle/>
          <a:p>
            <a:pPr algn="ctr">
              <a:spcBef>
                <a:spcPts val="400"/>
              </a:spcBef>
            </a:pPr>
            <a:r>
              <a:rPr lang="es-ES" altLang="es-ES" sz="2400" b="1" dirty="0">
                <a:solidFill>
                  <a:schemeClr val="accent1">
                    <a:lumMod val="75000"/>
                  </a:schemeClr>
                </a:solidFill>
              </a:rPr>
              <a:t>Jornada de presentación de la </a:t>
            </a:r>
            <a:r>
              <a:rPr lang="es-ES" altLang="es-ES" sz="2400" b="1" dirty="0" smtClean="0">
                <a:solidFill>
                  <a:schemeClr val="accent1">
                    <a:lumMod val="75000"/>
                  </a:schemeClr>
                </a:solidFill>
              </a:rPr>
              <a:t>adhesión de </a:t>
            </a:r>
            <a:r>
              <a:rPr lang="es-ES" altLang="es-ES" sz="2400" b="1" dirty="0" smtClean="0">
                <a:solidFill>
                  <a:srgbClr val="FF0000"/>
                </a:solidFill>
              </a:rPr>
              <a:t>XXX</a:t>
            </a:r>
          </a:p>
          <a:p>
            <a:pPr algn="ctr">
              <a:spcBef>
                <a:spcPts val="400"/>
              </a:spcBef>
            </a:pPr>
            <a:r>
              <a:rPr lang="es-ES" altLang="es-ES" sz="2400" b="1" dirty="0" smtClean="0">
                <a:solidFill>
                  <a:schemeClr val="accent1">
                    <a:lumMod val="75000"/>
                  </a:schemeClr>
                </a:solidFill>
              </a:rPr>
              <a:t>a la Estrategia de Promoción de la Salud y Prevención en el SNS</a:t>
            </a:r>
            <a:endParaRPr lang="es-ES" altLang="es-ES" sz="2400" b="1" dirty="0">
              <a:solidFill>
                <a:schemeClr val="accent1">
                  <a:lumMod val="75000"/>
                </a:schemeClr>
              </a:solidFill>
            </a:endParaRPr>
          </a:p>
          <a:p>
            <a:pPr algn="ctr">
              <a:spcBef>
                <a:spcPts val="400"/>
              </a:spcBef>
            </a:pPr>
            <a:r>
              <a:rPr lang="es-ES" altLang="es-ES" sz="2000" b="1" dirty="0">
                <a:solidFill>
                  <a:srgbClr val="FF0000"/>
                </a:solidFill>
              </a:rPr>
              <a:t>XXXXX, XX de XXXX de </a:t>
            </a:r>
            <a:r>
              <a:rPr lang="es-ES" altLang="es-ES" sz="2000" b="1" dirty="0" smtClean="0">
                <a:solidFill>
                  <a:srgbClr val="FF0000"/>
                </a:solidFill>
              </a:rPr>
              <a:t>XXXX</a:t>
            </a:r>
            <a:endParaRPr lang="es-ES" altLang="es-ES" sz="2000" b="1" dirty="0">
              <a:solidFill>
                <a:srgbClr val="FF0000"/>
              </a:solidFill>
            </a:endParaRPr>
          </a:p>
          <a:p>
            <a:endParaRPr lang="es-ES" dirty="0"/>
          </a:p>
        </p:txBody>
      </p:sp>
      <p:sp>
        <p:nvSpPr>
          <p:cNvPr id="3" name="Rectangle 2"/>
          <p:cNvSpPr>
            <a:spLocks noChangeArrowheads="1"/>
          </p:cNvSpPr>
          <p:nvPr/>
        </p:nvSpPr>
        <p:spPr bwMode="auto">
          <a:xfrm>
            <a:off x="-1" y="12463"/>
            <a:ext cx="2123729" cy="457200"/>
          </a:xfrm>
          <a:prstGeom prst="rect">
            <a:avLst/>
          </a:prstGeom>
          <a:solidFill>
            <a:schemeClr val="bg1"/>
          </a:solidFill>
          <a:ln>
            <a:noFill/>
          </a:ln>
          <a:effectLst/>
          <a:extLst/>
        </p:spPr>
        <p:txBody>
          <a:bodyPr vert="horz" wrap="square" lIns="91440" tIns="45720" rIns="91440" bIns="45720" numCol="1" anchor="ctr" anchorCtr="0" compatLnSpc="1">
            <a:prstTxWarp prst="textNoShape">
              <a:avLst/>
            </a:prstTxWarp>
            <a:spAutoFit/>
          </a:bodyPr>
          <a:lstStyle/>
          <a:p>
            <a:endParaRPr lang="es-ES"/>
          </a:p>
        </p:txBody>
      </p:sp>
      <p:sp>
        <p:nvSpPr>
          <p:cNvPr id="5" name="4 CuadroTexto"/>
          <p:cNvSpPr txBox="1"/>
          <p:nvPr/>
        </p:nvSpPr>
        <p:spPr>
          <a:xfrm>
            <a:off x="5291406" y="2612378"/>
            <a:ext cx="2685175" cy="2031325"/>
          </a:xfrm>
          <a:prstGeom prst="rect">
            <a:avLst/>
          </a:prstGeom>
          <a:noFill/>
          <a:ln>
            <a:solidFill>
              <a:schemeClr val="accent1"/>
            </a:solidFill>
          </a:ln>
        </p:spPr>
        <p:txBody>
          <a:bodyPr wrap="square" rtlCol="0">
            <a:spAutoFit/>
          </a:bodyPr>
          <a:lstStyle/>
          <a:p>
            <a:pPr algn="ctr"/>
            <a:r>
              <a:rPr lang="es-ES_tradnl" b="1" dirty="0" smtClean="0">
                <a:solidFill>
                  <a:srgbClr val="FF0000"/>
                </a:solidFill>
              </a:rPr>
              <a:t>LOGO DEL MUNICIPIO</a:t>
            </a:r>
          </a:p>
          <a:p>
            <a:endParaRPr lang="es-ES_tradnl" dirty="0" smtClean="0">
              <a:solidFill>
                <a:srgbClr val="FF0000"/>
              </a:solidFill>
            </a:endParaRPr>
          </a:p>
          <a:p>
            <a:endParaRPr lang="es-ES_tradnl" dirty="0" smtClean="0">
              <a:solidFill>
                <a:srgbClr val="FF0000"/>
              </a:solidFill>
            </a:endParaRPr>
          </a:p>
          <a:p>
            <a:endParaRPr lang="es-ES_tradnl" dirty="0">
              <a:solidFill>
                <a:srgbClr val="FF0000"/>
              </a:solidFill>
            </a:endParaRPr>
          </a:p>
          <a:p>
            <a:endParaRPr lang="es-ES_tradnl" dirty="0">
              <a:solidFill>
                <a:srgbClr val="FF0000"/>
              </a:solidFill>
            </a:endParaRPr>
          </a:p>
          <a:p>
            <a:endParaRPr lang="es-ES_tradnl" dirty="0" smtClean="0">
              <a:solidFill>
                <a:srgbClr val="FF0000"/>
              </a:solidFill>
            </a:endParaRPr>
          </a:p>
          <a:p>
            <a:endParaRPr lang="es-ES" dirty="0">
              <a:solidFill>
                <a:srgbClr val="FF0000"/>
              </a:solidFill>
            </a:endParaRPr>
          </a:p>
        </p:txBody>
      </p:sp>
      <p:pic>
        <p:nvPicPr>
          <p:cNvPr id="13"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752600" y="2590800"/>
            <a:ext cx="2463425" cy="1956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4 CuadroTexto"/>
          <p:cNvSpPr txBox="1">
            <a:spLocks noChangeArrowheads="1"/>
          </p:cNvSpPr>
          <p:nvPr/>
        </p:nvSpPr>
        <p:spPr bwMode="auto">
          <a:xfrm>
            <a:off x="0" y="0"/>
            <a:ext cx="9144000" cy="1323439"/>
          </a:xfrm>
          <a:prstGeom prst="rect">
            <a:avLst/>
          </a:prstGeom>
          <a:solidFill>
            <a:srgbClr val="0070C0"/>
          </a:solidFill>
          <a:ln>
            <a:noFill/>
          </a:ln>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s-ES" altLang="es-ES" sz="4000" b="1" dirty="0" smtClean="0">
                <a:solidFill>
                  <a:schemeClr val="bg1"/>
                </a:solidFill>
                <a:latin typeface="+mj-lt"/>
                <a:cs typeface="Arial" pitchFamily="34" charset="0"/>
              </a:rPr>
              <a:t>Mejorar la salud y el bienestar </a:t>
            </a:r>
          </a:p>
          <a:p>
            <a:pPr algn="ctr" eaLnBrk="1" fontAlgn="base" hangingPunct="1">
              <a:spcBef>
                <a:spcPct val="0"/>
              </a:spcBef>
              <a:spcAft>
                <a:spcPct val="0"/>
              </a:spcAft>
              <a:buFontTx/>
              <a:buNone/>
            </a:pPr>
            <a:r>
              <a:rPr lang="es-ES" altLang="es-ES" sz="4000" b="1" dirty="0" smtClean="0">
                <a:solidFill>
                  <a:schemeClr val="bg1"/>
                </a:solidFill>
                <a:latin typeface="+mj-lt"/>
                <a:cs typeface="Arial" pitchFamily="34" charset="0"/>
              </a:rPr>
              <a:t>en el municipio</a:t>
            </a:r>
          </a:p>
        </p:txBody>
      </p:sp>
    </p:spTree>
    <p:extLst>
      <p:ext uri="{BB962C8B-B14F-4D97-AF65-F5344CB8AC3E}">
        <p14:creationId xmlns:p14="http://schemas.microsoft.com/office/powerpoint/2010/main" val="90846100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9 Grupo"/>
          <p:cNvGrpSpPr/>
          <p:nvPr/>
        </p:nvGrpSpPr>
        <p:grpSpPr>
          <a:xfrm>
            <a:off x="655449" y="1241568"/>
            <a:ext cx="6273977" cy="4851728"/>
            <a:chOff x="752661" y="1339937"/>
            <a:chExt cx="5602633" cy="4408271"/>
          </a:xfrm>
        </p:grpSpPr>
        <p:grpSp>
          <p:nvGrpSpPr>
            <p:cNvPr id="7" name="6 Grupo"/>
            <p:cNvGrpSpPr/>
            <p:nvPr/>
          </p:nvGrpSpPr>
          <p:grpSpPr>
            <a:xfrm>
              <a:off x="752661" y="2215186"/>
              <a:ext cx="3515480" cy="2813763"/>
              <a:chOff x="107504" y="1335317"/>
              <a:chExt cx="3515480" cy="2813763"/>
            </a:xfrm>
          </p:grpSpPr>
          <p:grpSp>
            <p:nvGrpSpPr>
              <p:cNvPr id="6" name="5 Grupo"/>
              <p:cNvGrpSpPr/>
              <p:nvPr/>
            </p:nvGrpSpPr>
            <p:grpSpPr>
              <a:xfrm>
                <a:off x="457200" y="1335317"/>
                <a:ext cx="3165784" cy="2093682"/>
                <a:chOff x="251520" y="1335318"/>
                <a:chExt cx="3165784" cy="2093682"/>
              </a:xfrm>
            </p:grpSpPr>
            <p:sp>
              <p:nvSpPr>
                <p:cNvPr id="2" name="1 Redondear rectángulo de esquina diagonal"/>
                <p:cNvSpPr/>
                <p:nvPr/>
              </p:nvSpPr>
              <p:spPr>
                <a:xfrm>
                  <a:off x="323528" y="1844675"/>
                  <a:ext cx="2376264" cy="1584325"/>
                </a:xfrm>
                <a:prstGeom prst="round2Diag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3" name="2 CuadroTexto"/>
                <p:cNvSpPr txBox="1"/>
                <p:nvPr/>
              </p:nvSpPr>
              <p:spPr>
                <a:xfrm>
                  <a:off x="251520" y="1335318"/>
                  <a:ext cx="1998172" cy="1869406"/>
                </a:xfrm>
                <a:prstGeom prst="rect">
                  <a:avLst/>
                </a:prstGeom>
                <a:noFill/>
              </p:spPr>
              <p:txBody>
                <a:bodyPr wrap="square" rtlCol="0">
                  <a:spAutoFit/>
                </a:bodyPr>
                <a:lstStyle/>
                <a:p>
                  <a:r>
                    <a:rPr lang="es-ES" sz="12000" b="1" dirty="0">
                      <a:solidFill>
                        <a:schemeClr val="bg1"/>
                      </a:solidFill>
                    </a:rPr>
                    <a:t>3</a:t>
                  </a:r>
                </a:p>
              </p:txBody>
            </p:sp>
            <p:sp>
              <p:nvSpPr>
                <p:cNvPr id="4" name="3 CuadroTexto"/>
                <p:cNvSpPr txBox="1"/>
                <p:nvPr/>
              </p:nvSpPr>
              <p:spPr>
                <a:xfrm>
                  <a:off x="1082080" y="2398474"/>
                  <a:ext cx="2335224" cy="445097"/>
                </a:xfrm>
                <a:prstGeom prst="rect">
                  <a:avLst/>
                </a:prstGeom>
                <a:noFill/>
              </p:spPr>
              <p:txBody>
                <a:bodyPr wrap="square" rtlCol="0">
                  <a:spAutoFit/>
                </a:bodyPr>
                <a:lstStyle/>
                <a:p>
                  <a:r>
                    <a:rPr lang="es-ES" sz="2400" b="1" dirty="0">
                      <a:solidFill>
                        <a:schemeClr val="bg1"/>
                      </a:solidFill>
                    </a:rPr>
                    <a:t>entornos</a:t>
                  </a:r>
                </a:p>
              </p:txBody>
            </p:sp>
          </p:grpSp>
          <p:sp>
            <p:nvSpPr>
              <p:cNvPr id="5" name="4 Lágrima"/>
              <p:cNvSpPr/>
              <p:nvPr/>
            </p:nvSpPr>
            <p:spPr>
              <a:xfrm>
                <a:off x="107504" y="3541761"/>
                <a:ext cx="603017" cy="607319"/>
              </a:xfrm>
              <a:prstGeom prst="teardrop">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grpSp>
          <p:nvGrpSpPr>
            <p:cNvPr id="8" name="7 Grupo"/>
            <p:cNvGrpSpPr/>
            <p:nvPr/>
          </p:nvGrpSpPr>
          <p:grpSpPr>
            <a:xfrm>
              <a:off x="3690998" y="1339937"/>
              <a:ext cx="2664296" cy="2266984"/>
              <a:chOff x="3707904" y="1428056"/>
              <a:chExt cx="2664296" cy="2266984"/>
            </a:xfrm>
          </p:grpSpPr>
          <p:grpSp>
            <p:nvGrpSpPr>
              <p:cNvPr id="20" name="19 Grupo"/>
              <p:cNvGrpSpPr/>
              <p:nvPr/>
            </p:nvGrpSpPr>
            <p:grpSpPr>
              <a:xfrm>
                <a:off x="3707904" y="1600899"/>
                <a:ext cx="2664296" cy="2094141"/>
                <a:chOff x="323528" y="1334859"/>
                <a:chExt cx="2664296" cy="2094141"/>
              </a:xfrm>
              <a:solidFill>
                <a:srgbClr val="006600"/>
              </a:solidFill>
            </p:grpSpPr>
            <p:sp>
              <p:nvSpPr>
                <p:cNvPr id="22" name="21 Redondear rectángulo de esquina diagonal"/>
                <p:cNvSpPr/>
                <p:nvPr/>
              </p:nvSpPr>
              <p:spPr>
                <a:xfrm>
                  <a:off x="323528" y="1844675"/>
                  <a:ext cx="2376264" cy="1584325"/>
                </a:xfrm>
                <a:prstGeom prst="round2Diag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3" name="22 CuadroTexto"/>
                <p:cNvSpPr txBox="1"/>
                <p:nvPr/>
              </p:nvSpPr>
              <p:spPr>
                <a:xfrm>
                  <a:off x="1681336" y="1334859"/>
                  <a:ext cx="1306488" cy="1938992"/>
                </a:xfrm>
                <a:prstGeom prst="rect">
                  <a:avLst/>
                </a:prstGeom>
                <a:noFill/>
                <a:ln>
                  <a:noFill/>
                </a:ln>
              </p:spPr>
              <p:txBody>
                <a:bodyPr wrap="square" rtlCol="0">
                  <a:spAutoFit/>
                </a:bodyPr>
                <a:lstStyle/>
                <a:p>
                  <a:r>
                    <a:rPr lang="es-ES" sz="12000" b="1" dirty="0">
                      <a:solidFill>
                        <a:schemeClr val="bg1"/>
                      </a:solidFill>
                    </a:rPr>
                    <a:t>6</a:t>
                  </a:r>
                </a:p>
              </p:txBody>
            </p:sp>
            <p:sp>
              <p:nvSpPr>
                <p:cNvPr id="24" name="23 CuadroTexto"/>
                <p:cNvSpPr txBox="1"/>
                <p:nvPr/>
              </p:nvSpPr>
              <p:spPr>
                <a:xfrm>
                  <a:off x="412442" y="2397796"/>
                  <a:ext cx="1368152" cy="461665"/>
                </a:xfrm>
                <a:prstGeom prst="rect">
                  <a:avLst/>
                </a:prstGeom>
                <a:grpFill/>
                <a:ln>
                  <a:noFill/>
                </a:ln>
              </p:spPr>
              <p:txBody>
                <a:bodyPr wrap="square" rtlCol="0">
                  <a:spAutoFit/>
                </a:bodyPr>
                <a:lstStyle/>
                <a:p>
                  <a:r>
                    <a:rPr lang="es-ES" sz="2400" b="1" dirty="0">
                      <a:solidFill>
                        <a:schemeClr val="bg1"/>
                      </a:solidFill>
                    </a:rPr>
                    <a:t>factores</a:t>
                  </a:r>
                </a:p>
              </p:txBody>
            </p:sp>
          </p:grpSp>
          <p:sp>
            <p:nvSpPr>
              <p:cNvPr id="21" name="20 Lágrima"/>
              <p:cNvSpPr/>
              <p:nvPr/>
            </p:nvSpPr>
            <p:spPr>
              <a:xfrm rot="10800000">
                <a:off x="5652120" y="1428056"/>
                <a:ext cx="603017" cy="607319"/>
              </a:xfrm>
              <a:prstGeom prst="teardrop">
                <a:avLst/>
              </a:prstGeom>
              <a:solidFill>
                <a:srgbClr val="00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grpSp>
          <p:nvGrpSpPr>
            <p:cNvPr id="27" name="26 Grupo"/>
            <p:cNvGrpSpPr/>
            <p:nvPr/>
          </p:nvGrpSpPr>
          <p:grpSpPr>
            <a:xfrm flipH="1">
              <a:off x="3690998" y="3240595"/>
              <a:ext cx="2495422" cy="1869406"/>
              <a:chOff x="282884" y="1337807"/>
              <a:chExt cx="2416908" cy="1869406"/>
            </a:xfrm>
          </p:grpSpPr>
          <p:sp>
            <p:nvSpPr>
              <p:cNvPr id="29" name="28 Redondear rectángulo de esquina diagonal"/>
              <p:cNvSpPr/>
              <p:nvPr/>
            </p:nvSpPr>
            <p:spPr>
              <a:xfrm>
                <a:off x="323528" y="1844676"/>
                <a:ext cx="2376264" cy="1281486"/>
              </a:xfrm>
              <a:prstGeom prst="round2Diag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30" name="29 CuadroTexto"/>
              <p:cNvSpPr txBox="1"/>
              <p:nvPr/>
            </p:nvSpPr>
            <p:spPr>
              <a:xfrm>
                <a:off x="1307189" y="1337807"/>
                <a:ext cx="1306488" cy="1869406"/>
              </a:xfrm>
              <a:prstGeom prst="rect">
                <a:avLst/>
              </a:prstGeom>
              <a:noFill/>
            </p:spPr>
            <p:txBody>
              <a:bodyPr wrap="square" rtlCol="0">
                <a:spAutoFit/>
              </a:bodyPr>
              <a:lstStyle/>
              <a:p>
                <a:r>
                  <a:rPr lang="es-ES" sz="12000" b="1" dirty="0">
                    <a:solidFill>
                      <a:schemeClr val="bg1"/>
                    </a:solidFill>
                  </a:rPr>
                  <a:t>2</a:t>
                </a:r>
              </a:p>
            </p:txBody>
          </p:sp>
          <p:sp>
            <p:nvSpPr>
              <p:cNvPr id="31" name="30 CuadroTexto"/>
              <p:cNvSpPr txBox="1"/>
              <p:nvPr/>
            </p:nvSpPr>
            <p:spPr>
              <a:xfrm>
                <a:off x="282884" y="2254586"/>
                <a:ext cx="1614872" cy="801174"/>
              </a:xfrm>
              <a:prstGeom prst="rect">
                <a:avLst/>
              </a:prstGeom>
              <a:noFill/>
            </p:spPr>
            <p:txBody>
              <a:bodyPr wrap="square" rtlCol="0">
                <a:spAutoFit/>
              </a:bodyPr>
              <a:lstStyle/>
              <a:p>
                <a:r>
                  <a:rPr lang="es-ES" sz="2400" b="1" dirty="0">
                    <a:solidFill>
                      <a:schemeClr val="bg1"/>
                    </a:solidFill>
                  </a:rPr>
                  <a:t>poblaciones priorizadas</a:t>
                </a:r>
              </a:p>
            </p:txBody>
          </p:sp>
        </p:grpSp>
        <p:sp>
          <p:nvSpPr>
            <p:cNvPr id="28" name="27 Lágrima"/>
            <p:cNvSpPr/>
            <p:nvPr/>
          </p:nvSpPr>
          <p:spPr>
            <a:xfrm flipH="1">
              <a:off x="5220072" y="5140889"/>
              <a:ext cx="622607" cy="607319"/>
            </a:xfrm>
            <a:prstGeom prst="teardrop">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pic>
        <p:nvPicPr>
          <p:cNvPr id="34" name="Picture 4" descr="Resultado de imaxes para icon children blu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1365" y="3950412"/>
            <a:ext cx="719967" cy="106100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1920" y="3876644"/>
            <a:ext cx="788857" cy="1134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35 Rectángulo"/>
          <p:cNvSpPr/>
          <p:nvPr/>
        </p:nvSpPr>
        <p:spPr>
          <a:xfrm>
            <a:off x="6807701" y="5067899"/>
            <a:ext cx="2213076" cy="400110"/>
          </a:xfrm>
          <a:prstGeom prst="rect">
            <a:avLst/>
          </a:prstGeom>
        </p:spPr>
        <p:txBody>
          <a:bodyPr wrap="square">
            <a:spAutoFit/>
          </a:bodyPr>
          <a:lstStyle/>
          <a:p>
            <a:pPr algn="ctr"/>
            <a:r>
              <a:rPr lang="es-ES" sz="2000" b="1" dirty="0">
                <a:solidFill>
                  <a:srgbClr val="6600FF"/>
                </a:solidFill>
              </a:rPr>
              <a:t>- 15                  + 50</a:t>
            </a:r>
          </a:p>
        </p:txBody>
      </p:sp>
      <p:pic>
        <p:nvPicPr>
          <p:cNvPr id="37" name="Picture 15" descr="Resultado de imaxes para town hall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43808" y="1740440"/>
            <a:ext cx="896472" cy="896472"/>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9" descr="Resultado de imaxes para salud icon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9745" y="1628800"/>
            <a:ext cx="1152127" cy="1152128"/>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3" descr="Resultado de imaxes para educación icon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47336" y="1740440"/>
            <a:ext cx="896472" cy="89647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p:cNvPicPr>
            <a:picLocks noChangeAspect="1" noChangeArrowheads="1"/>
          </p:cNvPicPr>
          <p:nvPr/>
        </p:nvPicPr>
        <p:blipFill>
          <a:blip r:embed="rId8">
            <a:extLst>
              <a:ext uri="{28A0092B-C50C-407E-A947-70E740481C1C}">
                <a14:useLocalDpi xmlns:a14="http://schemas.microsoft.com/office/drawing/2010/main" val="0"/>
              </a:ext>
            </a:extLst>
          </a:blip>
          <a:srcRect l="66994"/>
          <a:stretch>
            <a:fillRect/>
          </a:stretch>
        </p:blipFill>
        <p:spPr bwMode="auto">
          <a:xfrm>
            <a:off x="6754813" y="2765425"/>
            <a:ext cx="747712" cy="763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3"/>
          <p:cNvPicPr>
            <a:picLocks noChangeAspect="1" noChangeArrowheads="1"/>
          </p:cNvPicPr>
          <p:nvPr/>
        </p:nvPicPr>
        <p:blipFill>
          <a:blip r:embed="rId9">
            <a:extLst>
              <a:ext uri="{28A0092B-C50C-407E-A947-70E740481C1C}">
                <a14:useLocalDpi xmlns:a14="http://schemas.microsoft.com/office/drawing/2010/main" val="0"/>
              </a:ext>
            </a:extLst>
          </a:blip>
          <a:srcRect l="-835" r="67424"/>
          <a:stretch>
            <a:fillRect/>
          </a:stretch>
        </p:blipFill>
        <p:spPr bwMode="auto">
          <a:xfrm>
            <a:off x="6731000" y="1984375"/>
            <a:ext cx="763588" cy="755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 name="Picture 3"/>
          <p:cNvPicPr>
            <a:picLocks noChangeAspect="1" noChangeArrowheads="1"/>
          </p:cNvPicPr>
          <p:nvPr/>
        </p:nvPicPr>
        <p:blipFill>
          <a:blip r:embed="rId9">
            <a:extLst>
              <a:ext uri="{28A0092B-C50C-407E-A947-70E740481C1C}">
                <a14:useLocalDpi xmlns:a14="http://schemas.microsoft.com/office/drawing/2010/main" val="0"/>
              </a:ext>
            </a:extLst>
          </a:blip>
          <a:srcRect l="68320" r="-2"/>
          <a:stretch>
            <a:fillRect/>
          </a:stretch>
        </p:blipFill>
        <p:spPr bwMode="auto">
          <a:xfrm>
            <a:off x="7519988" y="1982788"/>
            <a:ext cx="722312" cy="755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 name="Picture 3"/>
          <p:cNvPicPr>
            <a:picLocks noChangeAspect="1" noChangeArrowheads="1"/>
          </p:cNvPicPr>
          <p:nvPr/>
        </p:nvPicPr>
        <p:blipFill>
          <a:blip r:embed="rId9">
            <a:extLst>
              <a:ext uri="{28A0092B-C50C-407E-A947-70E740481C1C}">
                <a14:useLocalDpi xmlns:a14="http://schemas.microsoft.com/office/drawing/2010/main" val="0"/>
              </a:ext>
            </a:extLst>
          </a:blip>
          <a:srcRect l="32957" r="34586"/>
          <a:stretch>
            <a:fillRect/>
          </a:stretch>
        </p:blipFill>
        <p:spPr bwMode="auto">
          <a:xfrm>
            <a:off x="8278813" y="1992313"/>
            <a:ext cx="741362" cy="755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 name="Picture 2"/>
          <p:cNvPicPr>
            <a:picLocks noChangeAspect="1" noChangeArrowheads="1"/>
          </p:cNvPicPr>
          <p:nvPr/>
        </p:nvPicPr>
        <p:blipFill>
          <a:blip r:embed="rId8">
            <a:extLst>
              <a:ext uri="{28A0092B-C50C-407E-A947-70E740481C1C}">
                <a14:useLocalDpi xmlns:a14="http://schemas.microsoft.com/office/drawing/2010/main" val="0"/>
              </a:ext>
            </a:extLst>
          </a:blip>
          <a:srcRect r="67513"/>
          <a:stretch>
            <a:fillRect/>
          </a:stretch>
        </p:blipFill>
        <p:spPr bwMode="auto">
          <a:xfrm>
            <a:off x="8283575" y="2771775"/>
            <a:ext cx="736600" cy="763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 name="Picture 2"/>
          <p:cNvPicPr>
            <a:picLocks noChangeAspect="1" noChangeArrowheads="1"/>
          </p:cNvPicPr>
          <p:nvPr/>
        </p:nvPicPr>
        <p:blipFill>
          <a:blip r:embed="rId8">
            <a:extLst>
              <a:ext uri="{28A0092B-C50C-407E-A947-70E740481C1C}">
                <a14:useLocalDpi xmlns:a14="http://schemas.microsoft.com/office/drawing/2010/main" val="0"/>
              </a:ext>
            </a:extLst>
          </a:blip>
          <a:srcRect l="34235" r="32953"/>
          <a:stretch>
            <a:fillRect/>
          </a:stretch>
        </p:blipFill>
        <p:spPr bwMode="auto">
          <a:xfrm>
            <a:off x="7523163" y="2770188"/>
            <a:ext cx="742950" cy="763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1 Título"/>
          <p:cNvSpPr txBox="1">
            <a:spLocks noChangeArrowheads="1"/>
          </p:cNvSpPr>
          <p:nvPr/>
        </p:nvSpPr>
        <p:spPr bwMode="auto">
          <a:xfrm>
            <a:off x="0" y="0"/>
            <a:ext cx="4038600" cy="1143000"/>
          </a:xfrm>
          <a:prstGeom prst="rect">
            <a:avLst/>
          </a:prstGeom>
          <a:solidFill>
            <a:srgbClr val="008000"/>
          </a:solidFill>
          <a:ln w="9525">
            <a:noFill/>
            <a:miter lim="800000"/>
            <a:headEnd/>
            <a:tailEnd/>
          </a:ln>
        </p:spPr>
        <p:txBody>
          <a:bodyPr anchor="ctr">
            <a:prstTxWarp prst="textNoShape">
              <a:avLst/>
            </a:prstTxWarp>
          </a:bodyPr>
          <a:lstStyle/>
          <a:p>
            <a:pPr eaLnBrk="1" hangingPunct="1">
              <a:buFont typeface="Arial" pitchFamily="-86" charset="0"/>
              <a:buNone/>
            </a:pPr>
            <a:r>
              <a:rPr lang="es-ES" sz="2800" b="1" dirty="0" smtClean="0">
                <a:solidFill>
                  <a:schemeClr val="bg1"/>
                </a:solidFill>
              </a:rPr>
              <a:t>Estrategia de Promoción de la salud y prevención</a:t>
            </a:r>
            <a:endParaRPr lang="es-ES" sz="2800" b="1" dirty="0">
              <a:solidFill>
                <a:schemeClr val="bg1"/>
              </a:solidFill>
            </a:endParaRPr>
          </a:p>
        </p:txBody>
      </p:sp>
      <p:sp>
        <p:nvSpPr>
          <p:cNvPr id="46" name="1 Título"/>
          <p:cNvSpPr txBox="1">
            <a:spLocks noChangeArrowheads="1"/>
          </p:cNvSpPr>
          <p:nvPr/>
        </p:nvSpPr>
        <p:spPr bwMode="auto">
          <a:xfrm>
            <a:off x="4191000" y="0"/>
            <a:ext cx="4953000" cy="1143000"/>
          </a:xfrm>
          <a:prstGeom prst="rect">
            <a:avLst/>
          </a:prstGeom>
          <a:solidFill>
            <a:srgbClr val="0070C0"/>
          </a:solidFill>
          <a:ln w="9525">
            <a:noFill/>
            <a:miter lim="800000"/>
            <a:headEnd/>
            <a:tailEnd/>
          </a:ln>
        </p:spPr>
        <p:txBody>
          <a:bodyPr anchor="ctr">
            <a:prstTxWarp prst="textNoShape">
              <a:avLst/>
            </a:prstTxWarp>
          </a:bodyPr>
          <a:lstStyle/>
          <a:p>
            <a:pPr eaLnBrk="1" hangingPunct="1">
              <a:buFont typeface="Arial" pitchFamily="-86" charset="0"/>
              <a:buNone/>
            </a:pPr>
            <a:r>
              <a:rPr lang="es-ES" sz="2800" b="1" dirty="0" smtClean="0">
                <a:solidFill>
                  <a:schemeClr val="bg1"/>
                </a:solidFill>
              </a:rPr>
              <a:t>¿en qué consiste?</a:t>
            </a:r>
            <a:endParaRPr lang="es-ES" sz="2800" b="1" dirty="0">
              <a:solidFill>
                <a:schemeClr val="bg1"/>
              </a:solidFill>
            </a:endParaRPr>
          </a:p>
        </p:txBody>
      </p:sp>
    </p:spTree>
    <p:extLst>
      <p:ext uri="{BB962C8B-B14F-4D97-AF65-F5344CB8AC3E}">
        <p14:creationId xmlns:p14="http://schemas.microsoft.com/office/powerpoint/2010/main" val="23577964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9 Grupo"/>
          <p:cNvGrpSpPr>
            <a:grpSpLocks/>
          </p:cNvGrpSpPr>
          <p:nvPr/>
        </p:nvGrpSpPr>
        <p:grpSpPr bwMode="auto">
          <a:xfrm>
            <a:off x="214313" y="1219200"/>
            <a:ext cx="8801100" cy="5040313"/>
            <a:chOff x="1032191" y="1234330"/>
            <a:chExt cx="5666089" cy="4579304"/>
          </a:xfrm>
        </p:grpSpPr>
        <p:grpSp>
          <p:nvGrpSpPr>
            <p:cNvPr id="4" name="6 Grupo"/>
            <p:cNvGrpSpPr>
              <a:grpSpLocks/>
            </p:cNvGrpSpPr>
            <p:nvPr/>
          </p:nvGrpSpPr>
          <p:grpSpPr bwMode="auto">
            <a:xfrm>
              <a:off x="1032191" y="1259850"/>
              <a:ext cx="1832025" cy="4553784"/>
              <a:chOff x="387034" y="379981"/>
              <a:chExt cx="1832025" cy="4553784"/>
            </a:xfrm>
          </p:grpSpPr>
          <p:sp>
            <p:nvSpPr>
              <p:cNvPr id="2" name="1 Redondear rectángulo de esquina diagonal"/>
              <p:cNvSpPr/>
              <p:nvPr/>
            </p:nvSpPr>
            <p:spPr>
              <a:xfrm>
                <a:off x="387034" y="380423"/>
                <a:ext cx="1832485" cy="4553342"/>
              </a:xfrm>
              <a:prstGeom prst="round2Diag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sp>
            <p:nvSpPr>
              <p:cNvPr id="5" name="4 Lágrima"/>
              <p:cNvSpPr/>
              <p:nvPr/>
            </p:nvSpPr>
            <p:spPr>
              <a:xfrm rot="5905164">
                <a:off x="315485" y="585704"/>
                <a:ext cx="901438" cy="658182"/>
              </a:xfrm>
              <a:prstGeom prst="teardrop">
                <a:avLst/>
              </a:prstGeom>
              <a:solidFill>
                <a:schemeClr val="bg1"/>
              </a:solid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grpSp>
        <p:grpSp>
          <p:nvGrpSpPr>
            <p:cNvPr id="6" name="7 Grupo"/>
            <p:cNvGrpSpPr>
              <a:grpSpLocks/>
            </p:cNvGrpSpPr>
            <p:nvPr/>
          </p:nvGrpSpPr>
          <p:grpSpPr bwMode="auto">
            <a:xfrm>
              <a:off x="3024413" y="1252086"/>
              <a:ext cx="3330881" cy="4496122"/>
              <a:chOff x="3041319" y="1340205"/>
              <a:chExt cx="3330881" cy="4496122"/>
            </a:xfrm>
          </p:grpSpPr>
          <p:grpSp>
            <p:nvGrpSpPr>
              <p:cNvPr id="7" name="19 Grupo"/>
              <p:cNvGrpSpPr/>
              <p:nvPr/>
            </p:nvGrpSpPr>
            <p:grpSpPr>
              <a:xfrm>
                <a:off x="3041319" y="1340205"/>
                <a:ext cx="3330881" cy="4496122"/>
                <a:chOff x="-343057" y="1074165"/>
                <a:chExt cx="3330881" cy="4496122"/>
              </a:xfrm>
              <a:solidFill>
                <a:srgbClr val="006600"/>
              </a:solidFill>
            </p:grpSpPr>
            <p:sp>
              <p:nvSpPr>
                <p:cNvPr id="22" name="21 Redondear rectángulo de esquina diagonal"/>
                <p:cNvSpPr/>
                <p:nvPr/>
              </p:nvSpPr>
              <p:spPr>
                <a:xfrm>
                  <a:off x="-343057" y="1074165"/>
                  <a:ext cx="1786720" cy="4496122"/>
                </a:xfrm>
                <a:prstGeom prst="round2Diag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sp>
              <p:nvSpPr>
                <p:cNvPr id="23" name="22 CuadroTexto"/>
                <p:cNvSpPr txBox="1"/>
                <p:nvPr/>
              </p:nvSpPr>
              <p:spPr>
                <a:xfrm>
                  <a:off x="1681336" y="1334859"/>
                  <a:ext cx="1306488" cy="1938992"/>
                </a:xfrm>
                <a:prstGeom prst="rect">
                  <a:avLst/>
                </a:prstGeom>
                <a:noFill/>
                <a:ln>
                  <a:noFill/>
                </a:ln>
              </p:spPr>
              <p:txBody>
                <a:bodyPr>
                  <a:spAutoFit/>
                </a:bodyPr>
                <a:lstStyle/>
                <a:p>
                  <a:pPr eaLnBrk="1" fontAlgn="auto" hangingPunct="1">
                    <a:spcBef>
                      <a:spcPts val="0"/>
                    </a:spcBef>
                    <a:spcAft>
                      <a:spcPts val="0"/>
                    </a:spcAft>
                    <a:defRPr/>
                  </a:pPr>
                  <a:r>
                    <a:rPr lang="es-ES" sz="12000" b="1" dirty="0">
                      <a:solidFill>
                        <a:schemeClr val="bg1"/>
                      </a:solidFill>
                      <a:latin typeface="+mn-lt"/>
                    </a:rPr>
                    <a:t>6</a:t>
                  </a:r>
                </a:p>
              </p:txBody>
            </p:sp>
            <p:sp>
              <p:nvSpPr>
                <p:cNvPr id="24" name="23 CuadroTexto"/>
                <p:cNvSpPr txBox="1"/>
                <p:nvPr/>
              </p:nvSpPr>
              <p:spPr>
                <a:xfrm>
                  <a:off x="-225123" y="2426440"/>
                  <a:ext cx="1529721" cy="2097339"/>
                </a:xfrm>
                <a:prstGeom prst="rect">
                  <a:avLst/>
                </a:prstGeom>
                <a:noFill/>
                <a:ln>
                  <a:noFill/>
                </a:ln>
              </p:spPr>
              <p:txBody>
                <a:bodyPr>
                  <a:spAutoFit/>
                </a:bodyPr>
                <a:lstStyle/>
                <a:p>
                  <a:pPr eaLnBrk="1" fontAlgn="auto" hangingPunct="1">
                    <a:spcBef>
                      <a:spcPts val="0"/>
                    </a:spcBef>
                    <a:spcAft>
                      <a:spcPts val="0"/>
                    </a:spcAft>
                    <a:defRPr/>
                  </a:pPr>
                  <a:r>
                    <a:rPr lang="es-ES" b="1" dirty="0">
                      <a:solidFill>
                        <a:schemeClr val="bg1"/>
                      </a:solidFill>
                      <a:latin typeface="+mn-lt"/>
                    </a:rPr>
                    <a:t>Promoción actividad física</a:t>
                  </a:r>
                </a:p>
                <a:p>
                  <a:pPr eaLnBrk="1" fontAlgn="auto" hangingPunct="1">
                    <a:spcBef>
                      <a:spcPts val="0"/>
                    </a:spcBef>
                    <a:spcAft>
                      <a:spcPts val="0"/>
                    </a:spcAft>
                    <a:defRPr/>
                  </a:pPr>
                  <a:endParaRPr lang="es-ES" b="1" dirty="0">
                    <a:solidFill>
                      <a:schemeClr val="bg1"/>
                    </a:solidFill>
                    <a:latin typeface="+mn-lt"/>
                  </a:endParaRPr>
                </a:p>
                <a:p>
                  <a:pPr eaLnBrk="1" fontAlgn="auto" hangingPunct="1">
                    <a:spcBef>
                      <a:spcPts val="0"/>
                    </a:spcBef>
                    <a:spcAft>
                      <a:spcPts val="0"/>
                    </a:spcAft>
                    <a:defRPr/>
                  </a:pPr>
                  <a:r>
                    <a:rPr lang="es-ES" b="1" dirty="0">
                      <a:solidFill>
                        <a:schemeClr val="bg1"/>
                      </a:solidFill>
                      <a:latin typeface="+mn-lt"/>
                    </a:rPr>
                    <a:t>Promoción alimentación saludable</a:t>
                  </a:r>
                </a:p>
                <a:p>
                  <a:pPr eaLnBrk="1" fontAlgn="auto" hangingPunct="1">
                    <a:spcBef>
                      <a:spcPts val="0"/>
                    </a:spcBef>
                    <a:spcAft>
                      <a:spcPts val="0"/>
                    </a:spcAft>
                    <a:defRPr/>
                  </a:pPr>
                  <a:endParaRPr lang="es-ES" b="1" dirty="0">
                    <a:solidFill>
                      <a:schemeClr val="bg1"/>
                    </a:solidFill>
                    <a:latin typeface="+mn-lt"/>
                  </a:endParaRPr>
                </a:p>
                <a:p>
                  <a:pPr eaLnBrk="1" fontAlgn="auto" hangingPunct="1">
                    <a:spcBef>
                      <a:spcPts val="0"/>
                    </a:spcBef>
                    <a:spcAft>
                      <a:spcPts val="0"/>
                    </a:spcAft>
                    <a:defRPr/>
                  </a:pPr>
                  <a:r>
                    <a:rPr lang="es-ES" b="1" dirty="0">
                      <a:solidFill>
                        <a:schemeClr val="bg1"/>
                      </a:solidFill>
                      <a:latin typeface="+mn-lt"/>
                    </a:rPr>
                    <a:t>Bienestar y salud emocional</a:t>
                  </a:r>
                </a:p>
              </p:txBody>
            </p:sp>
          </p:grpSp>
          <p:sp>
            <p:nvSpPr>
              <p:cNvPr id="21" name="20 Lágrima"/>
              <p:cNvSpPr/>
              <p:nvPr/>
            </p:nvSpPr>
            <p:spPr>
              <a:xfrm rot="6150699">
                <a:off x="3040700" y="1508679"/>
                <a:ext cx="850957" cy="660226"/>
              </a:xfrm>
              <a:prstGeom prst="teardrop">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grpSp>
        <p:grpSp>
          <p:nvGrpSpPr>
            <p:cNvPr id="8" name="26 Grupo"/>
            <p:cNvGrpSpPr>
              <a:grpSpLocks/>
            </p:cNvGrpSpPr>
            <p:nvPr/>
          </p:nvGrpSpPr>
          <p:grpSpPr bwMode="auto">
            <a:xfrm flipH="1">
              <a:off x="4911560" y="1234330"/>
              <a:ext cx="1786720" cy="4438425"/>
              <a:chOff x="-212871" y="-668458"/>
              <a:chExt cx="1730504" cy="4438425"/>
            </a:xfrm>
          </p:grpSpPr>
          <p:sp>
            <p:nvSpPr>
              <p:cNvPr id="29" name="28 Redondear rectángulo de esquina diagonal"/>
              <p:cNvSpPr/>
              <p:nvPr/>
            </p:nvSpPr>
            <p:spPr>
              <a:xfrm>
                <a:off x="-212871" y="-668458"/>
                <a:ext cx="1730285" cy="4437959"/>
              </a:xfrm>
              <a:prstGeom prst="round2Diag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sp>
            <p:nvSpPr>
              <p:cNvPr id="28695" name="30 CuadroTexto"/>
              <p:cNvSpPr txBox="1">
                <a:spLocks noChangeArrowheads="1"/>
              </p:cNvSpPr>
              <p:nvPr/>
            </p:nvSpPr>
            <p:spPr bwMode="auto">
              <a:xfrm>
                <a:off x="-180263" y="1372316"/>
                <a:ext cx="1614872" cy="1593977"/>
              </a:xfrm>
              <a:prstGeom prst="rect">
                <a:avLst/>
              </a:prstGeom>
              <a:noFill/>
              <a:ln w="9525">
                <a:noFill/>
                <a:miter lim="800000"/>
                <a:headEnd/>
                <a:tailEnd/>
              </a:ln>
            </p:spPr>
            <p:txBody>
              <a:bodyPr>
                <a:prstTxWarp prst="textNoShape">
                  <a:avLst/>
                </a:prstTxWarp>
                <a:spAutoFit/>
              </a:bodyPr>
              <a:lstStyle/>
              <a:p>
                <a:pPr eaLnBrk="1" hangingPunct="1"/>
                <a:r>
                  <a:rPr lang="es-ES" b="1">
                    <a:solidFill>
                      <a:schemeClr val="bg1"/>
                    </a:solidFill>
                  </a:rPr>
                  <a:t>Mesas locales de coordinación intersectorial</a:t>
                </a:r>
              </a:p>
              <a:p>
                <a:pPr eaLnBrk="1" hangingPunct="1"/>
                <a:endParaRPr lang="es-ES" b="1">
                  <a:solidFill>
                    <a:schemeClr val="bg1"/>
                  </a:solidFill>
                </a:endParaRPr>
              </a:p>
              <a:p>
                <a:pPr eaLnBrk="1" hangingPunct="1"/>
                <a:r>
                  <a:rPr lang="es-ES" b="1">
                    <a:solidFill>
                      <a:schemeClr val="bg1"/>
                    </a:solidFill>
                  </a:rPr>
                  <a:t>Identificación de recursos comunitarios</a:t>
                </a:r>
              </a:p>
            </p:txBody>
          </p:sp>
        </p:grpSp>
        <p:sp>
          <p:nvSpPr>
            <p:cNvPr id="28" name="27 Lágrima"/>
            <p:cNvSpPr/>
            <p:nvPr/>
          </p:nvSpPr>
          <p:spPr>
            <a:xfrm rot="12158673" flipH="1">
              <a:off x="4980261" y="1286253"/>
              <a:ext cx="660226" cy="869708"/>
            </a:xfrm>
            <a:prstGeom prst="teardrop">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grpSp>
      <p:pic>
        <p:nvPicPr>
          <p:cNvPr id="28677" name="Picture 15" descr="Resultado de imaxes para town hall icon"/>
          <p:cNvPicPr>
            <a:picLocks noChangeAspect="1" noChangeArrowheads="1"/>
          </p:cNvPicPr>
          <p:nvPr/>
        </p:nvPicPr>
        <p:blipFill>
          <a:blip r:embed="rId3"/>
          <a:srcRect/>
          <a:stretch>
            <a:fillRect/>
          </a:stretch>
        </p:blipFill>
        <p:spPr bwMode="auto">
          <a:xfrm>
            <a:off x="6415088" y="1333500"/>
            <a:ext cx="896937" cy="896938"/>
          </a:xfrm>
          <a:prstGeom prst="rect">
            <a:avLst/>
          </a:prstGeom>
          <a:noFill/>
          <a:ln w="9525">
            <a:noFill/>
            <a:miter lim="800000"/>
            <a:headEnd/>
            <a:tailEnd/>
          </a:ln>
        </p:spPr>
      </p:pic>
      <p:pic>
        <p:nvPicPr>
          <p:cNvPr id="28678" name="Picture 9" descr="Resultado de imaxes para salud icono"/>
          <p:cNvPicPr>
            <a:picLocks noChangeAspect="1" noChangeArrowheads="1"/>
          </p:cNvPicPr>
          <p:nvPr/>
        </p:nvPicPr>
        <p:blipFill>
          <a:blip r:embed="rId4"/>
          <a:srcRect/>
          <a:stretch>
            <a:fillRect/>
          </a:stretch>
        </p:blipFill>
        <p:spPr bwMode="auto">
          <a:xfrm>
            <a:off x="228600" y="1270000"/>
            <a:ext cx="1152525" cy="1152525"/>
          </a:xfrm>
          <a:prstGeom prst="rect">
            <a:avLst/>
          </a:prstGeom>
          <a:noFill/>
          <a:ln w="9525">
            <a:noFill/>
            <a:miter lim="800000"/>
            <a:headEnd/>
            <a:tailEnd/>
          </a:ln>
        </p:spPr>
      </p:pic>
      <p:pic>
        <p:nvPicPr>
          <p:cNvPr id="28679" name="Picture 13" descr="Resultado de imaxes para educación icono"/>
          <p:cNvPicPr>
            <a:picLocks noChangeAspect="1" noChangeArrowheads="1"/>
          </p:cNvPicPr>
          <p:nvPr/>
        </p:nvPicPr>
        <p:blipFill>
          <a:blip r:embed="rId5"/>
          <a:srcRect/>
          <a:stretch>
            <a:fillRect/>
          </a:stretch>
        </p:blipFill>
        <p:spPr bwMode="auto">
          <a:xfrm>
            <a:off x="3492500" y="1341438"/>
            <a:ext cx="895350" cy="895350"/>
          </a:xfrm>
          <a:prstGeom prst="rect">
            <a:avLst/>
          </a:prstGeom>
          <a:noFill/>
          <a:ln w="9525">
            <a:noFill/>
            <a:miter lim="800000"/>
            <a:headEnd/>
            <a:tailEnd/>
          </a:ln>
        </p:spPr>
      </p:pic>
      <p:pic>
        <p:nvPicPr>
          <p:cNvPr id="28680" name="Picture 2"/>
          <p:cNvPicPr>
            <a:picLocks noChangeAspect="1" noChangeArrowheads="1"/>
          </p:cNvPicPr>
          <p:nvPr/>
        </p:nvPicPr>
        <p:blipFill>
          <a:blip r:embed="rId6"/>
          <a:srcRect l="37018" t="12059" r="17964" b="5051"/>
          <a:stretch>
            <a:fillRect/>
          </a:stretch>
        </p:blipFill>
        <p:spPr bwMode="auto">
          <a:xfrm>
            <a:off x="303213" y="4486275"/>
            <a:ext cx="1122362" cy="1617663"/>
          </a:xfrm>
          <a:prstGeom prst="rect">
            <a:avLst/>
          </a:prstGeom>
          <a:noFill/>
          <a:ln w="9525">
            <a:noFill/>
            <a:miter lim="800000"/>
            <a:headEnd/>
            <a:tailEnd/>
          </a:ln>
        </p:spPr>
      </p:pic>
      <p:pic>
        <p:nvPicPr>
          <p:cNvPr id="28681" name="Picture 2"/>
          <p:cNvPicPr>
            <a:picLocks noChangeAspect="1" noChangeArrowheads="1"/>
          </p:cNvPicPr>
          <p:nvPr/>
        </p:nvPicPr>
        <p:blipFill>
          <a:blip r:embed="rId7"/>
          <a:srcRect/>
          <a:stretch>
            <a:fillRect/>
          </a:stretch>
        </p:blipFill>
        <p:spPr bwMode="auto">
          <a:xfrm>
            <a:off x="1574800" y="1281113"/>
            <a:ext cx="1125538" cy="1446212"/>
          </a:xfrm>
          <a:prstGeom prst="rect">
            <a:avLst/>
          </a:prstGeom>
          <a:noFill/>
          <a:ln w="9525">
            <a:solidFill>
              <a:schemeClr val="accent1"/>
            </a:solidFill>
            <a:miter lim="800000"/>
            <a:headEnd/>
            <a:tailEnd/>
          </a:ln>
        </p:spPr>
      </p:pic>
      <p:pic>
        <p:nvPicPr>
          <p:cNvPr id="28682" name="Picture 2"/>
          <p:cNvPicPr>
            <a:picLocks noGrp="1" noChangeAspect="1" noChangeArrowheads="1"/>
          </p:cNvPicPr>
          <p:nvPr>
            <p:ph idx="1"/>
          </p:nvPr>
        </p:nvPicPr>
        <p:blipFill>
          <a:blip r:embed="rId8"/>
          <a:srcRect l="35623" t="11507" r="19557" b="4587"/>
          <a:stretch>
            <a:fillRect/>
          </a:stretch>
        </p:blipFill>
        <p:spPr>
          <a:xfrm>
            <a:off x="1547813" y="4456113"/>
            <a:ext cx="1152525" cy="1638300"/>
          </a:xfrm>
          <a:noFill/>
        </p:spPr>
      </p:pic>
      <p:pic>
        <p:nvPicPr>
          <p:cNvPr id="28683" name="Picture 2"/>
          <p:cNvPicPr>
            <a:picLocks noChangeAspect="1" noChangeArrowheads="1"/>
          </p:cNvPicPr>
          <p:nvPr/>
        </p:nvPicPr>
        <p:blipFill>
          <a:blip r:embed="rId9"/>
          <a:srcRect/>
          <a:stretch>
            <a:fillRect/>
          </a:stretch>
        </p:blipFill>
        <p:spPr bwMode="auto">
          <a:xfrm>
            <a:off x="7612063" y="1398588"/>
            <a:ext cx="976312" cy="1547812"/>
          </a:xfrm>
          <a:prstGeom prst="rect">
            <a:avLst/>
          </a:prstGeom>
          <a:noFill/>
          <a:ln w="9525">
            <a:noFill/>
            <a:miter lim="800000"/>
            <a:headEnd/>
            <a:tailEnd/>
          </a:ln>
        </p:spPr>
      </p:pic>
      <p:grpSp>
        <p:nvGrpSpPr>
          <p:cNvPr id="9" name="8 Grupo"/>
          <p:cNvGrpSpPr>
            <a:grpSpLocks/>
          </p:cNvGrpSpPr>
          <p:nvPr/>
        </p:nvGrpSpPr>
        <p:grpSpPr bwMode="auto">
          <a:xfrm>
            <a:off x="319088" y="2781300"/>
            <a:ext cx="1062037" cy="1492250"/>
            <a:chOff x="1749293" y="2281024"/>
            <a:chExt cx="1269459" cy="1846075"/>
          </a:xfrm>
        </p:grpSpPr>
        <p:sp>
          <p:nvSpPr>
            <p:cNvPr id="44" name="43 Rectángulo"/>
            <p:cNvSpPr/>
            <p:nvPr/>
          </p:nvSpPr>
          <p:spPr>
            <a:xfrm>
              <a:off x="1749293" y="2281024"/>
              <a:ext cx="1269459" cy="18460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eaLnBrk="1" hangingPunct="1"/>
              <a:endParaRPr lang="es-ES_tradnl">
                <a:solidFill>
                  <a:srgbClr val="FFFFFF"/>
                </a:solidFill>
              </a:endParaRPr>
            </a:p>
          </p:txBody>
        </p:sp>
        <p:sp>
          <p:nvSpPr>
            <p:cNvPr id="28689" name="44 CuadroTexto"/>
            <p:cNvSpPr txBox="1">
              <a:spLocks noChangeArrowheads="1"/>
            </p:cNvSpPr>
            <p:nvPr/>
          </p:nvSpPr>
          <p:spPr bwMode="auto">
            <a:xfrm>
              <a:off x="1843962" y="2436968"/>
              <a:ext cx="1080121" cy="659875"/>
            </a:xfrm>
            <a:prstGeom prst="rect">
              <a:avLst/>
            </a:prstGeom>
            <a:solidFill>
              <a:schemeClr val="tx2"/>
            </a:solidFill>
            <a:ln w="9525">
              <a:noFill/>
              <a:miter lim="800000"/>
              <a:headEnd/>
              <a:tailEnd/>
            </a:ln>
          </p:spPr>
          <p:txBody>
            <a:bodyPr>
              <a:prstTxWarp prst="textNoShape">
                <a:avLst/>
              </a:prstTxWarp>
              <a:spAutoFit/>
            </a:bodyPr>
            <a:lstStyle/>
            <a:p>
              <a:pPr eaLnBrk="1" hangingPunct="1"/>
              <a:r>
                <a:rPr lang="es-ES" sz="1000" b="1">
                  <a:solidFill>
                    <a:schemeClr val="bg1"/>
                  </a:solidFill>
                </a:rPr>
                <a:t>Consejo </a:t>
              </a:r>
            </a:p>
            <a:p>
              <a:pPr eaLnBrk="1" hangingPunct="1"/>
              <a:r>
                <a:rPr lang="es-ES" sz="1000" b="1">
                  <a:solidFill>
                    <a:schemeClr val="bg1"/>
                  </a:solidFill>
                </a:rPr>
                <a:t>integral </a:t>
              </a:r>
            </a:p>
            <a:p>
              <a:pPr eaLnBrk="1" hangingPunct="1"/>
              <a:r>
                <a:rPr lang="es-ES" sz="1000" b="1">
                  <a:solidFill>
                    <a:schemeClr val="bg1"/>
                  </a:solidFill>
                </a:rPr>
                <a:t>embarazo</a:t>
              </a:r>
            </a:p>
          </p:txBody>
        </p:sp>
      </p:grpSp>
      <p:grpSp>
        <p:nvGrpSpPr>
          <p:cNvPr id="10" name="10 Grupo"/>
          <p:cNvGrpSpPr>
            <a:grpSpLocks/>
          </p:cNvGrpSpPr>
          <p:nvPr/>
        </p:nvGrpSpPr>
        <p:grpSpPr bwMode="auto">
          <a:xfrm>
            <a:off x="1574800" y="2781300"/>
            <a:ext cx="1125538" cy="1508125"/>
            <a:chOff x="2254598" y="2556558"/>
            <a:chExt cx="1490399" cy="1831171"/>
          </a:xfrm>
        </p:grpSpPr>
        <p:sp>
          <p:nvSpPr>
            <p:cNvPr id="46" name="45 Rectángulo"/>
            <p:cNvSpPr/>
            <p:nvPr/>
          </p:nvSpPr>
          <p:spPr>
            <a:xfrm>
              <a:off x="2254598" y="2556558"/>
              <a:ext cx="1490399" cy="18311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eaLnBrk="1" hangingPunct="1"/>
              <a:endParaRPr lang="es-ES_tradnl">
                <a:solidFill>
                  <a:srgbClr val="FFFFFF"/>
                </a:solidFill>
              </a:endParaRPr>
            </a:p>
          </p:txBody>
        </p:sp>
        <p:sp>
          <p:nvSpPr>
            <p:cNvPr id="28687" name="46 CuadroTexto"/>
            <p:cNvSpPr txBox="1">
              <a:spLocks noChangeArrowheads="1"/>
            </p:cNvSpPr>
            <p:nvPr/>
          </p:nvSpPr>
          <p:spPr bwMode="auto">
            <a:xfrm>
              <a:off x="2459736" y="2757186"/>
              <a:ext cx="1080120" cy="400110"/>
            </a:xfrm>
            <a:prstGeom prst="rect">
              <a:avLst/>
            </a:prstGeom>
            <a:solidFill>
              <a:schemeClr val="tx2"/>
            </a:solidFill>
            <a:ln w="9525">
              <a:noFill/>
              <a:miter lim="800000"/>
              <a:headEnd/>
              <a:tailEnd/>
            </a:ln>
          </p:spPr>
          <p:txBody>
            <a:bodyPr>
              <a:prstTxWarp prst="textNoShape">
                <a:avLst/>
              </a:prstTxWarp>
              <a:spAutoFit/>
            </a:bodyPr>
            <a:lstStyle/>
            <a:p>
              <a:pPr eaLnBrk="1" hangingPunct="1"/>
              <a:r>
                <a:rPr lang="es-ES" sz="1000" b="1">
                  <a:solidFill>
                    <a:schemeClr val="bg1"/>
                  </a:solidFill>
                </a:rPr>
                <a:t>Consejo </a:t>
              </a:r>
            </a:p>
            <a:p>
              <a:pPr eaLnBrk="1" hangingPunct="1"/>
              <a:r>
                <a:rPr lang="es-ES" sz="1000" b="1">
                  <a:solidFill>
                    <a:schemeClr val="bg1"/>
                  </a:solidFill>
                </a:rPr>
                <a:t>integral infancia</a:t>
              </a:r>
            </a:p>
          </p:txBody>
        </p:sp>
      </p:grpSp>
      <p:sp>
        <p:nvSpPr>
          <p:cNvPr id="30" name="1 Título"/>
          <p:cNvSpPr txBox="1">
            <a:spLocks noChangeArrowheads="1"/>
          </p:cNvSpPr>
          <p:nvPr/>
        </p:nvSpPr>
        <p:spPr bwMode="auto">
          <a:xfrm>
            <a:off x="4191000" y="0"/>
            <a:ext cx="4953000" cy="1143000"/>
          </a:xfrm>
          <a:prstGeom prst="rect">
            <a:avLst/>
          </a:prstGeom>
          <a:solidFill>
            <a:srgbClr val="0070C0"/>
          </a:solidFill>
          <a:ln w="9525">
            <a:noFill/>
            <a:miter lim="800000"/>
            <a:headEnd/>
            <a:tailEnd/>
          </a:ln>
        </p:spPr>
        <p:txBody>
          <a:bodyPr anchor="ctr">
            <a:prstTxWarp prst="textNoShape">
              <a:avLst/>
            </a:prstTxWarp>
          </a:bodyPr>
          <a:lstStyle/>
          <a:p>
            <a:pPr eaLnBrk="1" hangingPunct="1">
              <a:buFont typeface="Arial" pitchFamily="-86" charset="0"/>
              <a:buNone/>
            </a:pPr>
            <a:r>
              <a:rPr lang="es-ES" sz="2800" b="1" dirty="0" smtClean="0">
                <a:solidFill>
                  <a:schemeClr val="bg1"/>
                </a:solidFill>
              </a:rPr>
              <a:t>¿en qué consiste?</a:t>
            </a:r>
            <a:endParaRPr lang="es-ES" sz="2800" b="1" dirty="0">
              <a:solidFill>
                <a:schemeClr val="bg1"/>
              </a:solidFill>
            </a:endParaRPr>
          </a:p>
        </p:txBody>
      </p:sp>
      <p:sp>
        <p:nvSpPr>
          <p:cNvPr id="32" name="1 Título"/>
          <p:cNvSpPr txBox="1">
            <a:spLocks noChangeArrowheads="1"/>
          </p:cNvSpPr>
          <p:nvPr/>
        </p:nvSpPr>
        <p:spPr bwMode="auto">
          <a:xfrm>
            <a:off x="0" y="0"/>
            <a:ext cx="4038600" cy="1143000"/>
          </a:xfrm>
          <a:prstGeom prst="rect">
            <a:avLst/>
          </a:prstGeom>
          <a:solidFill>
            <a:srgbClr val="008000"/>
          </a:solidFill>
          <a:ln w="9525">
            <a:noFill/>
            <a:miter lim="800000"/>
            <a:headEnd/>
            <a:tailEnd/>
          </a:ln>
        </p:spPr>
        <p:txBody>
          <a:bodyPr anchor="ctr">
            <a:prstTxWarp prst="textNoShape">
              <a:avLst/>
            </a:prstTxWarp>
          </a:bodyPr>
          <a:lstStyle/>
          <a:p>
            <a:pPr eaLnBrk="1" hangingPunct="1">
              <a:buFont typeface="Arial" pitchFamily="-86" charset="0"/>
              <a:buNone/>
            </a:pPr>
            <a:r>
              <a:rPr lang="es-ES" sz="2800" b="1" dirty="0" smtClean="0">
                <a:solidFill>
                  <a:schemeClr val="bg1"/>
                </a:solidFill>
              </a:rPr>
              <a:t>Estrategia de Promoción de la salud y Prevención</a:t>
            </a:r>
            <a:endParaRPr lang="es-ES" sz="2800" b="1" dirty="0">
              <a:solidFill>
                <a:schemeClr val="bg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21 Redondear rectángulo de esquina diagonal"/>
          <p:cNvSpPr/>
          <p:nvPr/>
        </p:nvSpPr>
        <p:spPr>
          <a:xfrm>
            <a:off x="32589" y="1266743"/>
            <a:ext cx="9124947" cy="5011880"/>
          </a:xfrm>
          <a:prstGeom prst="round2Diag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sp>
        <p:nvSpPr>
          <p:cNvPr id="66565" name="1 Título"/>
          <p:cNvSpPr txBox="1">
            <a:spLocks noChangeArrowheads="1"/>
          </p:cNvSpPr>
          <p:nvPr/>
        </p:nvSpPr>
        <p:spPr bwMode="auto">
          <a:xfrm>
            <a:off x="4191000" y="0"/>
            <a:ext cx="4953000" cy="1143000"/>
          </a:xfrm>
          <a:prstGeom prst="rect">
            <a:avLst/>
          </a:prstGeom>
          <a:solidFill>
            <a:srgbClr val="0070C0"/>
          </a:solidFill>
          <a:ln w="9525">
            <a:noFill/>
            <a:miter lim="800000"/>
            <a:headEnd/>
            <a:tailEnd/>
          </a:ln>
        </p:spPr>
        <p:txBody>
          <a:bodyPr anchor="ctr">
            <a:prstTxWarp prst="textNoShape">
              <a:avLst/>
            </a:prstTxWarp>
          </a:bodyPr>
          <a:lstStyle/>
          <a:p>
            <a:pPr eaLnBrk="1" hangingPunct="1">
              <a:buFont typeface="Arial" pitchFamily="-86" charset="0"/>
              <a:buNone/>
            </a:pPr>
            <a:r>
              <a:rPr lang="es-ES" sz="2800" b="1" dirty="0" smtClean="0">
                <a:solidFill>
                  <a:schemeClr val="bg1"/>
                </a:solidFill>
              </a:rPr>
              <a:t>El papel del municipio en la salud</a:t>
            </a:r>
            <a:endParaRPr lang="es-ES" sz="2800" b="1" dirty="0">
              <a:solidFill>
                <a:schemeClr val="bg1"/>
              </a:solidFill>
            </a:endParaRPr>
          </a:p>
        </p:txBody>
      </p:sp>
      <p:sp>
        <p:nvSpPr>
          <p:cNvPr id="66566" name="1 CuadroTexto"/>
          <p:cNvSpPr txBox="1">
            <a:spLocks noChangeArrowheads="1"/>
          </p:cNvSpPr>
          <p:nvPr/>
        </p:nvSpPr>
        <p:spPr bwMode="auto">
          <a:xfrm>
            <a:off x="381001" y="1295400"/>
            <a:ext cx="8510588" cy="2862323"/>
          </a:xfrm>
          <a:prstGeom prst="rect">
            <a:avLst/>
          </a:prstGeom>
          <a:noFill/>
          <a:ln w="9525">
            <a:noFill/>
            <a:miter lim="800000"/>
            <a:headEnd/>
            <a:tailEnd/>
          </a:ln>
        </p:spPr>
        <p:txBody>
          <a:bodyPr wrap="square">
            <a:prstTxWarp prst="textNoShape">
              <a:avLst/>
            </a:prstTxWarp>
            <a:spAutoFit/>
          </a:bodyPr>
          <a:lstStyle/>
          <a:p>
            <a:pPr algn="just" eaLnBrk="1" hangingPunct="1"/>
            <a:r>
              <a:rPr lang="es-ES" dirty="0" smtClean="0">
                <a:solidFill>
                  <a:srgbClr val="FFFFFF"/>
                </a:solidFill>
              </a:rPr>
              <a:t>El ámbito local es un entorno esencial para merjorar la salud y el bienestar de la población. Es el </a:t>
            </a:r>
            <a:r>
              <a:rPr lang="es-ES" b="1" dirty="0">
                <a:solidFill>
                  <a:srgbClr val="FFFFFF"/>
                </a:solidFill>
              </a:rPr>
              <a:t>entorno</a:t>
            </a:r>
            <a:r>
              <a:rPr lang="es-ES" dirty="0">
                <a:solidFill>
                  <a:srgbClr val="FFFFFF"/>
                </a:solidFill>
              </a:rPr>
              <a:t> donde la gente vive, trabaja, estudia, disfruta del ocio y se relaciona.</a:t>
            </a:r>
          </a:p>
          <a:p>
            <a:pPr algn="just" eaLnBrk="1" hangingPunct="1"/>
            <a:endParaRPr lang="es-ES" dirty="0" smtClean="0"/>
          </a:p>
          <a:p>
            <a:pPr algn="just"/>
            <a:r>
              <a:rPr lang="es-ES" b="1" dirty="0" smtClean="0">
                <a:solidFill>
                  <a:schemeClr val="bg1"/>
                </a:solidFill>
              </a:rPr>
              <a:t>Desde el entorno local podemos contribuir a mejorar la salud de la población mediante las políticas locales </a:t>
            </a:r>
            <a:r>
              <a:rPr lang="es-ES" dirty="0" smtClean="0">
                <a:solidFill>
                  <a:schemeClr val="bg1"/>
                </a:solidFill>
              </a:rPr>
              <a:t>de salud, educación, bienestar social, transporte, medio ambiente, cultura, urbanismo, vivienda, deportes, seguridad, etc.</a:t>
            </a:r>
            <a:endParaRPr lang="es-ES" dirty="0">
              <a:solidFill>
                <a:schemeClr val="bg1"/>
              </a:solidFill>
            </a:endParaRPr>
          </a:p>
          <a:p>
            <a:pPr algn="just" eaLnBrk="1" hangingPunct="1"/>
            <a:endParaRPr lang="es-ES" dirty="0"/>
          </a:p>
          <a:p>
            <a:pPr algn="just" eaLnBrk="1" hangingPunct="1"/>
            <a:endParaRPr lang="es-ES" dirty="0"/>
          </a:p>
          <a:p>
            <a:pPr algn="just" eaLnBrk="1" hangingPunct="1"/>
            <a:r>
              <a:rPr lang="es-ES" dirty="0"/>
              <a:t>El </a:t>
            </a:r>
            <a:r>
              <a:rPr lang="es-ES" b="1" dirty="0">
                <a:solidFill>
                  <a:schemeClr val="accent1"/>
                </a:solidFill>
              </a:rPr>
              <a:t>ámbito local </a:t>
            </a:r>
            <a:r>
              <a:rPr lang="es-ES" dirty="0"/>
              <a:t>es un entorno esencial para la EPSP y para </a:t>
            </a:r>
            <a:r>
              <a:rPr lang="es-ES" b="1" dirty="0">
                <a:solidFill>
                  <a:schemeClr val="accent1"/>
                </a:solidFill>
              </a:rPr>
              <a:t>ganar salud.</a:t>
            </a:r>
          </a:p>
        </p:txBody>
      </p:sp>
      <p:pic>
        <p:nvPicPr>
          <p:cNvPr id="66567" name="Picture 2" descr="Resultado de imagen de health in all policies"/>
          <p:cNvPicPr>
            <a:picLocks noChangeAspect="1" noChangeArrowheads="1"/>
          </p:cNvPicPr>
          <p:nvPr/>
        </p:nvPicPr>
        <p:blipFill>
          <a:blip r:embed="rId3"/>
          <a:srcRect/>
          <a:stretch>
            <a:fillRect/>
          </a:stretch>
        </p:blipFill>
        <p:spPr bwMode="auto">
          <a:xfrm>
            <a:off x="250825" y="3352800"/>
            <a:ext cx="8640763" cy="2668588"/>
          </a:xfrm>
          <a:prstGeom prst="rect">
            <a:avLst/>
          </a:prstGeom>
          <a:noFill/>
          <a:ln w="9525">
            <a:noFill/>
            <a:miter lim="800000"/>
            <a:headEnd/>
            <a:tailEnd/>
          </a:ln>
        </p:spPr>
      </p:pic>
      <p:sp>
        <p:nvSpPr>
          <p:cNvPr id="10" name="1 Título"/>
          <p:cNvSpPr txBox="1">
            <a:spLocks noChangeArrowheads="1"/>
          </p:cNvSpPr>
          <p:nvPr/>
        </p:nvSpPr>
        <p:spPr bwMode="auto">
          <a:xfrm>
            <a:off x="0" y="0"/>
            <a:ext cx="4038600" cy="1143000"/>
          </a:xfrm>
          <a:prstGeom prst="rect">
            <a:avLst/>
          </a:prstGeom>
          <a:solidFill>
            <a:srgbClr val="008000"/>
          </a:solidFill>
          <a:ln w="9525">
            <a:noFill/>
            <a:miter lim="800000"/>
            <a:headEnd/>
            <a:tailEnd/>
          </a:ln>
        </p:spPr>
        <p:txBody>
          <a:bodyPr anchor="ctr">
            <a:prstTxWarp prst="textNoShape">
              <a:avLst/>
            </a:prstTxWarp>
          </a:bodyPr>
          <a:lstStyle/>
          <a:p>
            <a:pPr eaLnBrk="1" hangingPunct="1">
              <a:buFont typeface="Arial" pitchFamily="-86" charset="0"/>
              <a:buNone/>
            </a:pPr>
            <a:r>
              <a:rPr lang="es-ES" sz="2800" b="1" dirty="0" smtClean="0">
                <a:solidFill>
                  <a:schemeClr val="bg1"/>
                </a:solidFill>
              </a:rPr>
              <a:t>El ámbito local y la salud de la población</a:t>
            </a:r>
            <a:endParaRPr lang="es-ES" sz="2800" b="1" dirty="0">
              <a:solidFill>
                <a:schemeClr val="bg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1 Título"/>
          <p:cNvSpPr txBox="1">
            <a:spLocks noChangeArrowheads="1"/>
          </p:cNvSpPr>
          <p:nvPr/>
        </p:nvSpPr>
        <p:spPr bwMode="auto">
          <a:xfrm>
            <a:off x="0" y="0"/>
            <a:ext cx="4038600" cy="1143000"/>
          </a:xfrm>
          <a:prstGeom prst="rect">
            <a:avLst/>
          </a:prstGeom>
          <a:solidFill>
            <a:srgbClr val="008000"/>
          </a:solidFill>
          <a:ln w="9525">
            <a:noFill/>
            <a:miter lim="800000"/>
            <a:headEnd/>
            <a:tailEnd/>
          </a:ln>
        </p:spPr>
        <p:txBody>
          <a:bodyPr anchor="ctr">
            <a:prstTxWarp prst="textNoShape">
              <a:avLst/>
            </a:prstTxWarp>
          </a:bodyPr>
          <a:lstStyle/>
          <a:p>
            <a:pPr eaLnBrk="1" hangingPunct="1">
              <a:buFont typeface="Arial" pitchFamily="-86" charset="0"/>
              <a:buNone/>
            </a:pPr>
            <a:r>
              <a:rPr lang="es-ES" sz="2800" b="1" dirty="0" smtClean="0">
                <a:solidFill>
                  <a:schemeClr val="bg1"/>
                </a:solidFill>
              </a:rPr>
              <a:t>El ámbito local y la salud de la población</a:t>
            </a:r>
            <a:endParaRPr lang="es-ES" sz="2800" b="1" dirty="0">
              <a:solidFill>
                <a:schemeClr val="bg1"/>
              </a:solidFill>
            </a:endParaRPr>
          </a:p>
        </p:txBody>
      </p:sp>
      <p:sp>
        <p:nvSpPr>
          <p:cNvPr id="11" name="1 Título"/>
          <p:cNvSpPr txBox="1">
            <a:spLocks noChangeArrowheads="1"/>
          </p:cNvSpPr>
          <p:nvPr/>
        </p:nvSpPr>
        <p:spPr bwMode="auto">
          <a:xfrm>
            <a:off x="4191000" y="0"/>
            <a:ext cx="4953000" cy="1143000"/>
          </a:xfrm>
          <a:prstGeom prst="rect">
            <a:avLst/>
          </a:prstGeom>
          <a:solidFill>
            <a:srgbClr val="0070C0"/>
          </a:solidFill>
          <a:ln w="9525">
            <a:noFill/>
            <a:miter lim="800000"/>
            <a:headEnd/>
            <a:tailEnd/>
          </a:ln>
        </p:spPr>
        <p:txBody>
          <a:bodyPr anchor="ctr">
            <a:prstTxWarp prst="textNoShape">
              <a:avLst/>
            </a:prstTxWarp>
          </a:bodyPr>
          <a:lstStyle/>
          <a:p>
            <a:pPr eaLnBrk="1" hangingPunct="1">
              <a:buFont typeface="Arial" pitchFamily="-86" charset="0"/>
              <a:buNone/>
            </a:pPr>
            <a:r>
              <a:rPr lang="es-ES" sz="2800" b="1" dirty="0" smtClean="0">
                <a:solidFill>
                  <a:schemeClr val="bg1"/>
                </a:solidFill>
              </a:rPr>
              <a:t>El papel del municipio en la salud</a:t>
            </a:r>
            <a:endParaRPr lang="es-ES" sz="2800" b="1" dirty="0">
              <a:solidFill>
                <a:schemeClr val="bg1"/>
              </a:solidFill>
            </a:endParaRPr>
          </a:p>
        </p:txBody>
      </p:sp>
      <p:sp>
        <p:nvSpPr>
          <p:cNvPr id="13" name="21 Redondear rectángulo de esquina diagonal"/>
          <p:cNvSpPr/>
          <p:nvPr/>
        </p:nvSpPr>
        <p:spPr>
          <a:xfrm>
            <a:off x="32589" y="1266743"/>
            <a:ext cx="9124947" cy="5011880"/>
          </a:xfrm>
          <a:prstGeom prst="round2Diag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graphicFrame>
        <p:nvGraphicFramePr>
          <p:cNvPr id="18" name="1 Diagrama"/>
          <p:cNvGraphicFramePr/>
          <p:nvPr>
            <p:extLst>
              <p:ext uri="{D42A27DB-BD31-4B8C-83A1-F6EECF244321}">
                <p14:modId xmlns:p14="http://schemas.microsoft.com/office/powerpoint/2010/main" val="3311360567"/>
              </p:ext>
            </p:extLst>
          </p:nvPr>
        </p:nvGraphicFramePr>
        <p:xfrm>
          <a:off x="0" y="1447800"/>
          <a:ext cx="6624736" cy="46805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 name="CuadroTexto 20"/>
          <p:cNvSpPr txBox="1"/>
          <p:nvPr/>
        </p:nvSpPr>
        <p:spPr>
          <a:xfrm>
            <a:off x="4953000" y="4495800"/>
            <a:ext cx="4191000" cy="1631216"/>
          </a:xfrm>
          <a:prstGeom prst="rect">
            <a:avLst/>
          </a:prstGeom>
          <a:noFill/>
        </p:spPr>
        <p:txBody>
          <a:bodyPr wrap="square" rtlCol="0">
            <a:spAutoFit/>
          </a:bodyPr>
          <a:lstStyle/>
          <a:p>
            <a:r>
              <a:rPr lang="es-ES_tradnl" sz="2000" dirty="0" smtClean="0">
                <a:solidFill>
                  <a:srgbClr val="FFFFFF"/>
                </a:solidFill>
              </a:rPr>
              <a:t>Implicación y coordinación de sectores que desarrollan políticas y actividades con impacto en salud (educación, bienestar social, medio ambiente, empleo, inmigración, urbanismo…)</a:t>
            </a:r>
            <a:endParaRPr lang="es-ES_tradnl" sz="2000" dirty="0">
              <a:solidFill>
                <a:srgbClr val="FFFFFF"/>
              </a:solidFill>
            </a:endParaRPr>
          </a:p>
        </p:txBody>
      </p:sp>
      <p:sp>
        <p:nvSpPr>
          <p:cNvPr id="22" name="CuadroTexto 21"/>
          <p:cNvSpPr txBox="1"/>
          <p:nvPr/>
        </p:nvSpPr>
        <p:spPr>
          <a:xfrm>
            <a:off x="6324600" y="1944231"/>
            <a:ext cx="2590800" cy="2246769"/>
          </a:xfrm>
          <a:prstGeom prst="rect">
            <a:avLst/>
          </a:prstGeom>
          <a:noFill/>
        </p:spPr>
        <p:txBody>
          <a:bodyPr wrap="square" rtlCol="0">
            <a:spAutoFit/>
          </a:bodyPr>
          <a:lstStyle/>
          <a:p>
            <a:r>
              <a:rPr lang="es-ES_tradnl" sz="2000" dirty="0" smtClean="0">
                <a:solidFill>
                  <a:srgbClr val="FFFFFF"/>
                </a:solidFill>
              </a:rPr>
              <a:t>Es necesario trabajar juntos en el entorno local, articulando los mecanismos necesarios para participar en la mejora de nuestro municipio</a:t>
            </a:r>
            <a:endParaRPr lang="es-ES_tradnl" sz="2000" dirty="0">
              <a:solidFill>
                <a:srgbClr val="FFFFFF"/>
              </a:solidFill>
            </a:endParaRPr>
          </a:p>
        </p:txBody>
      </p:sp>
    </p:spTree>
    <p:extLst>
      <p:ext uri="{BB962C8B-B14F-4D97-AF65-F5344CB8AC3E}">
        <p14:creationId xmlns:p14="http://schemas.microsoft.com/office/powerpoint/2010/main" val="39710865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2 Marcador de número de diapositiva"/>
          <p:cNvSpPr>
            <a:spLocks noGrp="1"/>
          </p:cNvSpPr>
          <p:nvPr/>
        </p:nvSpPr>
        <p:spPr bwMode="auto">
          <a:xfrm>
            <a:off x="8531578" y="5648326"/>
            <a:ext cx="548923" cy="396875"/>
          </a:xfrm>
          <a:prstGeom prst="bracketPair">
            <a:avLst>
              <a:gd name="adj" fmla="val 17949"/>
            </a:avLst>
          </a:prstGeom>
          <a:noFill/>
          <a:ln w="1905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9pPr>
          </a:lstStyle>
          <a:p>
            <a:pPr algn="ctr" eaLnBrk="1" hangingPunct="1">
              <a:spcBef>
                <a:spcPct val="0"/>
              </a:spcBef>
              <a:buClrTx/>
              <a:buSzTx/>
              <a:buFontTx/>
              <a:buNone/>
            </a:pPr>
            <a:fld id="{9BD92107-BD52-4AC9-816D-4091B9E571F4}" type="slidenum">
              <a:rPr lang="es-ES" altLang="es-ES" sz="1800">
                <a:solidFill>
                  <a:schemeClr val="bg1"/>
                </a:solidFill>
                <a:latin typeface="Arial" pitchFamily="34" charset="0"/>
              </a:rPr>
              <a:pPr algn="ctr" eaLnBrk="1" hangingPunct="1">
                <a:spcBef>
                  <a:spcPct val="0"/>
                </a:spcBef>
                <a:buClrTx/>
                <a:buSzTx/>
                <a:buFontTx/>
                <a:buNone/>
              </a:pPr>
              <a:t>14</a:t>
            </a:fld>
            <a:endParaRPr lang="es-ES" altLang="es-ES" sz="1800">
              <a:solidFill>
                <a:schemeClr val="bg1"/>
              </a:solidFill>
              <a:latin typeface="Arial" pitchFamily="34" charset="0"/>
            </a:endParaRPr>
          </a:p>
        </p:txBody>
      </p:sp>
      <p:sp>
        <p:nvSpPr>
          <p:cNvPr id="8" name="1 Título"/>
          <p:cNvSpPr txBox="1">
            <a:spLocks noChangeArrowheads="1"/>
          </p:cNvSpPr>
          <p:nvPr/>
        </p:nvSpPr>
        <p:spPr bwMode="auto">
          <a:xfrm>
            <a:off x="0" y="0"/>
            <a:ext cx="4038600" cy="1143000"/>
          </a:xfrm>
          <a:prstGeom prst="rect">
            <a:avLst/>
          </a:prstGeom>
          <a:solidFill>
            <a:srgbClr val="008000"/>
          </a:solidFill>
          <a:ln w="9525">
            <a:noFill/>
            <a:miter lim="800000"/>
            <a:headEnd/>
            <a:tailEnd/>
          </a:ln>
        </p:spPr>
        <p:txBody>
          <a:bodyPr anchor="ctr">
            <a:prstTxWarp prst="textNoShape">
              <a:avLst/>
            </a:prstTxWarp>
          </a:bodyPr>
          <a:lstStyle/>
          <a:p>
            <a:pPr eaLnBrk="1" hangingPunct="1">
              <a:buFont typeface="Arial" pitchFamily="-86" charset="0"/>
              <a:buNone/>
            </a:pPr>
            <a:r>
              <a:rPr lang="es-ES" sz="2800" b="1" dirty="0" smtClean="0">
                <a:solidFill>
                  <a:schemeClr val="bg1"/>
                </a:solidFill>
              </a:rPr>
              <a:t>El ámbito local y la salud de la población</a:t>
            </a:r>
            <a:endParaRPr lang="es-ES" sz="2800" b="1" dirty="0">
              <a:solidFill>
                <a:schemeClr val="bg1"/>
              </a:solidFill>
            </a:endParaRPr>
          </a:p>
        </p:txBody>
      </p:sp>
      <p:sp>
        <p:nvSpPr>
          <p:cNvPr id="12" name="1 Título"/>
          <p:cNvSpPr txBox="1">
            <a:spLocks noChangeArrowheads="1"/>
          </p:cNvSpPr>
          <p:nvPr/>
        </p:nvSpPr>
        <p:spPr bwMode="auto">
          <a:xfrm>
            <a:off x="4191000" y="0"/>
            <a:ext cx="4953000" cy="1143000"/>
          </a:xfrm>
          <a:prstGeom prst="rect">
            <a:avLst/>
          </a:prstGeom>
          <a:solidFill>
            <a:srgbClr val="0070C0"/>
          </a:solidFill>
          <a:ln w="9525">
            <a:noFill/>
            <a:miter lim="800000"/>
            <a:headEnd/>
            <a:tailEnd/>
          </a:ln>
        </p:spPr>
        <p:txBody>
          <a:bodyPr anchor="ctr">
            <a:prstTxWarp prst="textNoShape">
              <a:avLst/>
            </a:prstTxWarp>
          </a:bodyPr>
          <a:lstStyle/>
          <a:p>
            <a:pPr eaLnBrk="1" hangingPunct="1">
              <a:buFont typeface="Arial" pitchFamily="-86" charset="0"/>
              <a:buNone/>
            </a:pPr>
            <a:r>
              <a:rPr lang="es-ES" sz="2800" b="1" dirty="0" smtClean="0">
                <a:solidFill>
                  <a:schemeClr val="bg1"/>
                </a:solidFill>
              </a:rPr>
              <a:t>¿Qué se ha hecho hasta ahora en </a:t>
            </a:r>
            <a:r>
              <a:rPr lang="es-ES" sz="2800" b="1" dirty="0" smtClean="0">
                <a:solidFill>
                  <a:srgbClr val="FF0000"/>
                </a:solidFill>
              </a:rPr>
              <a:t>nuestro municipio</a:t>
            </a:r>
            <a:r>
              <a:rPr lang="es-ES" sz="2800" b="1" dirty="0" smtClean="0">
                <a:solidFill>
                  <a:schemeClr val="bg1"/>
                </a:solidFill>
              </a:rPr>
              <a:t>?</a:t>
            </a:r>
            <a:endParaRPr lang="es-ES" sz="2800" b="1" dirty="0">
              <a:solidFill>
                <a:schemeClr val="bg1"/>
              </a:solidFill>
            </a:endParaRPr>
          </a:p>
        </p:txBody>
      </p:sp>
      <p:sp>
        <p:nvSpPr>
          <p:cNvPr id="14" name="21 Redondear rectángulo de esquina diagonal"/>
          <p:cNvSpPr/>
          <p:nvPr/>
        </p:nvSpPr>
        <p:spPr>
          <a:xfrm>
            <a:off x="32589" y="1556791"/>
            <a:ext cx="9124947" cy="4721831"/>
          </a:xfrm>
          <a:prstGeom prst="round2Diag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sp>
        <p:nvSpPr>
          <p:cNvPr id="17" name="Rectángulo 16"/>
          <p:cNvSpPr/>
          <p:nvPr/>
        </p:nvSpPr>
        <p:spPr>
          <a:xfrm>
            <a:off x="365962" y="1723530"/>
            <a:ext cx="8458200" cy="4170372"/>
          </a:xfrm>
          <a:prstGeom prst="rect">
            <a:avLst/>
          </a:prstGeom>
        </p:spPr>
        <p:txBody>
          <a:bodyPr wrap="square">
            <a:spAutoFit/>
          </a:bodyPr>
          <a:lstStyle/>
          <a:p>
            <a:pPr marL="285750" indent="-285750">
              <a:spcAft>
                <a:spcPts val="600"/>
              </a:spcAft>
              <a:buFont typeface="Arial" panose="020B0604020202020204" pitchFamily="34" charset="0"/>
              <a:buChar char="•"/>
              <a:defRPr/>
            </a:pPr>
            <a:r>
              <a:rPr lang="es-ES" sz="2000" dirty="0" smtClean="0">
                <a:solidFill>
                  <a:schemeClr val="bg1"/>
                </a:solidFill>
              </a:rPr>
              <a:t>Sector de transporte y movilidad</a:t>
            </a:r>
          </a:p>
          <a:p>
            <a:pPr marL="742950" lvl="1" indent="-285750">
              <a:spcAft>
                <a:spcPts val="600"/>
              </a:spcAft>
              <a:buFont typeface="Calibri" panose="020F0502020204030204" pitchFamily="34" charset="0"/>
              <a:buChar char="√"/>
              <a:defRPr/>
            </a:pPr>
            <a:r>
              <a:rPr lang="es-ES" sz="2000" dirty="0" smtClean="0">
                <a:solidFill>
                  <a:schemeClr val="bg1"/>
                </a:solidFill>
              </a:rPr>
              <a:t>Desde 2012: </a:t>
            </a:r>
            <a:r>
              <a:rPr lang="es-ES" sz="2000" b="1" dirty="0" smtClean="0">
                <a:solidFill>
                  <a:schemeClr val="bg1"/>
                </a:solidFill>
              </a:rPr>
              <a:t>Carril bici </a:t>
            </a:r>
            <a:r>
              <a:rPr lang="es-ES" sz="2000" dirty="0" smtClean="0">
                <a:solidFill>
                  <a:schemeClr val="bg1"/>
                </a:solidFill>
              </a:rPr>
              <a:t>para facilitar el desplazamiento y la circulación por la ciudad. Y aumento de aparcamientos para bicis.</a:t>
            </a:r>
          </a:p>
          <a:p>
            <a:pPr marL="742950" lvl="1" indent="-285750">
              <a:spcAft>
                <a:spcPts val="600"/>
              </a:spcAft>
              <a:buFont typeface="Calibri" panose="020F0502020204030204" pitchFamily="34" charset="0"/>
              <a:buChar char="√"/>
              <a:defRPr/>
            </a:pPr>
            <a:r>
              <a:rPr lang="es-ES" sz="2000" dirty="0" smtClean="0">
                <a:solidFill>
                  <a:schemeClr val="bg1"/>
                </a:solidFill>
              </a:rPr>
              <a:t>Desde 2011: </a:t>
            </a:r>
            <a:r>
              <a:rPr lang="es-ES" sz="2000" b="1" dirty="0" smtClean="0">
                <a:solidFill>
                  <a:schemeClr val="bg1"/>
                </a:solidFill>
              </a:rPr>
              <a:t>Calle peatonal </a:t>
            </a:r>
            <a:r>
              <a:rPr lang="es-ES" sz="2000" dirty="0" smtClean="0">
                <a:solidFill>
                  <a:schemeClr val="bg1"/>
                </a:solidFill>
              </a:rPr>
              <a:t>en las proximidades del parque principal de la ciudad para facilitar su acceso y reducir la contaminación en la zona.</a:t>
            </a:r>
          </a:p>
          <a:p>
            <a:pPr marL="285750" lvl="1" indent="-285750">
              <a:spcAft>
                <a:spcPts val="600"/>
              </a:spcAft>
              <a:buFont typeface="Arial" panose="020B0604020202020204" pitchFamily="34" charset="0"/>
              <a:buChar char="•"/>
              <a:defRPr/>
            </a:pPr>
            <a:r>
              <a:rPr lang="es-ES" sz="2000" dirty="0" smtClean="0">
                <a:solidFill>
                  <a:schemeClr val="bg1"/>
                </a:solidFill>
              </a:rPr>
              <a:t>Sector educación</a:t>
            </a:r>
          </a:p>
          <a:p>
            <a:pPr marL="742950" lvl="2" indent="-285750">
              <a:spcAft>
                <a:spcPts val="600"/>
              </a:spcAft>
              <a:buFont typeface="Calibri" panose="020F0502020204030204" pitchFamily="34" charset="0"/>
              <a:buChar char="√"/>
              <a:defRPr/>
            </a:pPr>
            <a:r>
              <a:rPr lang="es-ES" sz="2000" dirty="0" smtClean="0">
                <a:solidFill>
                  <a:schemeClr val="bg1"/>
                </a:solidFill>
              </a:rPr>
              <a:t>Curso 2012-2013: Programa para promover el </a:t>
            </a:r>
            <a:r>
              <a:rPr lang="es-ES" sz="2000" b="1" dirty="0" smtClean="0">
                <a:solidFill>
                  <a:schemeClr val="bg1"/>
                </a:solidFill>
              </a:rPr>
              <a:t>transporte activo al colegio</a:t>
            </a:r>
            <a:r>
              <a:rPr lang="es-ES" sz="2000" dirty="0" smtClean="0">
                <a:solidFill>
                  <a:schemeClr val="bg1"/>
                </a:solidFill>
              </a:rPr>
              <a:t>: andando o en bici a través de rutas seguras (en colaboración con sector transportes).</a:t>
            </a:r>
          </a:p>
          <a:p>
            <a:pPr marL="742950" lvl="2" indent="-285750">
              <a:spcAft>
                <a:spcPts val="600"/>
              </a:spcAft>
              <a:buFont typeface="Calibri" panose="020F0502020204030204" pitchFamily="34" charset="0"/>
              <a:buChar char="√"/>
              <a:defRPr/>
            </a:pPr>
            <a:r>
              <a:rPr lang="es-ES" sz="2000" dirty="0" smtClean="0">
                <a:solidFill>
                  <a:schemeClr val="bg1"/>
                </a:solidFill>
              </a:rPr>
              <a:t>Desde 2009: Acuerdo de </a:t>
            </a:r>
            <a:r>
              <a:rPr lang="es-ES" sz="2000" b="1" dirty="0" smtClean="0">
                <a:solidFill>
                  <a:schemeClr val="bg1"/>
                </a:solidFill>
              </a:rPr>
              <a:t>educación con los agricultores locales </a:t>
            </a:r>
            <a:r>
              <a:rPr lang="es-ES" sz="2000" dirty="0" smtClean="0">
                <a:solidFill>
                  <a:schemeClr val="bg1"/>
                </a:solidFill>
              </a:rPr>
              <a:t>para provisión de frutas en colegios (en colaboración con sector de agricultura).</a:t>
            </a:r>
          </a:p>
        </p:txBody>
      </p:sp>
      <p:sp>
        <p:nvSpPr>
          <p:cNvPr id="2" name="Rectángulo 1"/>
          <p:cNvSpPr/>
          <p:nvPr/>
        </p:nvSpPr>
        <p:spPr>
          <a:xfrm>
            <a:off x="441448" y="1196752"/>
            <a:ext cx="8639053" cy="369332"/>
          </a:xfrm>
          <a:prstGeom prst="rect">
            <a:avLst/>
          </a:prstGeom>
        </p:spPr>
        <p:txBody>
          <a:bodyPr wrap="square">
            <a:spAutoFit/>
          </a:bodyPr>
          <a:lstStyle/>
          <a:p>
            <a:pPr>
              <a:spcAft>
                <a:spcPts val="600"/>
              </a:spcAft>
              <a:defRPr/>
            </a:pPr>
            <a:r>
              <a:rPr lang="es-ES" dirty="0">
                <a:solidFill>
                  <a:srgbClr val="FF0000"/>
                </a:solidFill>
              </a:rPr>
              <a:t>[Se exponen ejemplos. A cumplimentar por el municipio]</a:t>
            </a:r>
          </a:p>
        </p:txBody>
      </p:sp>
    </p:spTree>
    <p:extLst>
      <p:ext uri="{BB962C8B-B14F-4D97-AF65-F5344CB8AC3E}">
        <p14:creationId xmlns:p14="http://schemas.microsoft.com/office/powerpoint/2010/main" val="8288742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2 Marcador de número de diapositiva"/>
          <p:cNvSpPr>
            <a:spLocks noGrp="1"/>
          </p:cNvSpPr>
          <p:nvPr/>
        </p:nvSpPr>
        <p:spPr bwMode="auto">
          <a:xfrm>
            <a:off x="8531578" y="5648326"/>
            <a:ext cx="548923" cy="396875"/>
          </a:xfrm>
          <a:prstGeom prst="bracketPair">
            <a:avLst>
              <a:gd name="adj" fmla="val 17949"/>
            </a:avLst>
          </a:prstGeom>
          <a:noFill/>
          <a:ln w="1905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9pPr>
          </a:lstStyle>
          <a:p>
            <a:pPr algn="ctr" eaLnBrk="1" hangingPunct="1">
              <a:spcBef>
                <a:spcPct val="0"/>
              </a:spcBef>
              <a:buClrTx/>
              <a:buSzTx/>
              <a:buFontTx/>
              <a:buNone/>
            </a:pPr>
            <a:fld id="{9BD92107-BD52-4AC9-816D-4091B9E571F4}" type="slidenum">
              <a:rPr lang="es-ES" altLang="es-ES" sz="1800">
                <a:solidFill>
                  <a:schemeClr val="bg1"/>
                </a:solidFill>
                <a:latin typeface="Arial" pitchFamily="34" charset="0"/>
              </a:rPr>
              <a:pPr algn="ctr" eaLnBrk="1" hangingPunct="1">
                <a:spcBef>
                  <a:spcPct val="0"/>
                </a:spcBef>
                <a:buClrTx/>
                <a:buSzTx/>
                <a:buFontTx/>
                <a:buNone/>
              </a:pPr>
              <a:t>15</a:t>
            </a:fld>
            <a:endParaRPr lang="es-ES" altLang="es-ES" sz="1800">
              <a:solidFill>
                <a:schemeClr val="bg1"/>
              </a:solidFill>
              <a:latin typeface="Arial" pitchFamily="34" charset="0"/>
            </a:endParaRPr>
          </a:p>
        </p:txBody>
      </p:sp>
      <p:sp>
        <p:nvSpPr>
          <p:cNvPr id="8" name="1 Título"/>
          <p:cNvSpPr txBox="1">
            <a:spLocks noChangeArrowheads="1"/>
          </p:cNvSpPr>
          <p:nvPr/>
        </p:nvSpPr>
        <p:spPr bwMode="auto">
          <a:xfrm>
            <a:off x="0" y="0"/>
            <a:ext cx="4038600" cy="1143000"/>
          </a:xfrm>
          <a:prstGeom prst="rect">
            <a:avLst/>
          </a:prstGeom>
          <a:solidFill>
            <a:srgbClr val="008000"/>
          </a:solidFill>
          <a:ln w="9525">
            <a:noFill/>
            <a:miter lim="800000"/>
            <a:headEnd/>
            <a:tailEnd/>
          </a:ln>
        </p:spPr>
        <p:txBody>
          <a:bodyPr anchor="ctr">
            <a:prstTxWarp prst="textNoShape">
              <a:avLst/>
            </a:prstTxWarp>
          </a:bodyPr>
          <a:lstStyle/>
          <a:p>
            <a:pPr eaLnBrk="1" hangingPunct="1">
              <a:buFont typeface="Arial" pitchFamily="-86" charset="0"/>
              <a:buNone/>
            </a:pPr>
            <a:r>
              <a:rPr lang="es-ES" sz="2800" b="1" dirty="0" smtClean="0">
                <a:solidFill>
                  <a:schemeClr val="bg1"/>
                </a:solidFill>
              </a:rPr>
              <a:t>El ámbito local y la salud de la población</a:t>
            </a:r>
            <a:endParaRPr lang="es-ES" sz="2800" b="1" dirty="0">
              <a:solidFill>
                <a:schemeClr val="bg1"/>
              </a:solidFill>
            </a:endParaRPr>
          </a:p>
        </p:txBody>
      </p:sp>
      <p:sp>
        <p:nvSpPr>
          <p:cNvPr id="12" name="1 Título"/>
          <p:cNvSpPr txBox="1">
            <a:spLocks noChangeArrowheads="1"/>
          </p:cNvSpPr>
          <p:nvPr/>
        </p:nvSpPr>
        <p:spPr bwMode="auto">
          <a:xfrm>
            <a:off x="4191000" y="0"/>
            <a:ext cx="4953000" cy="1143000"/>
          </a:xfrm>
          <a:prstGeom prst="rect">
            <a:avLst/>
          </a:prstGeom>
          <a:solidFill>
            <a:srgbClr val="0070C0"/>
          </a:solidFill>
          <a:ln w="9525">
            <a:noFill/>
            <a:miter lim="800000"/>
            <a:headEnd/>
            <a:tailEnd/>
          </a:ln>
        </p:spPr>
        <p:txBody>
          <a:bodyPr anchor="ctr">
            <a:prstTxWarp prst="textNoShape">
              <a:avLst/>
            </a:prstTxWarp>
          </a:bodyPr>
          <a:lstStyle/>
          <a:p>
            <a:pPr eaLnBrk="1" hangingPunct="1">
              <a:buFont typeface="Arial" pitchFamily="-86" charset="0"/>
              <a:buNone/>
            </a:pPr>
            <a:r>
              <a:rPr lang="es-ES" sz="2800" b="1" dirty="0" smtClean="0">
                <a:solidFill>
                  <a:schemeClr val="bg1"/>
                </a:solidFill>
              </a:rPr>
              <a:t>¿Qué se ha hecho hasta ahora en </a:t>
            </a:r>
            <a:r>
              <a:rPr lang="es-ES" sz="2800" b="1" dirty="0" smtClean="0">
                <a:solidFill>
                  <a:srgbClr val="FF0000"/>
                </a:solidFill>
              </a:rPr>
              <a:t>nuestro municipio</a:t>
            </a:r>
            <a:r>
              <a:rPr lang="es-ES" sz="2800" b="1" dirty="0" smtClean="0">
                <a:solidFill>
                  <a:schemeClr val="bg1"/>
                </a:solidFill>
              </a:rPr>
              <a:t>?</a:t>
            </a:r>
            <a:endParaRPr lang="es-ES" sz="2800" b="1" dirty="0">
              <a:solidFill>
                <a:schemeClr val="bg1"/>
              </a:solidFill>
            </a:endParaRPr>
          </a:p>
        </p:txBody>
      </p:sp>
      <p:sp>
        <p:nvSpPr>
          <p:cNvPr id="14" name="21 Redondear rectángulo de esquina diagonal"/>
          <p:cNvSpPr/>
          <p:nvPr/>
        </p:nvSpPr>
        <p:spPr>
          <a:xfrm>
            <a:off x="32589" y="1266743"/>
            <a:ext cx="9124947" cy="5011880"/>
          </a:xfrm>
          <a:prstGeom prst="round2Diag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sp>
        <p:nvSpPr>
          <p:cNvPr id="17" name="Rectángulo 16"/>
          <p:cNvSpPr/>
          <p:nvPr/>
        </p:nvSpPr>
        <p:spPr>
          <a:xfrm>
            <a:off x="381000" y="1524000"/>
            <a:ext cx="8458200" cy="1862048"/>
          </a:xfrm>
          <a:prstGeom prst="rect">
            <a:avLst/>
          </a:prstGeom>
        </p:spPr>
        <p:txBody>
          <a:bodyPr wrap="square">
            <a:spAutoFit/>
          </a:bodyPr>
          <a:lstStyle/>
          <a:p>
            <a:pPr marL="285750" lvl="1" indent="-285750">
              <a:spcAft>
                <a:spcPts val="600"/>
              </a:spcAft>
              <a:buFont typeface="Arial" panose="020B0604020202020204" pitchFamily="34" charset="0"/>
              <a:buChar char="•"/>
              <a:defRPr/>
            </a:pPr>
            <a:r>
              <a:rPr lang="es-ES_tradnl" sz="2000" dirty="0" smtClean="0">
                <a:solidFill>
                  <a:srgbClr val="FFFFFF"/>
                </a:solidFill>
              </a:rPr>
              <a:t>Sector agricultura</a:t>
            </a:r>
          </a:p>
          <a:p>
            <a:pPr marL="742950" lvl="2" indent="-285750">
              <a:spcAft>
                <a:spcPts val="600"/>
              </a:spcAft>
              <a:buFont typeface="Wingdings" panose="05000000000000000000" pitchFamily="2" charset="2"/>
              <a:buChar char="ü"/>
              <a:defRPr/>
            </a:pPr>
            <a:r>
              <a:rPr lang="es-ES" altLang="es-ES" sz="2000" dirty="0" smtClean="0">
                <a:solidFill>
                  <a:srgbClr val="FFFFFF"/>
                </a:solidFill>
              </a:rPr>
              <a:t>Desde 2013: Impulsada la creación de </a:t>
            </a:r>
            <a:r>
              <a:rPr lang="es-ES" altLang="es-ES" sz="2000" b="1" dirty="0" smtClean="0">
                <a:solidFill>
                  <a:srgbClr val="FFFFFF"/>
                </a:solidFill>
              </a:rPr>
              <a:t>huertos comunitarios.</a:t>
            </a:r>
          </a:p>
          <a:p>
            <a:pPr marL="285750" lvl="0" indent="-285750">
              <a:spcBef>
                <a:spcPts val="277"/>
              </a:spcBef>
              <a:buFont typeface="Arial" panose="020B0604020202020204" pitchFamily="34" charset="0"/>
              <a:buChar char="•"/>
              <a:defRPr/>
            </a:pPr>
            <a:r>
              <a:rPr lang="es-ES" altLang="es-ES" sz="2000" dirty="0" smtClean="0">
                <a:solidFill>
                  <a:srgbClr val="FFFFFF"/>
                </a:solidFill>
              </a:rPr>
              <a:t>Sector de Sanidad</a:t>
            </a:r>
          </a:p>
          <a:p>
            <a:pPr marL="742950" lvl="1" indent="-285750">
              <a:spcBef>
                <a:spcPts val="277"/>
              </a:spcBef>
              <a:buFont typeface="Wingdings" panose="05000000000000000000" pitchFamily="2" charset="2"/>
              <a:buChar char="ü"/>
            </a:pPr>
            <a:r>
              <a:rPr lang="es-ES" sz="2000" dirty="0" smtClean="0">
                <a:solidFill>
                  <a:srgbClr val="FFFFFF"/>
                </a:solidFill>
              </a:rPr>
              <a:t>Desde 2012: Puesta en marcha de un equipo que ofrece </a:t>
            </a:r>
            <a:r>
              <a:rPr lang="es-ES" sz="2000" b="1" dirty="0" smtClean="0">
                <a:solidFill>
                  <a:srgbClr val="FFFFFF"/>
                </a:solidFill>
              </a:rPr>
              <a:t>terapia para dejar de fumar</a:t>
            </a:r>
            <a:r>
              <a:rPr lang="es-ES" sz="2000" dirty="0" smtClean="0">
                <a:solidFill>
                  <a:srgbClr val="FFFFFF"/>
                </a:solidFill>
              </a:rPr>
              <a:t> en el municipio.</a:t>
            </a:r>
            <a:endParaRPr lang="es-ES" altLang="es-ES" sz="2000" dirty="0" smtClean="0">
              <a:solidFill>
                <a:srgbClr val="FFFFFF"/>
              </a:solidFill>
            </a:endParaRPr>
          </a:p>
        </p:txBody>
      </p:sp>
    </p:spTree>
    <p:extLst>
      <p:ext uri="{BB962C8B-B14F-4D97-AF65-F5344CB8AC3E}">
        <p14:creationId xmlns:p14="http://schemas.microsoft.com/office/powerpoint/2010/main" val="8288742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9"/>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10" name="Rectangle 5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14" name="13 Rectángulo"/>
          <p:cNvSpPr/>
          <p:nvPr/>
        </p:nvSpPr>
        <p:spPr>
          <a:xfrm>
            <a:off x="1828800" y="2743200"/>
            <a:ext cx="5257800" cy="584776"/>
          </a:xfrm>
          <a:prstGeom prst="rect">
            <a:avLst/>
          </a:prstGeom>
        </p:spPr>
        <p:txBody>
          <a:bodyPr wrap="square">
            <a:spAutoFit/>
          </a:bodyPr>
          <a:lstStyle/>
          <a:p>
            <a:pPr algn="ctr"/>
            <a:r>
              <a:rPr lang="es-ES" sz="3200" b="1" dirty="0" smtClean="0">
                <a:solidFill>
                  <a:srgbClr val="FF0000"/>
                </a:solidFill>
                <a:latin typeface="Verdana" panose="020B0604030504040204" pitchFamily="34" charset="0"/>
                <a:ea typeface="Verdana" panose="020B0604030504040204" pitchFamily="34" charset="0"/>
                <a:cs typeface="Verdana" panose="020B0604030504040204" pitchFamily="34" charset="0"/>
              </a:rPr>
              <a:t>Nombre municipio</a:t>
            </a:r>
          </a:p>
        </p:txBody>
      </p:sp>
      <p:pic>
        <p:nvPicPr>
          <p:cNvPr id="15" name="14 Imagen" descr="MUNICIPIO CON.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9832" y="3462360"/>
            <a:ext cx="2675033" cy="1185840"/>
          </a:xfrm>
          <a:prstGeom prst="rect">
            <a:avLst/>
          </a:prstGeom>
        </p:spPr>
      </p:pic>
      <p:sp>
        <p:nvSpPr>
          <p:cNvPr id="12" name="1 Título"/>
          <p:cNvSpPr txBox="1">
            <a:spLocks noChangeArrowheads="1"/>
          </p:cNvSpPr>
          <p:nvPr/>
        </p:nvSpPr>
        <p:spPr bwMode="auto">
          <a:xfrm>
            <a:off x="0" y="0"/>
            <a:ext cx="4038600" cy="1143000"/>
          </a:xfrm>
          <a:prstGeom prst="rect">
            <a:avLst/>
          </a:prstGeom>
          <a:solidFill>
            <a:srgbClr val="008000"/>
          </a:solidFill>
          <a:ln w="9525">
            <a:noFill/>
            <a:miter lim="800000"/>
            <a:headEnd/>
            <a:tailEnd/>
          </a:ln>
        </p:spPr>
        <p:txBody>
          <a:bodyPr anchor="ctr">
            <a:prstTxWarp prst="textNoShape">
              <a:avLst/>
            </a:prstTxWarp>
          </a:bodyPr>
          <a:lstStyle/>
          <a:p>
            <a:pPr eaLnBrk="1" hangingPunct="1">
              <a:buFont typeface="Arial" pitchFamily="-86" charset="0"/>
              <a:buNone/>
            </a:pPr>
            <a:r>
              <a:rPr lang="es-ES" sz="2800" b="1" dirty="0" smtClean="0">
                <a:solidFill>
                  <a:srgbClr val="FF0000"/>
                </a:solidFill>
              </a:rPr>
              <a:t>Nombre del municipio…</a:t>
            </a:r>
            <a:endParaRPr lang="es-ES" sz="2800" b="1" dirty="0">
              <a:solidFill>
                <a:srgbClr val="FF0000"/>
              </a:solidFill>
            </a:endParaRPr>
          </a:p>
        </p:txBody>
      </p:sp>
      <p:sp>
        <p:nvSpPr>
          <p:cNvPr id="13" name="1 Título"/>
          <p:cNvSpPr txBox="1">
            <a:spLocks noChangeArrowheads="1"/>
          </p:cNvSpPr>
          <p:nvPr/>
        </p:nvSpPr>
        <p:spPr bwMode="auto">
          <a:xfrm>
            <a:off x="4191000" y="0"/>
            <a:ext cx="4953000" cy="1143000"/>
          </a:xfrm>
          <a:prstGeom prst="rect">
            <a:avLst/>
          </a:prstGeom>
          <a:solidFill>
            <a:srgbClr val="0070C0"/>
          </a:solidFill>
          <a:ln w="9525">
            <a:noFill/>
            <a:miter lim="800000"/>
            <a:headEnd/>
            <a:tailEnd/>
          </a:ln>
        </p:spPr>
        <p:txBody>
          <a:bodyPr anchor="ctr">
            <a:prstTxWarp prst="textNoShape">
              <a:avLst/>
            </a:prstTxWarp>
          </a:bodyPr>
          <a:lstStyle/>
          <a:p>
            <a:pPr eaLnBrk="1" hangingPunct="1">
              <a:buFont typeface="Arial" pitchFamily="-86" charset="0"/>
              <a:buNone/>
            </a:pPr>
            <a:r>
              <a:rPr lang="es-ES" sz="2800" b="1" dirty="0" smtClean="0">
                <a:solidFill>
                  <a:schemeClr val="bg1"/>
                </a:solidFill>
              </a:rPr>
              <a:t>…se adhiere a la Estrategia</a:t>
            </a:r>
            <a:endParaRPr lang="es-ES" sz="2800" b="1" dirty="0">
              <a:solidFill>
                <a:schemeClr val="bg1"/>
              </a:solidFill>
            </a:endParaRPr>
          </a:p>
        </p:txBody>
      </p:sp>
      <p:sp>
        <p:nvSpPr>
          <p:cNvPr id="18" name="Rectángulo 17"/>
          <p:cNvSpPr/>
          <p:nvPr/>
        </p:nvSpPr>
        <p:spPr>
          <a:xfrm>
            <a:off x="304800" y="1447800"/>
            <a:ext cx="8305800" cy="1200328"/>
          </a:xfrm>
          <a:prstGeom prst="rect">
            <a:avLst/>
          </a:prstGeom>
        </p:spPr>
        <p:txBody>
          <a:bodyPr wrap="square">
            <a:spAutoFit/>
          </a:bodyPr>
          <a:lstStyle/>
          <a:p>
            <a:pPr algn="just">
              <a:spcBef>
                <a:spcPts val="300"/>
              </a:spcBef>
              <a:spcAft>
                <a:spcPts val="300"/>
              </a:spcAft>
            </a:pPr>
            <a:r>
              <a:rPr lang="es-ES_tradnl" sz="2400" dirty="0" smtClean="0">
                <a:solidFill>
                  <a:srgbClr val="002060"/>
                </a:solidFill>
                <a:cs typeface="Arial" pitchFamily="34" charset="0"/>
              </a:rPr>
              <a:t>Queremos expresar nuestro </a:t>
            </a:r>
            <a:r>
              <a:rPr lang="es-ES_tradnl" sz="2400" b="1" dirty="0" smtClean="0">
                <a:solidFill>
                  <a:srgbClr val="002060"/>
                </a:solidFill>
                <a:cs typeface="Arial" pitchFamily="34" charset="0"/>
              </a:rPr>
              <a:t>compromiso institucional </a:t>
            </a:r>
            <a:r>
              <a:rPr lang="es-ES_tradnl" sz="2400" dirty="0" smtClean="0">
                <a:solidFill>
                  <a:srgbClr val="002060"/>
                </a:solidFill>
                <a:cs typeface="Arial" pitchFamily="34" charset="0"/>
              </a:rPr>
              <a:t>con la implementación local de la Estrategia Nacional de Promoción de la Salud y Prevención del SNS</a:t>
            </a:r>
            <a:endParaRPr lang="es-ES" sz="2400" dirty="0">
              <a:solidFill>
                <a:srgbClr val="002060"/>
              </a:solidFill>
              <a:cs typeface="Arial" pitchFamily="34" charset="0"/>
            </a:endParaRPr>
          </a:p>
        </p:txBody>
      </p:sp>
      <p:sp>
        <p:nvSpPr>
          <p:cNvPr id="19" name="Rectángulo 18"/>
          <p:cNvSpPr/>
          <p:nvPr/>
        </p:nvSpPr>
        <p:spPr>
          <a:xfrm>
            <a:off x="533400" y="4876800"/>
            <a:ext cx="8305800" cy="1354217"/>
          </a:xfrm>
          <a:prstGeom prst="rect">
            <a:avLst/>
          </a:prstGeom>
        </p:spPr>
        <p:txBody>
          <a:bodyPr wrap="square">
            <a:spAutoFit/>
          </a:bodyPr>
          <a:lstStyle/>
          <a:p>
            <a:pPr marL="342900" indent="-342900" algn="ctr">
              <a:spcAft>
                <a:spcPts val="600"/>
              </a:spcAft>
              <a:defRPr/>
            </a:pPr>
            <a:r>
              <a:rPr lang="es-ES" sz="2400" dirty="0" smtClean="0">
                <a:solidFill>
                  <a:srgbClr val="002060"/>
                </a:solidFill>
              </a:rPr>
              <a:t>Nos comprometemos a:</a:t>
            </a:r>
          </a:p>
          <a:p>
            <a:pPr marL="342900" indent="-342900">
              <a:spcAft>
                <a:spcPts val="600"/>
              </a:spcAft>
              <a:buFont typeface="+mj-lt"/>
              <a:buAutoNum type="arabicPeriod"/>
              <a:defRPr/>
            </a:pPr>
            <a:r>
              <a:rPr lang="es-ES" sz="2400" dirty="0" smtClean="0">
                <a:solidFill>
                  <a:srgbClr val="002060"/>
                </a:solidFill>
              </a:rPr>
              <a:t>Constitución de una </a:t>
            </a:r>
            <a:r>
              <a:rPr lang="es-ES" sz="2400" b="1" dirty="0" smtClean="0">
                <a:solidFill>
                  <a:srgbClr val="002060"/>
                </a:solidFill>
              </a:rPr>
              <a:t>Mesa de coordinación intersectorial</a:t>
            </a:r>
          </a:p>
          <a:p>
            <a:pPr marL="342900" indent="-342900">
              <a:spcAft>
                <a:spcPts val="600"/>
              </a:spcAft>
              <a:buFont typeface="+mj-lt"/>
              <a:buAutoNum type="arabicPeriod"/>
              <a:defRPr/>
            </a:pPr>
            <a:r>
              <a:rPr lang="es-ES" sz="2400" dirty="0" smtClean="0">
                <a:solidFill>
                  <a:srgbClr val="002060"/>
                </a:solidFill>
              </a:rPr>
              <a:t>Elaboración del </a:t>
            </a:r>
            <a:r>
              <a:rPr lang="es-ES" sz="2400" b="1" dirty="0" smtClean="0">
                <a:solidFill>
                  <a:srgbClr val="002060"/>
                </a:solidFill>
              </a:rPr>
              <a:t>Mapa de recursos </a:t>
            </a:r>
            <a:r>
              <a:rPr lang="es-ES" sz="2400" dirty="0" smtClean="0">
                <a:solidFill>
                  <a:srgbClr val="002060"/>
                </a:solidFill>
              </a:rPr>
              <a:t>de nuestro municipio</a:t>
            </a:r>
          </a:p>
        </p:txBody>
      </p:sp>
    </p:spTree>
    <p:extLst>
      <p:ext uri="{BB962C8B-B14F-4D97-AF65-F5344CB8AC3E}">
        <p14:creationId xmlns:p14="http://schemas.microsoft.com/office/powerpoint/2010/main" val="3585618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21 Redondear rectángulo de esquina diagonal"/>
          <p:cNvSpPr/>
          <p:nvPr/>
        </p:nvSpPr>
        <p:spPr>
          <a:xfrm>
            <a:off x="32589" y="1266743"/>
            <a:ext cx="9124947" cy="5011880"/>
          </a:xfrm>
          <a:prstGeom prst="round2Diag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pic>
        <p:nvPicPr>
          <p:cNvPr id="105476" name="2 Imagen"/>
          <p:cNvPicPr>
            <a:picLocks noChangeAspect="1" noChangeArrowheads="1"/>
          </p:cNvPicPr>
          <p:nvPr/>
        </p:nvPicPr>
        <p:blipFill>
          <a:blip r:embed="rId3"/>
          <a:srcRect/>
          <a:stretch>
            <a:fillRect/>
          </a:stretch>
        </p:blipFill>
        <p:spPr bwMode="auto">
          <a:xfrm>
            <a:off x="971550" y="1268413"/>
            <a:ext cx="7097713" cy="5097462"/>
          </a:xfrm>
          <a:prstGeom prst="rect">
            <a:avLst/>
          </a:prstGeom>
          <a:noFill/>
          <a:ln w="9525">
            <a:noFill/>
            <a:miter lim="800000"/>
            <a:headEnd/>
            <a:tailEnd/>
          </a:ln>
        </p:spPr>
      </p:pic>
      <p:pic>
        <p:nvPicPr>
          <p:cNvPr id="105478" name="Picture 2" descr="Resultado de imaxes para estrategia promocion de la salud"/>
          <p:cNvPicPr>
            <a:picLocks noChangeAspect="1" noChangeArrowheads="1"/>
          </p:cNvPicPr>
          <p:nvPr/>
        </p:nvPicPr>
        <p:blipFill>
          <a:blip r:embed="rId4"/>
          <a:srcRect/>
          <a:stretch>
            <a:fillRect/>
          </a:stretch>
        </p:blipFill>
        <p:spPr bwMode="auto">
          <a:xfrm>
            <a:off x="19050" y="0"/>
            <a:ext cx="3473450" cy="1190625"/>
          </a:xfrm>
          <a:prstGeom prst="rect">
            <a:avLst/>
          </a:prstGeom>
          <a:noFill/>
          <a:ln w="9525">
            <a:noFill/>
            <a:miter lim="800000"/>
            <a:headEnd/>
            <a:tailEnd/>
          </a:ln>
        </p:spPr>
      </p:pic>
      <p:sp>
        <p:nvSpPr>
          <p:cNvPr id="10" name="1 Título"/>
          <p:cNvSpPr txBox="1">
            <a:spLocks noChangeArrowheads="1"/>
          </p:cNvSpPr>
          <p:nvPr/>
        </p:nvSpPr>
        <p:spPr bwMode="auto">
          <a:xfrm>
            <a:off x="0" y="0"/>
            <a:ext cx="4038600" cy="1143000"/>
          </a:xfrm>
          <a:prstGeom prst="rect">
            <a:avLst/>
          </a:prstGeom>
          <a:solidFill>
            <a:srgbClr val="008000"/>
          </a:solidFill>
          <a:ln w="9525">
            <a:noFill/>
            <a:miter lim="800000"/>
            <a:headEnd/>
            <a:tailEnd/>
          </a:ln>
        </p:spPr>
        <p:txBody>
          <a:bodyPr anchor="ctr">
            <a:prstTxWarp prst="textNoShape">
              <a:avLst/>
            </a:prstTxWarp>
          </a:bodyPr>
          <a:lstStyle/>
          <a:p>
            <a:pPr eaLnBrk="1" hangingPunct="1">
              <a:buFont typeface="Arial" pitchFamily="-86" charset="0"/>
              <a:buNone/>
            </a:pPr>
            <a:r>
              <a:rPr lang="es-ES" sz="2800" b="1" dirty="0" smtClean="0">
                <a:solidFill>
                  <a:srgbClr val="FF0000"/>
                </a:solidFill>
              </a:rPr>
              <a:t>Nombre del municipio…</a:t>
            </a:r>
            <a:endParaRPr lang="es-ES" sz="2800" b="1" dirty="0">
              <a:solidFill>
                <a:srgbClr val="FF0000"/>
              </a:solidFill>
            </a:endParaRPr>
          </a:p>
        </p:txBody>
      </p:sp>
      <p:sp>
        <p:nvSpPr>
          <p:cNvPr id="11" name="1 Título"/>
          <p:cNvSpPr txBox="1">
            <a:spLocks noChangeArrowheads="1"/>
          </p:cNvSpPr>
          <p:nvPr/>
        </p:nvSpPr>
        <p:spPr bwMode="auto">
          <a:xfrm>
            <a:off x="4191000" y="0"/>
            <a:ext cx="4953000" cy="1143000"/>
          </a:xfrm>
          <a:prstGeom prst="rect">
            <a:avLst/>
          </a:prstGeom>
          <a:solidFill>
            <a:srgbClr val="0070C0"/>
          </a:solidFill>
          <a:ln w="9525">
            <a:noFill/>
            <a:miter lim="800000"/>
            <a:headEnd/>
            <a:tailEnd/>
          </a:ln>
        </p:spPr>
        <p:txBody>
          <a:bodyPr anchor="ctr">
            <a:prstTxWarp prst="textNoShape">
              <a:avLst/>
            </a:prstTxWarp>
          </a:bodyPr>
          <a:lstStyle/>
          <a:p>
            <a:pPr eaLnBrk="1" hangingPunct="1">
              <a:buFont typeface="Arial" pitchFamily="-86" charset="0"/>
              <a:buNone/>
            </a:pPr>
            <a:r>
              <a:rPr lang="es-ES" sz="2800" b="1" dirty="0" smtClean="0">
                <a:solidFill>
                  <a:schemeClr val="bg1"/>
                </a:solidFill>
              </a:rPr>
              <a:t>…se adhiere a la Estrategia</a:t>
            </a:r>
            <a:endParaRPr lang="es-ES" sz="2800" b="1" dirty="0">
              <a:solidFill>
                <a:schemeClr val="bg1"/>
              </a:solidFill>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21 Redondear rectángulo de esquina diagonal"/>
          <p:cNvSpPr/>
          <p:nvPr/>
        </p:nvSpPr>
        <p:spPr>
          <a:xfrm>
            <a:off x="32589" y="1266743"/>
            <a:ext cx="9124947" cy="5011880"/>
          </a:xfrm>
          <a:prstGeom prst="round2Diag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sp>
        <p:nvSpPr>
          <p:cNvPr id="101380" name="2 CuadroTexto"/>
          <p:cNvSpPr txBox="1">
            <a:spLocks noChangeArrowheads="1"/>
          </p:cNvSpPr>
          <p:nvPr/>
        </p:nvSpPr>
        <p:spPr bwMode="auto">
          <a:xfrm>
            <a:off x="685800" y="1268413"/>
            <a:ext cx="8062913" cy="2785378"/>
          </a:xfrm>
          <a:prstGeom prst="rect">
            <a:avLst/>
          </a:prstGeom>
          <a:noFill/>
          <a:ln w="9525">
            <a:noFill/>
            <a:miter lim="800000"/>
            <a:headEnd/>
            <a:tailEnd/>
          </a:ln>
        </p:spPr>
        <p:txBody>
          <a:bodyPr wrap="square">
            <a:prstTxWarp prst="textNoShape">
              <a:avLst/>
            </a:prstTxWarp>
            <a:spAutoFit/>
          </a:bodyPr>
          <a:lstStyle/>
          <a:p>
            <a:pPr algn="ctr"/>
            <a:r>
              <a:rPr lang="es-ES" sz="2000" dirty="0" smtClean="0"/>
              <a:t>Para</a:t>
            </a:r>
            <a:r>
              <a:rPr lang="es-ES" sz="2000" dirty="0" smtClean="0">
                <a:solidFill>
                  <a:schemeClr val="bg1"/>
                </a:solidFill>
              </a:rPr>
              <a:t> </a:t>
            </a:r>
            <a:r>
              <a:rPr lang="es-ES" sz="2000" dirty="0" smtClean="0"/>
              <a:t>adaptar la Estrategia a nuestra realidad, y para su coordinación, seguimiento y evaluación en </a:t>
            </a:r>
            <a:r>
              <a:rPr lang="es-ES" sz="2000" b="1" dirty="0" smtClean="0">
                <a:solidFill>
                  <a:srgbClr val="FF0000"/>
                </a:solidFill>
              </a:rPr>
              <a:t>nuestro municipio</a:t>
            </a:r>
            <a:r>
              <a:rPr lang="es-ES" sz="2000" dirty="0" smtClean="0">
                <a:solidFill>
                  <a:srgbClr val="002060"/>
                </a:solidFill>
              </a:rPr>
              <a:t>. </a:t>
            </a:r>
            <a:endParaRPr lang="es-ES" sz="2000" dirty="0" smtClean="0"/>
          </a:p>
          <a:p>
            <a:pPr algn="ctr" eaLnBrk="1" hangingPunct="1"/>
            <a:endParaRPr lang="es-ES" sz="2000" b="1" dirty="0" smtClean="0">
              <a:solidFill>
                <a:srgbClr val="FFFFFF"/>
              </a:solidFill>
            </a:endParaRPr>
          </a:p>
          <a:p>
            <a:pPr algn="ctr" eaLnBrk="1" hangingPunct="1"/>
            <a:r>
              <a:rPr lang="es-ES" sz="2000" b="1" dirty="0" smtClean="0">
                <a:solidFill>
                  <a:srgbClr val="FFFFFF"/>
                </a:solidFill>
              </a:rPr>
              <a:t>¿Quién</a:t>
            </a:r>
            <a:r>
              <a:rPr lang="es-ES" sz="2000" dirty="0" smtClean="0">
                <a:solidFill>
                  <a:srgbClr val="FFFFFF"/>
                </a:solidFill>
              </a:rPr>
              <a:t>? </a:t>
            </a:r>
            <a:r>
              <a:rPr lang="es-ES" sz="2000" dirty="0" smtClean="0"/>
              <a:t>Sectores </a:t>
            </a:r>
            <a:r>
              <a:rPr lang="es-ES" sz="2000" dirty="0"/>
              <a:t>clave: </a:t>
            </a:r>
          </a:p>
          <a:p>
            <a:pPr algn="ctr" eaLnBrk="1" hangingPunct="1">
              <a:spcAft>
                <a:spcPts val="1800"/>
              </a:spcAft>
            </a:pPr>
            <a:r>
              <a:rPr lang="es-ES" sz="2000" b="1" dirty="0">
                <a:solidFill>
                  <a:schemeClr val="bg1"/>
                </a:solidFill>
              </a:rPr>
              <a:t>Salud · Educación ·  Bienestar Social · Transporte · Urbanismo · Deportes  · Medio </a:t>
            </a:r>
            <a:r>
              <a:rPr lang="es-ES" sz="2000" b="1" dirty="0" smtClean="0">
                <a:solidFill>
                  <a:schemeClr val="bg1"/>
                </a:solidFill>
              </a:rPr>
              <a:t>Ambiente, y otros sectores</a:t>
            </a:r>
            <a:endParaRPr lang="es-ES" sz="2000" dirty="0" smtClean="0"/>
          </a:p>
          <a:p>
            <a:pPr marL="0" lvl="1" algn="ctr"/>
            <a:r>
              <a:rPr lang="es-ES" sz="2000" dirty="0" smtClean="0">
                <a:solidFill>
                  <a:srgbClr val="000000"/>
                </a:solidFill>
              </a:rPr>
              <a:t>La mesa ayudará a que las políticas y acciones del municipio tengan un </a:t>
            </a:r>
            <a:r>
              <a:rPr lang="es-ES" sz="2000" b="1" dirty="0" smtClean="0">
                <a:solidFill>
                  <a:srgbClr val="FFFFFF"/>
                </a:solidFill>
              </a:rPr>
              <a:t>impacto positivo en la salud y el bienestar  de nuestra población</a:t>
            </a:r>
            <a:r>
              <a:rPr lang="es-ES" sz="2000" b="1" dirty="0">
                <a:solidFill>
                  <a:srgbClr val="FFFFFF"/>
                </a:solidFill>
              </a:rPr>
              <a:t>. </a:t>
            </a:r>
          </a:p>
        </p:txBody>
      </p:sp>
      <p:pic>
        <p:nvPicPr>
          <p:cNvPr id="9218" name="Picture 2" descr="Imaxe relacionada"/>
          <p:cNvPicPr>
            <a:picLocks noChangeAspect="1" noChangeArrowheads="1"/>
          </p:cNvPicPr>
          <p:nvPr/>
        </p:nvPicPr>
        <p:blipFill>
          <a:blip r:embed="rId3" cstate="print"/>
          <a:srcRect/>
          <a:stretch>
            <a:fillRect/>
          </a:stretch>
        </p:blipFill>
        <p:spPr bwMode="auto">
          <a:xfrm>
            <a:off x="3200400" y="4267200"/>
            <a:ext cx="3699952" cy="17526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3" name="1 Título"/>
          <p:cNvSpPr txBox="1">
            <a:spLocks noChangeArrowheads="1"/>
          </p:cNvSpPr>
          <p:nvPr/>
        </p:nvSpPr>
        <p:spPr bwMode="auto">
          <a:xfrm>
            <a:off x="0" y="0"/>
            <a:ext cx="4038600" cy="1143000"/>
          </a:xfrm>
          <a:prstGeom prst="rect">
            <a:avLst/>
          </a:prstGeom>
          <a:solidFill>
            <a:srgbClr val="008000"/>
          </a:solidFill>
          <a:ln w="9525">
            <a:noFill/>
            <a:miter lim="800000"/>
            <a:headEnd/>
            <a:tailEnd/>
          </a:ln>
        </p:spPr>
        <p:txBody>
          <a:bodyPr anchor="ctr">
            <a:prstTxWarp prst="textNoShape">
              <a:avLst/>
            </a:prstTxWarp>
          </a:bodyPr>
          <a:lstStyle/>
          <a:p>
            <a:pPr eaLnBrk="1" hangingPunct="1">
              <a:buFont typeface="Arial" pitchFamily="-86" charset="0"/>
              <a:buNone/>
            </a:pPr>
            <a:r>
              <a:rPr lang="es-ES" sz="2800" b="1" dirty="0" smtClean="0">
                <a:solidFill>
                  <a:srgbClr val="FF0000"/>
                </a:solidFill>
              </a:rPr>
              <a:t>Municipio </a:t>
            </a:r>
            <a:r>
              <a:rPr lang="es-ES" sz="2800" b="1" dirty="0" smtClean="0">
                <a:solidFill>
                  <a:schemeClr val="bg1"/>
                </a:solidFill>
              </a:rPr>
              <a:t>se adhiere a la Estrategia</a:t>
            </a:r>
            <a:endParaRPr lang="es-ES" sz="2800" b="1" dirty="0">
              <a:solidFill>
                <a:schemeClr val="bg1"/>
              </a:solidFill>
            </a:endParaRPr>
          </a:p>
        </p:txBody>
      </p:sp>
      <p:sp>
        <p:nvSpPr>
          <p:cNvPr id="15" name="1 Título"/>
          <p:cNvSpPr txBox="1">
            <a:spLocks noChangeArrowheads="1"/>
          </p:cNvSpPr>
          <p:nvPr/>
        </p:nvSpPr>
        <p:spPr bwMode="auto">
          <a:xfrm>
            <a:off x="4191000" y="0"/>
            <a:ext cx="4953000" cy="1143000"/>
          </a:xfrm>
          <a:prstGeom prst="rect">
            <a:avLst/>
          </a:prstGeom>
          <a:solidFill>
            <a:srgbClr val="0070C0"/>
          </a:solidFill>
          <a:ln w="9525">
            <a:noFill/>
            <a:miter lim="800000"/>
            <a:headEnd/>
            <a:tailEnd/>
          </a:ln>
        </p:spPr>
        <p:txBody>
          <a:bodyPr anchor="ctr">
            <a:prstTxWarp prst="textNoShape">
              <a:avLst/>
            </a:prstTxWarp>
          </a:bodyPr>
          <a:lstStyle/>
          <a:p>
            <a:pPr eaLnBrk="1" hangingPunct="1">
              <a:buFont typeface="Arial" pitchFamily="-86" charset="0"/>
              <a:buNone/>
            </a:pPr>
            <a:r>
              <a:rPr lang="es-ES" sz="2800" b="1" dirty="0" smtClean="0">
                <a:solidFill>
                  <a:schemeClr val="bg1"/>
                </a:solidFill>
              </a:rPr>
              <a:t>Mesa de coordinación intersectorial</a:t>
            </a:r>
            <a:endParaRPr lang="es-ES" sz="2800" b="1" dirty="0">
              <a:solidFill>
                <a:schemeClr val="bg1"/>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21 Redondear rectángulo de esquina diagonal"/>
          <p:cNvSpPr/>
          <p:nvPr/>
        </p:nvSpPr>
        <p:spPr>
          <a:xfrm>
            <a:off x="32589" y="1266743"/>
            <a:ext cx="9124947" cy="5011880"/>
          </a:xfrm>
          <a:prstGeom prst="round2Diag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pic>
        <p:nvPicPr>
          <p:cNvPr id="5122" name="Picture 2" descr="Resultado de imagen de mapear"/>
          <p:cNvPicPr>
            <a:picLocks noChangeAspect="1" noChangeArrowheads="1"/>
          </p:cNvPicPr>
          <p:nvPr/>
        </p:nvPicPr>
        <p:blipFill>
          <a:blip r:embed="rId3"/>
          <a:srcRect/>
          <a:stretch>
            <a:fillRect/>
          </a:stretch>
        </p:blipFill>
        <p:spPr bwMode="auto">
          <a:xfrm>
            <a:off x="1143000" y="4267200"/>
            <a:ext cx="7239000" cy="20003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3429" name="4 CuadroTexto"/>
          <p:cNvSpPr txBox="1">
            <a:spLocks noChangeArrowheads="1"/>
          </p:cNvSpPr>
          <p:nvPr/>
        </p:nvSpPr>
        <p:spPr bwMode="auto">
          <a:xfrm>
            <a:off x="533400" y="1354138"/>
            <a:ext cx="7999413" cy="2477601"/>
          </a:xfrm>
          <a:prstGeom prst="rect">
            <a:avLst/>
          </a:prstGeom>
          <a:noFill/>
          <a:ln w="9525">
            <a:noFill/>
            <a:miter lim="800000"/>
            <a:headEnd/>
            <a:tailEnd/>
          </a:ln>
        </p:spPr>
        <p:txBody>
          <a:bodyPr wrap="square">
            <a:prstTxWarp prst="textNoShape">
              <a:avLst/>
            </a:prstTxWarp>
            <a:spAutoFit/>
          </a:bodyPr>
          <a:lstStyle/>
          <a:p>
            <a:pPr algn="just"/>
            <a:r>
              <a:rPr lang="es-ES" sz="2000" dirty="0" smtClean="0"/>
              <a:t>Un </a:t>
            </a:r>
            <a:r>
              <a:rPr lang="es-ES" sz="2000" dirty="0" smtClean="0">
                <a:solidFill>
                  <a:schemeClr val="bg1"/>
                </a:solidFill>
              </a:rPr>
              <a:t>recurso comunitario </a:t>
            </a:r>
            <a:r>
              <a:rPr lang="es-ES" sz="2000" dirty="0" smtClean="0"/>
              <a:t>es un bien que puede ser usado para mejorar la calidad de vida de las personas que forman una comunidad. Mapeamos recursos para:</a:t>
            </a:r>
          </a:p>
          <a:p>
            <a:pPr algn="just" eaLnBrk="1" hangingPunct="1">
              <a:spcBef>
                <a:spcPts val="600"/>
              </a:spcBef>
              <a:spcAft>
                <a:spcPts val="600"/>
              </a:spcAft>
            </a:pPr>
            <a:r>
              <a:rPr lang="es-ES" sz="2000" b="1" dirty="0">
                <a:solidFill>
                  <a:schemeClr val="bg1"/>
                </a:solidFill>
              </a:rPr>
              <a:t>a)</a:t>
            </a:r>
            <a:r>
              <a:rPr lang="es-ES" sz="2000" b="1" dirty="0" smtClean="0">
                <a:solidFill>
                  <a:srgbClr val="008000"/>
                </a:solidFill>
              </a:rPr>
              <a:t> </a:t>
            </a:r>
            <a:r>
              <a:rPr lang="es-ES" sz="2000" dirty="0" smtClean="0"/>
              <a:t>Identificar los recursos de municipio y difundirlos en un mapa online, accesible desde la página web municipal para facilitar </a:t>
            </a:r>
            <a:r>
              <a:rPr lang="es-ES" sz="2000" b="1" dirty="0" smtClean="0">
                <a:solidFill>
                  <a:schemeClr val="bg1"/>
                </a:solidFill>
              </a:rPr>
              <a:t>su </a:t>
            </a:r>
            <a:r>
              <a:rPr lang="es-ES" sz="2000" b="1" dirty="0">
                <a:solidFill>
                  <a:schemeClr val="bg1"/>
                </a:solidFill>
              </a:rPr>
              <a:t>acceso y </a:t>
            </a:r>
            <a:r>
              <a:rPr lang="es-ES" sz="2000" b="1" dirty="0" smtClean="0">
                <a:solidFill>
                  <a:schemeClr val="bg1"/>
                </a:solidFill>
              </a:rPr>
              <a:t>disfrute</a:t>
            </a:r>
            <a:endParaRPr lang="es-ES" sz="2000" dirty="0" smtClean="0"/>
          </a:p>
          <a:p>
            <a:pPr algn="just" eaLnBrk="1" hangingPunct="1">
              <a:spcBef>
                <a:spcPts val="600"/>
              </a:spcBef>
              <a:spcAft>
                <a:spcPts val="600"/>
              </a:spcAft>
            </a:pPr>
            <a:r>
              <a:rPr lang="es-ES" sz="2000" b="1" dirty="0">
                <a:solidFill>
                  <a:schemeClr val="bg1"/>
                </a:solidFill>
              </a:rPr>
              <a:t>b)</a:t>
            </a:r>
            <a:r>
              <a:rPr lang="es-ES" sz="2000" b="1" dirty="0" smtClean="0">
                <a:solidFill>
                  <a:srgbClr val="008000"/>
                </a:solidFill>
              </a:rPr>
              <a:t> </a:t>
            </a:r>
            <a:r>
              <a:rPr lang="es-ES" sz="2000" b="1" dirty="0" smtClean="0">
                <a:solidFill>
                  <a:schemeClr val="bg1"/>
                </a:solidFill>
              </a:rPr>
              <a:t>identificar </a:t>
            </a:r>
            <a:r>
              <a:rPr lang="es-ES" sz="2000" b="1" dirty="0">
                <a:solidFill>
                  <a:schemeClr val="bg1"/>
                </a:solidFill>
              </a:rPr>
              <a:t>fortalezas y carencias </a:t>
            </a:r>
            <a:r>
              <a:rPr lang="es-ES" sz="2000" dirty="0"/>
              <a:t>en su uso (recursos que faltan /</a:t>
            </a:r>
            <a:r>
              <a:rPr lang="es-ES" sz="2000" dirty="0" smtClean="0"/>
              <a:t> poblaciones que no los usan)</a:t>
            </a:r>
            <a:endParaRPr lang="es-ES" sz="2000" dirty="0"/>
          </a:p>
        </p:txBody>
      </p:sp>
      <p:sp>
        <p:nvSpPr>
          <p:cNvPr id="10" name="1 Título"/>
          <p:cNvSpPr txBox="1">
            <a:spLocks noChangeArrowheads="1"/>
          </p:cNvSpPr>
          <p:nvPr/>
        </p:nvSpPr>
        <p:spPr bwMode="auto">
          <a:xfrm>
            <a:off x="0" y="0"/>
            <a:ext cx="4038600" cy="1143000"/>
          </a:xfrm>
          <a:prstGeom prst="rect">
            <a:avLst/>
          </a:prstGeom>
          <a:solidFill>
            <a:srgbClr val="008000"/>
          </a:solidFill>
          <a:ln w="9525">
            <a:noFill/>
            <a:miter lim="800000"/>
            <a:headEnd/>
            <a:tailEnd/>
          </a:ln>
        </p:spPr>
        <p:txBody>
          <a:bodyPr anchor="ctr">
            <a:prstTxWarp prst="textNoShape">
              <a:avLst/>
            </a:prstTxWarp>
          </a:bodyPr>
          <a:lstStyle/>
          <a:p>
            <a:pPr eaLnBrk="1" hangingPunct="1">
              <a:buFont typeface="Arial" pitchFamily="-86" charset="0"/>
              <a:buNone/>
            </a:pPr>
            <a:r>
              <a:rPr lang="es-ES" sz="2800" b="1" dirty="0" smtClean="0">
                <a:solidFill>
                  <a:srgbClr val="FF0000"/>
                </a:solidFill>
              </a:rPr>
              <a:t>Municipio </a:t>
            </a:r>
            <a:r>
              <a:rPr lang="es-ES" sz="2800" b="1" dirty="0" smtClean="0">
                <a:solidFill>
                  <a:schemeClr val="bg1"/>
                </a:solidFill>
              </a:rPr>
              <a:t>se adhiere a la Estrategia</a:t>
            </a:r>
            <a:endParaRPr lang="es-ES" sz="2800" b="1" dirty="0">
              <a:solidFill>
                <a:schemeClr val="bg1"/>
              </a:solidFill>
            </a:endParaRPr>
          </a:p>
        </p:txBody>
      </p:sp>
      <p:sp>
        <p:nvSpPr>
          <p:cNvPr id="11" name="1 Título"/>
          <p:cNvSpPr txBox="1">
            <a:spLocks noChangeArrowheads="1"/>
          </p:cNvSpPr>
          <p:nvPr/>
        </p:nvSpPr>
        <p:spPr bwMode="auto">
          <a:xfrm>
            <a:off x="4191000" y="0"/>
            <a:ext cx="4953000" cy="1143000"/>
          </a:xfrm>
          <a:prstGeom prst="rect">
            <a:avLst/>
          </a:prstGeom>
          <a:solidFill>
            <a:srgbClr val="0070C0"/>
          </a:solidFill>
          <a:ln w="9525">
            <a:noFill/>
            <a:miter lim="800000"/>
            <a:headEnd/>
            <a:tailEnd/>
          </a:ln>
        </p:spPr>
        <p:txBody>
          <a:bodyPr anchor="ctr">
            <a:prstTxWarp prst="textNoShape">
              <a:avLst/>
            </a:prstTxWarp>
          </a:bodyPr>
          <a:lstStyle/>
          <a:p>
            <a:pPr eaLnBrk="1" hangingPunct="1">
              <a:buFont typeface="Arial" pitchFamily="-86" charset="0"/>
              <a:buNone/>
            </a:pPr>
            <a:r>
              <a:rPr lang="es-ES" sz="2800" b="1" dirty="0" smtClean="0">
                <a:solidFill>
                  <a:schemeClr val="bg1"/>
                </a:solidFill>
              </a:rPr>
              <a:t>Mapa de recursos comunitarios para la salud </a:t>
            </a:r>
            <a:endParaRPr lang="es-ES" sz="2800" b="1" dirty="0">
              <a:solidFill>
                <a:schemeClr val="bg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2 Marcador de contenido"/>
          <p:cNvSpPr>
            <a:spLocks noGrp="1"/>
          </p:cNvSpPr>
          <p:nvPr>
            <p:ph idx="4294967295"/>
          </p:nvPr>
        </p:nvSpPr>
        <p:spPr>
          <a:xfrm>
            <a:off x="404693" y="1556792"/>
            <a:ext cx="8321322" cy="4755556"/>
          </a:xfrm>
          <a:prstGeom prst="rect">
            <a:avLst/>
          </a:prstGeom>
        </p:spPr>
        <p:txBody>
          <a:bodyPr>
            <a:normAutofit lnSpcReduction="10000"/>
          </a:bodyPr>
          <a:lstStyle/>
          <a:p>
            <a:pPr algn="just">
              <a:spcBef>
                <a:spcPts val="1200"/>
              </a:spcBef>
              <a:spcAft>
                <a:spcPts val="600"/>
              </a:spcAft>
              <a:buNone/>
            </a:pPr>
            <a:r>
              <a:rPr lang="es-ES" altLang="es-ES" sz="2000" b="1" dirty="0" smtClean="0">
                <a:solidFill>
                  <a:schemeClr val="accent6">
                    <a:lumMod val="75000"/>
                  </a:schemeClr>
                </a:solidFill>
                <a:latin typeface="Arial" pitchFamily="34" charset="0"/>
                <a:cs typeface="Arial" pitchFamily="34" charset="0"/>
              </a:rPr>
              <a:t>	NOTA:</a:t>
            </a:r>
          </a:p>
          <a:p>
            <a:pPr algn="just">
              <a:spcBef>
                <a:spcPts val="1200"/>
              </a:spcBef>
              <a:spcAft>
                <a:spcPts val="600"/>
              </a:spcAft>
              <a:buNone/>
            </a:pPr>
            <a:r>
              <a:rPr lang="es-ES" altLang="es-ES" sz="2000" b="1" dirty="0" smtClean="0">
                <a:solidFill>
                  <a:schemeClr val="accent6">
                    <a:lumMod val="75000"/>
                  </a:schemeClr>
                </a:solidFill>
                <a:latin typeface="Arial" pitchFamily="34" charset="0"/>
                <a:cs typeface="Arial" pitchFamily="34" charset="0"/>
              </a:rPr>
              <a:t>	</a:t>
            </a:r>
            <a:r>
              <a:rPr lang="es-ES" altLang="es-ES" sz="2000" b="1" dirty="0" smtClean="0">
                <a:solidFill>
                  <a:srgbClr val="4F81BD"/>
                </a:solidFill>
                <a:latin typeface="Arial" pitchFamily="34" charset="0"/>
                <a:cs typeface="Arial" pitchFamily="34" charset="0"/>
              </a:rPr>
              <a:t>Cada municipio puede realizar la </a:t>
            </a:r>
            <a:r>
              <a:rPr lang="es-ES" altLang="es-ES" sz="2000" b="1" u="sng" dirty="0" smtClean="0">
                <a:solidFill>
                  <a:srgbClr val="4F81BD"/>
                </a:solidFill>
                <a:latin typeface="Arial" pitchFamily="34" charset="0"/>
                <a:cs typeface="Arial" pitchFamily="34" charset="0"/>
              </a:rPr>
              <a:t>presentación pública a la población</a:t>
            </a:r>
            <a:r>
              <a:rPr lang="es-ES" altLang="es-ES" sz="2000" b="1" dirty="0" smtClean="0">
                <a:solidFill>
                  <a:srgbClr val="4F81BD"/>
                </a:solidFill>
                <a:latin typeface="Arial" pitchFamily="34" charset="0"/>
                <a:cs typeface="Arial" pitchFamily="34" charset="0"/>
              </a:rPr>
              <a:t> de la adhesión a la Estrategia de Promoción de la Salud y Prevención como considere pertinente.</a:t>
            </a:r>
          </a:p>
          <a:p>
            <a:pPr algn="just">
              <a:spcBef>
                <a:spcPts val="1200"/>
              </a:spcBef>
              <a:spcAft>
                <a:spcPts val="600"/>
              </a:spcAft>
              <a:buNone/>
            </a:pPr>
            <a:r>
              <a:rPr lang="es-ES" altLang="es-ES" sz="2000" dirty="0" smtClean="0">
                <a:solidFill>
                  <a:srgbClr val="4F81BD"/>
                </a:solidFill>
                <a:latin typeface="Arial" pitchFamily="34" charset="0"/>
                <a:cs typeface="Arial" pitchFamily="34" charset="0"/>
              </a:rPr>
              <a:t>	Esta presentación es una propuesta (con comentarios a cada diapositiva en página de notas) que pretende ayudar a los municipios a presentar a la población la adhesión y las acciones que se van a realizar en el marco de la implementación local de la Estrategia de Promoción de la Salud y Prevención en el SNS. </a:t>
            </a:r>
          </a:p>
          <a:p>
            <a:pPr algn="just">
              <a:spcBef>
                <a:spcPts val="1200"/>
              </a:spcBef>
              <a:spcAft>
                <a:spcPts val="600"/>
              </a:spcAft>
              <a:buNone/>
            </a:pPr>
            <a:r>
              <a:rPr lang="es-ES" altLang="es-ES" sz="2000" dirty="0" smtClean="0">
                <a:solidFill>
                  <a:srgbClr val="4F81BD"/>
                </a:solidFill>
                <a:latin typeface="Arial" pitchFamily="34" charset="0"/>
                <a:cs typeface="Arial" pitchFamily="34" charset="0"/>
              </a:rPr>
              <a:t>	Es conveniente </a:t>
            </a:r>
            <a:r>
              <a:rPr lang="es-ES" altLang="es-ES" sz="2000" b="1" u="sng" dirty="0" smtClean="0">
                <a:solidFill>
                  <a:srgbClr val="4F81BD"/>
                </a:solidFill>
                <a:latin typeface="Arial" pitchFamily="34" charset="0"/>
                <a:cs typeface="Arial" pitchFamily="34" charset="0"/>
              </a:rPr>
              <a:t>adaptar su </a:t>
            </a:r>
            <a:r>
              <a:rPr lang="es-ES" altLang="es-ES" sz="2000" b="1" u="sng" dirty="0">
                <a:solidFill>
                  <a:srgbClr val="4F81BD"/>
                </a:solidFill>
                <a:latin typeface="Arial" pitchFamily="34" charset="0"/>
                <a:cs typeface="Arial" pitchFamily="34" charset="0"/>
              </a:rPr>
              <a:t>contenido a la realidad del municipio, cabildo, diputación </a:t>
            </a:r>
            <a:r>
              <a:rPr lang="es-ES" altLang="es-ES" sz="2000" b="1" u="sng" dirty="0" smtClean="0">
                <a:solidFill>
                  <a:srgbClr val="4F81BD"/>
                </a:solidFill>
                <a:latin typeface="Arial" pitchFamily="34" charset="0"/>
                <a:cs typeface="Arial" pitchFamily="34" charset="0"/>
              </a:rPr>
              <a:t>o CCAA correspondiente</a:t>
            </a:r>
            <a:r>
              <a:rPr lang="es-ES" altLang="es-ES" sz="2000" dirty="0" smtClean="0">
                <a:solidFill>
                  <a:srgbClr val="4F81BD"/>
                </a:solidFill>
                <a:latin typeface="Arial" pitchFamily="34" charset="0"/>
                <a:cs typeface="Arial" pitchFamily="34" charset="0"/>
              </a:rPr>
              <a:t>. En este sentido, se han señalado en </a:t>
            </a:r>
            <a:r>
              <a:rPr lang="es-ES" altLang="es-ES" sz="2000" b="1" u="sng" dirty="0">
                <a:solidFill>
                  <a:srgbClr val="FF0000"/>
                </a:solidFill>
                <a:latin typeface="Arial" pitchFamily="34" charset="0"/>
                <a:cs typeface="Arial" pitchFamily="34" charset="0"/>
              </a:rPr>
              <a:t>rojo</a:t>
            </a:r>
            <a:r>
              <a:rPr lang="es-ES" altLang="es-ES" sz="2000" dirty="0">
                <a:solidFill>
                  <a:srgbClr val="FF0000"/>
                </a:solidFill>
                <a:latin typeface="Arial" pitchFamily="34" charset="0"/>
                <a:cs typeface="Arial" pitchFamily="34" charset="0"/>
              </a:rPr>
              <a:t> </a:t>
            </a:r>
            <a:r>
              <a:rPr lang="es-ES" altLang="es-ES" sz="2000" dirty="0" smtClean="0">
                <a:solidFill>
                  <a:srgbClr val="4F81BD"/>
                </a:solidFill>
                <a:latin typeface="Arial" pitchFamily="34" charset="0"/>
                <a:cs typeface="Arial" pitchFamily="34" charset="0"/>
              </a:rPr>
              <a:t>aq</a:t>
            </a:r>
            <a:r>
              <a:rPr lang="es-ES" altLang="es-ES" sz="2000" dirty="0" smtClean="0">
                <a:solidFill>
                  <a:schemeClr val="accent1"/>
                </a:solidFill>
                <a:latin typeface="Arial" pitchFamily="34" charset="0"/>
                <a:cs typeface="Arial" pitchFamily="34" charset="0"/>
              </a:rPr>
              <a:t>uellas </a:t>
            </a:r>
            <a:r>
              <a:rPr lang="es-ES" altLang="es-ES" sz="2000" dirty="0">
                <a:solidFill>
                  <a:schemeClr val="accent1"/>
                </a:solidFill>
                <a:latin typeface="Arial" pitchFamily="34" charset="0"/>
                <a:cs typeface="Arial" pitchFamily="34" charset="0"/>
              </a:rPr>
              <a:t>partes que </a:t>
            </a:r>
            <a:r>
              <a:rPr lang="es-ES" altLang="es-ES" sz="2000" dirty="0" smtClean="0">
                <a:solidFill>
                  <a:schemeClr val="accent1"/>
                </a:solidFill>
                <a:latin typeface="Arial" pitchFamily="34" charset="0"/>
                <a:cs typeface="Arial" pitchFamily="34" charset="0"/>
              </a:rPr>
              <a:t>podrían </a:t>
            </a:r>
            <a:r>
              <a:rPr lang="es-ES" altLang="es-ES" sz="2000" dirty="0">
                <a:solidFill>
                  <a:schemeClr val="accent1"/>
                </a:solidFill>
                <a:latin typeface="Arial" pitchFamily="34" charset="0"/>
                <a:cs typeface="Arial" pitchFamily="34" charset="0"/>
              </a:rPr>
              <a:t>ser </a:t>
            </a:r>
            <a:r>
              <a:rPr lang="es-ES" altLang="es-ES" sz="2000" dirty="0" smtClean="0">
                <a:solidFill>
                  <a:schemeClr val="accent1"/>
                </a:solidFill>
                <a:latin typeface="Arial" pitchFamily="34" charset="0"/>
                <a:cs typeface="Arial" pitchFamily="34" charset="0"/>
              </a:rPr>
              <a:t>completadas, con datos específicos o información propia del trabajo en los municipios, cabildos, diputaciones o CCAA.</a:t>
            </a:r>
            <a:endParaRPr lang="es-ES" altLang="es-ES" sz="2000" dirty="0">
              <a:solidFill>
                <a:schemeClr val="accent1"/>
              </a:solidFill>
              <a:latin typeface="Arial" pitchFamily="34" charset="0"/>
              <a:cs typeface="Arial" pitchFamily="34" charset="0"/>
            </a:endParaRPr>
          </a:p>
        </p:txBody>
      </p:sp>
      <p:sp>
        <p:nvSpPr>
          <p:cNvPr id="4100" name="2 Marcador de número de diapositiva"/>
          <p:cNvSpPr>
            <a:spLocks noGrp="1"/>
          </p:cNvSpPr>
          <p:nvPr/>
        </p:nvSpPr>
        <p:spPr bwMode="auto">
          <a:xfrm>
            <a:off x="8531578" y="5648326"/>
            <a:ext cx="548923" cy="396875"/>
          </a:xfrm>
          <a:prstGeom prst="bracketPair">
            <a:avLst>
              <a:gd name="adj" fmla="val 17949"/>
            </a:avLst>
          </a:prstGeom>
          <a:noFill/>
          <a:ln w="1905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9pPr>
          </a:lstStyle>
          <a:p>
            <a:pPr algn="ctr" eaLnBrk="1" hangingPunct="1">
              <a:spcBef>
                <a:spcPct val="0"/>
              </a:spcBef>
              <a:buClrTx/>
              <a:buSzTx/>
              <a:buFontTx/>
              <a:buNone/>
            </a:pPr>
            <a:fld id="{9BD92107-BD52-4AC9-816D-4091B9E571F4}" type="slidenum">
              <a:rPr lang="es-ES" altLang="es-ES" sz="1800">
                <a:solidFill>
                  <a:schemeClr val="bg1"/>
                </a:solidFill>
                <a:latin typeface="Arial" pitchFamily="34" charset="0"/>
              </a:rPr>
              <a:pPr algn="ctr" eaLnBrk="1" hangingPunct="1">
                <a:spcBef>
                  <a:spcPct val="0"/>
                </a:spcBef>
                <a:buClrTx/>
                <a:buSzTx/>
                <a:buFontTx/>
                <a:buNone/>
              </a:pPr>
              <a:t>2</a:t>
            </a:fld>
            <a:endParaRPr lang="es-ES" altLang="es-ES" sz="1800">
              <a:solidFill>
                <a:schemeClr val="bg1"/>
              </a:solidFill>
              <a:latin typeface="Arial" pitchFamily="34" charset="0"/>
            </a:endParaRPr>
          </a:p>
        </p:txBody>
      </p:sp>
      <p:sp>
        <p:nvSpPr>
          <p:cNvPr id="9" name="Rectangle 3"/>
          <p:cNvSpPr txBox="1">
            <a:spLocks/>
          </p:cNvSpPr>
          <p:nvPr/>
        </p:nvSpPr>
        <p:spPr bwMode="auto">
          <a:xfrm>
            <a:off x="0" y="-13937"/>
            <a:ext cx="9153618" cy="1144800"/>
          </a:xfrm>
          <a:prstGeom prst="rect">
            <a:avLst/>
          </a:prstGeom>
          <a:solidFill>
            <a:srgbClr val="0070C0"/>
          </a:solidFill>
          <a:ln>
            <a:noFill/>
          </a:ln>
          <a:extLst/>
        </p:spPr>
        <p:txBody>
          <a:bodyPr anchor="ctr"/>
          <a:lstStyle>
            <a:lvl1pPr marL="319088" indent="-319088" eaLnBrk="0" hangingPunct="0">
              <a:spcBef>
                <a:spcPts val="700"/>
              </a:spcBef>
              <a:buClr>
                <a:schemeClr val="accent2"/>
              </a:buClr>
              <a:buSzPct val="60000"/>
              <a:buFont typeface="Wingdings" pitchFamily="2" charset="2"/>
              <a:buChar char=""/>
              <a:defRPr sz="2900">
                <a:solidFill>
                  <a:schemeClr val="tx1"/>
                </a:solidFill>
                <a:latin typeface="Tw Cen MT" pitchFamily="34" charset="0"/>
              </a:defRPr>
            </a:lvl1pPr>
            <a:lvl2pPr marL="639763" indent="-273050" eaLnBrk="0" hangingPunct="0">
              <a:spcBef>
                <a:spcPts val="550"/>
              </a:spcBef>
              <a:buClr>
                <a:schemeClr val="accent1"/>
              </a:buClr>
              <a:buSzPct val="70000"/>
              <a:buFont typeface="Wingdings 2" pitchFamily="18" charset="2"/>
              <a:buChar char=""/>
              <a:defRPr sz="2600">
                <a:solidFill>
                  <a:schemeClr val="tx1"/>
                </a:solidFill>
                <a:latin typeface="Tw Cen MT" pitchFamily="34" charset="0"/>
              </a:defRPr>
            </a:lvl2pPr>
            <a:lvl3pPr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defRPr>
            </a:lvl3pPr>
            <a:lvl4pPr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defRPr>
            </a:lvl4pPr>
            <a:lvl5pPr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defRPr>
            </a:lvl5pPr>
            <a:lvl6pPr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6pPr>
            <a:lvl7pPr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7pPr>
            <a:lvl8pPr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8pPr>
            <a:lvl9pPr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9pPr>
          </a:lstStyle>
          <a:p>
            <a:pPr marL="0" lvl="1" indent="0" algn="ctr">
              <a:spcBef>
                <a:spcPts val="0"/>
              </a:spcBef>
              <a:buClr>
                <a:srgbClr val="C0504D"/>
              </a:buClr>
              <a:buSzPct val="60000"/>
              <a:buNone/>
            </a:pPr>
            <a:r>
              <a:rPr lang="es-ES" altLang="es-ES" sz="3200" b="1" dirty="0" smtClean="0">
                <a:solidFill>
                  <a:prstClr val="white"/>
                </a:solidFill>
                <a:latin typeface="+mj-lt"/>
              </a:rPr>
              <a:t>Presentación para la población</a:t>
            </a:r>
            <a:endParaRPr lang="es-ES" altLang="es-ES" sz="3600" b="1" dirty="0">
              <a:solidFill>
                <a:prstClr val="white"/>
              </a:solidFill>
              <a:latin typeface="+mj-lt"/>
            </a:endParaRPr>
          </a:p>
        </p:txBody>
      </p:sp>
    </p:spTree>
    <p:extLst>
      <p:ext uri="{BB962C8B-B14F-4D97-AF65-F5344CB8AC3E}">
        <p14:creationId xmlns:p14="http://schemas.microsoft.com/office/powerpoint/2010/main" val="20317396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1 Título"/>
          <p:cNvSpPr txBox="1">
            <a:spLocks noChangeArrowheads="1"/>
          </p:cNvSpPr>
          <p:nvPr/>
        </p:nvSpPr>
        <p:spPr bwMode="auto">
          <a:xfrm>
            <a:off x="0" y="0"/>
            <a:ext cx="4038600" cy="1143000"/>
          </a:xfrm>
          <a:prstGeom prst="rect">
            <a:avLst/>
          </a:prstGeom>
          <a:solidFill>
            <a:srgbClr val="008000"/>
          </a:solidFill>
          <a:ln w="9525">
            <a:noFill/>
            <a:miter lim="800000"/>
            <a:headEnd/>
            <a:tailEnd/>
          </a:ln>
        </p:spPr>
        <p:txBody>
          <a:bodyPr anchor="ctr">
            <a:prstTxWarp prst="textNoShape">
              <a:avLst/>
            </a:prstTxWarp>
          </a:bodyPr>
          <a:lstStyle/>
          <a:p>
            <a:pPr eaLnBrk="1" hangingPunct="1">
              <a:buFont typeface="Arial" pitchFamily="-86" charset="0"/>
              <a:buNone/>
            </a:pPr>
            <a:r>
              <a:rPr lang="es-ES" sz="2800" b="1" dirty="0" smtClean="0">
                <a:solidFill>
                  <a:srgbClr val="FF0000"/>
                </a:solidFill>
              </a:rPr>
              <a:t>Municipio </a:t>
            </a:r>
            <a:r>
              <a:rPr lang="es-ES" sz="2800" b="1" dirty="0" smtClean="0">
                <a:solidFill>
                  <a:schemeClr val="bg1"/>
                </a:solidFill>
              </a:rPr>
              <a:t>se adhiere a la Estrategia</a:t>
            </a:r>
            <a:endParaRPr lang="es-ES" sz="2800" b="1" dirty="0">
              <a:solidFill>
                <a:schemeClr val="bg1"/>
              </a:solidFill>
            </a:endParaRPr>
          </a:p>
        </p:txBody>
      </p:sp>
      <p:sp>
        <p:nvSpPr>
          <p:cNvPr id="35" name="1 Título"/>
          <p:cNvSpPr txBox="1">
            <a:spLocks noChangeArrowheads="1"/>
          </p:cNvSpPr>
          <p:nvPr/>
        </p:nvSpPr>
        <p:spPr bwMode="auto">
          <a:xfrm>
            <a:off x="4191000" y="0"/>
            <a:ext cx="4953000" cy="1143000"/>
          </a:xfrm>
          <a:prstGeom prst="rect">
            <a:avLst/>
          </a:prstGeom>
          <a:solidFill>
            <a:srgbClr val="0070C0"/>
          </a:solidFill>
          <a:ln w="9525">
            <a:noFill/>
            <a:miter lim="800000"/>
            <a:headEnd/>
            <a:tailEnd/>
          </a:ln>
        </p:spPr>
        <p:txBody>
          <a:bodyPr anchor="ctr">
            <a:prstTxWarp prst="textNoShape">
              <a:avLst/>
            </a:prstTxWarp>
          </a:bodyPr>
          <a:lstStyle/>
          <a:p>
            <a:pPr eaLnBrk="1" hangingPunct="1">
              <a:buFont typeface="Arial" pitchFamily="-86" charset="0"/>
              <a:buNone/>
            </a:pPr>
            <a:r>
              <a:rPr lang="es-ES" sz="2800" b="1" dirty="0" smtClean="0">
                <a:solidFill>
                  <a:schemeClr val="bg1"/>
                </a:solidFill>
              </a:rPr>
              <a:t>Mapa de recursos comunitarios para la salud </a:t>
            </a:r>
            <a:endParaRPr lang="es-ES" sz="2800" b="1" dirty="0">
              <a:solidFill>
                <a:schemeClr val="bg1"/>
              </a:solidFill>
            </a:endParaRPr>
          </a:p>
        </p:txBody>
      </p:sp>
      <p:sp>
        <p:nvSpPr>
          <p:cNvPr id="37" name="21 Redondear rectángulo de esquina diagonal"/>
          <p:cNvSpPr/>
          <p:nvPr/>
        </p:nvSpPr>
        <p:spPr>
          <a:xfrm>
            <a:off x="32589" y="1266743"/>
            <a:ext cx="9124947" cy="5011880"/>
          </a:xfrm>
          <a:prstGeom prst="round2DiagRect">
            <a:avLst/>
          </a:prstGeom>
          <a:blipFill rotWithShape="1">
            <a:blip r:embed="rId3"/>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93663" indent="-93663" fontAlgn="base">
              <a:spcBef>
                <a:spcPct val="0"/>
              </a:spcBef>
              <a:spcAft>
                <a:spcPct val="0"/>
              </a:spcAft>
            </a:pPr>
            <a:endParaRPr lang="es-ES" b="1" i="1" dirty="0">
              <a:solidFill>
                <a:schemeClr val="accent1">
                  <a:lumMod val="50000"/>
                </a:schemeClr>
              </a:solidFill>
              <a:cs typeface="Arial" charset="0"/>
            </a:endParaRPr>
          </a:p>
        </p:txBody>
      </p:sp>
      <p:sp>
        <p:nvSpPr>
          <p:cNvPr id="44" name="CuadroTexto 43"/>
          <p:cNvSpPr txBox="1"/>
          <p:nvPr/>
        </p:nvSpPr>
        <p:spPr>
          <a:xfrm>
            <a:off x="457200" y="2209800"/>
            <a:ext cx="4495800" cy="1938992"/>
          </a:xfrm>
          <a:prstGeom prst="rect">
            <a:avLst/>
          </a:prstGeom>
          <a:solidFill>
            <a:schemeClr val="bg1"/>
          </a:solidFill>
        </p:spPr>
        <p:txBody>
          <a:bodyPr wrap="square" rtlCol="0">
            <a:spAutoFit/>
          </a:bodyPr>
          <a:lstStyle/>
          <a:p>
            <a:pPr marL="93663" indent="-93663" fontAlgn="base">
              <a:spcBef>
                <a:spcPct val="0"/>
              </a:spcBef>
              <a:spcAft>
                <a:spcPct val="0"/>
              </a:spcAft>
              <a:buFont typeface="Wingdings" panose="05000000000000000000" pitchFamily="2" charset="2"/>
              <a:buChar char="§"/>
            </a:pPr>
            <a:r>
              <a:rPr lang="es-ES" sz="2400" b="1" dirty="0" smtClean="0">
                <a:solidFill>
                  <a:srgbClr val="108040"/>
                </a:solidFill>
                <a:cs typeface="Arial" charset="0"/>
              </a:rPr>
              <a:t> Centros deportivos con programas para mejorar la salud</a:t>
            </a:r>
          </a:p>
          <a:p>
            <a:pPr marL="93663" indent="-93663" fontAlgn="base">
              <a:spcBef>
                <a:spcPct val="0"/>
              </a:spcBef>
              <a:spcAft>
                <a:spcPct val="0"/>
              </a:spcAft>
              <a:buFont typeface="Wingdings" panose="05000000000000000000" pitchFamily="2" charset="2"/>
              <a:buChar char="§"/>
            </a:pPr>
            <a:r>
              <a:rPr lang="es-ES" sz="2400" b="1" dirty="0" smtClean="0">
                <a:solidFill>
                  <a:srgbClr val="108040"/>
                </a:solidFill>
                <a:cs typeface="Arial" charset="0"/>
              </a:rPr>
              <a:t> Paseos organizados por vecinos</a:t>
            </a:r>
          </a:p>
          <a:p>
            <a:pPr marL="93663" indent="-93663" fontAlgn="base">
              <a:spcBef>
                <a:spcPct val="0"/>
              </a:spcBef>
              <a:spcAft>
                <a:spcPct val="0"/>
              </a:spcAft>
              <a:buFont typeface="Wingdings" panose="05000000000000000000" pitchFamily="2" charset="2"/>
              <a:buChar char="§"/>
            </a:pPr>
            <a:r>
              <a:rPr lang="es-ES" sz="2400" b="1" dirty="0" smtClean="0">
                <a:solidFill>
                  <a:srgbClr val="108040"/>
                </a:solidFill>
                <a:cs typeface="Arial" charset="0"/>
              </a:rPr>
              <a:t> Parques y rutas para caminar e </a:t>
            </a:r>
          </a:p>
          <a:p>
            <a:pPr fontAlgn="base">
              <a:spcBef>
                <a:spcPct val="0"/>
              </a:spcBef>
              <a:spcAft>
                <a:spcPct val="0"/>
              </a:spcAft>
            </a:pPr>
            <a:r>
              <a:rPr lang="es-ES" sz="2400" b="1" dirty="0" smtClean="0">
                <a:solidFill>
                  <a:srgbClr val="108040"/>
                </a:solidFill>
                <a:cs typeface="Arial" charset="0"/>
              </a:rPr>
              <a:t>  ir en bici</a:t>
            </a:r>
          </a:p>
          <a:p>
            <a:endParaRPr lang="es-ES_tradnl" dirty="0"/>
          </a:p>
        </p:txBody>
      </p:sp>
      <p:sp>
        <p:nvSpPr>
          <p:cNvPr id="50" name="CuadroTexto 49"/>
          <p:cNvSpPr txBox="1"/>
          <p:nvPr/>
        </p:nvSpPr>
        <p:spPr>
          <a:xfrm>
            <a:off x="5867400" y="2743200"/>
            <a:ext cx="1524000" cy="892552"/>
          </a:xfrm>
          <a:prstGeom prst="rect">
            <a:avLst/>
          </a:prstGeom>
          <a:noFill/>
        </p:spPr>
        <p:txBody>
          <a:bodyPr wrap="square" rtlCol="0">
            <a:spAutoFit/>
          </a:bodyPr>
          <a:lstStyle/>
          <a:p>
            <a:pPr algn="ctr"/>
            <a:r>
              <a:rPr lang="es-ES_tradnl" sz="2600" b="1" dirty="0" smtClean="0">
                <a:solidFill>
                  <a:srgbClr val="108040"/>
                </a:solidFill>
              </a:rPr>
              <a:t>Actividad física</a:t>
            </a:r>
            <a:endParaRPr lang="es-ES_tradnl" sz="2600" b="1" dirty="0">
              <a:solidFill>
                <a:srgbClr val="108040"/>
              </a:solidFill>
            </a:endParaRPr>
          </a:p>
        </p:txBody>
      </p:sp>
      <p:grpSp>
        <p:nvGrpSpPr>
          <p:cNvPr id="55" name="Agrupar 54"/>
          <p:cNvGrpSpPr/>
          <p:nvPr/>
        </p:nvGrpSpPr>
        <p:grpSpPr>
          <a:xfrm>
            <a:off x="6781800" y="1600200"/>
            <a:ext cx="1219200" cy="1143000"/>
            <a:chOff x="6705600" y="1143000"/>
            <a:chExt cx="1219200" cy="1143000"/>
          </a:xfrm>
        </p:grpSpPr>
        <p:sp>
          <p:nvSpPr>
            <p:cNvPr id="52" name="Elipse 51"/>
            <p:cNvSpPr/>
            <p:nvPr/>
          </p:nvSpPr>
          <p:spPr>
            <a:xfrm>
              <a:off x="6705600" y="1143000"/>
              <a:ext cx="1219200" cy="1143000"/>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53" name="Elipse 52"/>
            <p:cNvSpPr/>
            <p:nvPr/>
          </p:nvSpPr>
          <p:spPr>
            <a:xfrm>
              <a:off x="6858000" y="1295400"/>
              <a:ext cx="885859" cy="838199"/>
            </a:xfrm>
            <a:prstGeom prst="ellipse">
              <a:avLst/>
            </a:prstGeom>
            <a:blipFill rotWithShape="1">
              <a:blip r:embed="rId4"/>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spTree>
    <p:extLst>
      <p:ext uri="{BB962C8B-B14F-4D97-AF65-F5344CB8AC3E}">
        <p14:creationId xmlns:p14="http://schemas.microsoft.com/office/powerpoint/2010/main" val="2682807937"/>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1 Título"/>
          <p:cNvSpPr txBox="1">
            <a:spLocks noChangeArrowheads="1"/>
          </p:cNvSpPr>
          <p:nvPr/>
        </p:nvSpPr>
        <p:spPr bwMode="auto">
          <a:xfrm>
            <a:off x="0" y="0"/>
            <a:ext cx="4038600" cy="1143000"/>
          </a:xfrm>
          <a:prstGeom prst="rect">
            <a:avLst/>
          </a:prstGeom>
          <a:solidFill>
            <a:srgbClr val="008000"/>
          </a:solidFill>
          <a:ln w="9525">
            <a:noFill/>
            <a:miter lim="800000"/>
            <a:headEnd/>
            <a:tailEnd/>
          </a:ln>
        </p:spPr>
        <p:txBody>
          <a:bodyPr anchor="ctr">
            <a:prstTxWarp prst="textNoShape">
              <a:avLst/>
            </a:prstTxWarp>
          </a:bodyPr>
          <a:lstStyle/>
          <a:p>
            <a:pPr eaLnBrk="1" hangingPunct="1">
              <a:buFont typeface="Arial" pitchFamily="-86" charset="0"/>
              <a:buNone/>
            </a:pPr>
            <a:r>
              <a:rPr lang="es-ES" sz="2800" b="1" dirty="0" smtClean="0">
                <a:solidFill>
                  <a:srgbClr val="FF0000"/>
                </a:solidFill>
              </a:rPr>
              <a:t>Municipio </a:t>
            </a:r>
            <a:r>
              <a:rPr lang="es-ES" sz="2800" b="1" dirty="0" smtClean="0">
                <a:solidFill>
                  <a:schemeClr val="bg1"/>
                </a:solidFill>
              </a:rPr>
              <a:t>se adhiere a la Estrategia</a:t>
            </a:r>
            <a:endParaRPr lang="es-ES" sz="2800" b="1" dirty="0">
              <a:solidFill>
                <a:schemeClr val="bg1"/>
              </a:solidFill>
            </a:endParaRPr>
          </a:p>
        </p:txBody>
      </p:sp>
      <p:sp>
        <p:nvSpPr>
          <p:cNvPr id="35" name="1 Título"/>
          <p:cNvSpPr txBox="1">
            <a:spLocks noChangeArrowheads="1"/>
          </p:cNvSpPr>
          <p:nvPr/>
        </p:nvSpPr>
        <p:spPr bwMode="auto">
          <a:xfrm>
            <a:off x="4191000" y="0"/>
            <a:ext cx="4953000" cy="1143000"/>
          </a:xfrm>
          <a:prstGeom prst="rect">
            <a:avLst/>
          </a:prstGeom>
          <a:solidFill>
            <a:srgbClr val="0070C0"/>
          </a:solidFill>
          <a:ln w="9525">
            <a:noFill/>
            <a:miter lim="800000"/>
            <a:headEnd/>
            <a:tailEnd/>
          </a:ln>
        </p:spPr>
        <p:txBody>
          <a:bodyPr anchor="ctr">
            <a:prstTxWarp prst="textNoShape">
              <a:avLst/>
            </a:prstTxWarp>
          </a:bodyPr>
          <a:lstStyle/>
          <a:p>
            <a:pPr eaLnBrk="1" hangingPunct="1">
              <a:buFont typeface="Arial" pitchFamily="-86" charset="0"/>
              <a:buNone/>
            </a:pPr>
            <a:r>
              <a:rPr lang="es-ES" sz="2800" b="1" dirty="0" smtClean="0">
                <a:solidFill>
                  <a:schemeClr val="bg1"/>
                </a:solidFill>
              </a:rPr>
              <a:t>Mapa de recursos comunitarios para la salud </a:t>
            </a:r>
            <a:endParaRPr lang="es-ES" sz="2800" b="1" dirty="0">
              <a:solidFill>
                <a:schemeClr val="bg1"/>
              </a:solidFill>
            </a:endParaRPr>
          </a:p>
        </p:txBody>
      </p:sp>
      <p:sp>
        <p:nvSpPr>
          <p:cNvPr id="37" name="21 Redondear rectángulo de esquina diagonal"/>
          <p:cNvSpPr/>
          <p:nvPr/>
        </p:nvSpPr>
        <p:spPr>
          <a:xfrm>
            <a:off x="32589" y="1266743"/>
            <a:ext cx="9124947" cy="5011880"/>
          </a:xfrm>
          <a:prstGeom prst="round2DiagRect">
            <a:avLst/>
          </a:prstGeom>
          <a:blipFill rotWithShape="1">
            <a:blip r:embed="rId3"/>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93663" indent="-93663" fontAlgn="base">
              <a:spcBef>
                <a:spcPct val="0"/>
              </a:spcBef>
              <a:spcAft>
                <a:spcPct val="0"/>
              </a:spcAft>
            </a:pPr>
            <a:endParaRPr lang="es-ES" b="1" i="1" dirty="0">
              <a:solidFill>
                <a:schemeClr val="accent1">
                  <a:lumMod val="50000"/>
                </a:schemeClr>
              </a:solidFill>
              <a:cs typeface="Arial" charset="0"/>
            </a:endParaRPr>
          </a:p>
        </p:txBody>
      </p:sp>
      <p:sp>
        <p:nvSpPr>
          <p:cNvPr id="44" name="CuadroTexto 43"/>
          <p:cNvSpPr txBox="1"/>
          <p:nvPr/>
        </p:nvSpPr>
        <p:spPr>
          <a:xfrm>
            <a:off x="457200" y="2209800"/>
            <a:ext cx="4495800" cy="1569660"/>
          </a:xfrm>
          <a:prstGeom prst="rect">
            <a:avLst/>
          </a:prstGeom>
          <a:solidFill>
            <a:schemeClr val="bg1"/>
          </a:solidFill>
        </p:spPr>
        <p:txBody>
          <a:bodyPr wrap="square" rtlCol="0">
            <a:spAutoFit/>
          </a:bodyPr>
          <a:lstStyle/>
          <a:p>
            <a:pPr marL="285750" indent="-109538" fontAlgn="base">
              <a:spcBef>
                <a:spcPct val="0"/>
              </a:spcBef>
              <a:spcAft>
                <a:spcPct val="0"/>
              </a:spcAft>
              <a:buFont typeface="Wingdings" panose="05000000000000000000" pitchFamily="2" charset="2"/>
              <a:buChar char="§"/>
            </a:pPr>
            <a:r>
              <a:rPr lang="es-ES" sz="2400" b="1" dirty="0" smtClean="0">
                <a:cs typeface="Arial" charset="0"/>
              </a:rPr>
              <a:t>Escuelas infantiles/ludotecas</a:t>
            </a:r>
          </a:p>
          <a:p>
            <a:pPr marL="285750" indent="-109538" fontAlgn="base">
              <a:spcBef>
                <a:spcPct val="0"/>
              </a:spcBef>
              <a:spcAft>
                <a:spcPct val="0"/>
              </a:spcAft>
              <a:buFont typeface="Wingdings" panose="05000000000000000000" pitchFamily="2" charset="2"/>
              <a:buChar char="§"/>
            </a:pPr>
            <a:r>
              <a:rPr lang="es-ES" altLang="es-ES" sz="2400" b="1" dirty="0" smtClean="0">
                <a:cs typeface="Arial" charset="0"/>
              </a:rPr>
              <a:t>Escuelas de padres y madres</a:t>
            </a:r>
          </a:p>
          <a:p>
            <a:pPr marL="285750" indent="-109538" fontAlgn="base">
              <a:spcBef>
                <a:spcPct val="0"/>
              </a:spcBef>
              <a:spcAft>
                <a:spcPct val="0"/>
              </a:spcAft>
              <a:buFont typeface="Wingdings" panose="05000000000000000000" pitchFamily="2" charset="2"/>
              <a:buChar char="§"/>
            </a:pPr>
            <a:r>
              <a:rPr lang="es-ES_tradnl" altLang="es-ES" sz="2400" b="1" dirty="0" smtClean="0">
                <a:cs typeface="Arial" charset="0"/>
              </a:rPr>
              <a:t>Centros culturales con actividades para familias</a:t>
            </a:r>
            <a:endParaRPr lang="es-ES" altLang="es-ES" sz="2400" b="1" dirty="0" smtClean="0">
              <a:cs typeface="Arial" charset="0"/>
            </a:endParaRPr>
          </a:p>
        </p:txBody>
      </p:sp>
      <p:sp>
        <p:nvSpPr>
          <p:cNvPr id="50" name="CuadroTexto 49"/>
          <p:cNvSpPr txBox="1"/>
          <p:nvPr/>
        </p:nvSpPr>
        <p:spPr>
          <a:xfrm>
            <a:off x="5638800" y="2743200"/>
            <a:ext cx="1981200" cy="830997"/>
          </a:xfrm>
          <a:prstGeom prst="rect">
            <a:avLst/>
          </a:prstGeom>
          <a:noFill/>
        </p:spPr>
        <p:txBody>
          <a:bodyPr wrap="square" rtlCol="0">
            <a:spAutoFit/>
          </a:bodyPr>
          <a:lstStyle/>
          <a:p>
            <a:pPr algn="ctr"/>
            <a:r>
              <a:rPr lang="es-ES_tradnl" sz="2400" b="1" dirty="0" err="1" smtClean="0">
                <a:solidFill>
                  <a:schemeClr val="accent4">
                    <a:lumMod val="75000"/>
                  </a:schemeClr>
                </a:solidFill>
              </a:rPr>
              <a:t>Parentalidad</a:t>
            </a:r>
            <a:r>
              <a:rPr lang="es-ES_tradnl" sz="2400" b="1" dirty="0" smtClean="0">
                <a:solidFill>
                  <a:schemeClr val="accent4">
                    <a:lumMod val="75000"/>
                  </a:schemeClr>
                </a:solidFill>
              </a:rPr>
              <a:t> positiva</a:t>
            </a:r>
            <a:endParaRPr lang="es-ES_tradnl" sz="2400" b="1" dirty="0">
              <a:solidFill>
                <a:schemeClr val="accent4">
                  <a:lumMod val="75000"/>
                </a:schemeClr>
              </a:solidFill>
            </a:endParaRPr>
          </a:p>
        </p:txBody>
      </p:sp>
    </p:spTree>
    <p:extLst>
      <p:ext uri="{BB962C8B-B14F-4D97-AF65-F5344CB8AC3E}">
        <p14:creationId xmlns:p14="http://schemas.microsoft.com/office/powerpoint/2010/main" val="2682807937"/>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1 Título"/>
          <p:cNvSpPr txBox="1">
            <a:spLocks noChangeArrowheads="1"/>
          </p:cNvSpPr>
          <p:nvPr/>
        </p:nvSpPr>
        <p:spPr bwMode="auto">
          <a:xfrm>
            <a:off x="0" y="0"/>
            <a:ext cx="4038600" cy="1143000"/>
          </a:xfrm>
          <a:prstGeom prst="rect">
            <a:avLst/>
          </a:prstGeom>
          <a:solidFill>
            <a:srgbClr val="008000"/>
          </a:solidFill>
          <a:ln w="9525">
            <a:noFill/>
            <a:miter lim="800000"/>
            <a:headEnd/>
            <a:tailEnd/>
          </a:ln>
        </p:spPr>
        <p:txBody>
          <a:bodyPr anchor="ctr">
            <a:prstTxWarp prst="textNoShape">
              <a:avLst/>
            </a:prstTxWarp>
          </a:bodyPr>
          <a:lstStyle/>
          <a:p>
            <a:pPr eaLnBrk="1" hangingPunct="1">
              <a:buFont typeface="Arial" pitchFamily="-86" charset="0"/>
              <a:buNone/>
            </a:pPr>
            <a:r>
              <a:rPr lang="es-ES" sz="2800" b="1" dirty="0" smtClean="0">
                <a:solidFill>
                  <a:srgbClr val="FF0000"/>
                </a:solidFill>
              </a:rPr>
              <a:t>Municipio </a:t>
            </a:r>
            <a:r>
              <a:rPr lang="es-ES" sz="2800" b="1" dirty="0" smtClean="0">
                <a:solidFill>
                  <a:schemeClr val="bg1"/>
                </a:solidFill>
              </a:rPr>
              <a:t>se adhiere a la Estrategia</a:t>
            </a:r>
            <a:endParaRPr lang="es-ES" sz="2800" b="1" dirty="0">
              <a:solidFill>
                <a:schemeClr val="bg1"/>
              </a:solidFill>
            </a:endParaRPr>
          </a:p>
        </p:txBody>
      </p:sp>
      <p:sp>
        <p:nvSpPr>
          <p:cNvPr id="35" name="1 Título"/>
          <p:cNvSpPr txBox="1">
            <a:spLocks noChangeArrowheads="1"/>
          </p:cNvSpPr>
          <p:nvPr/>
        </p:nvSpPr>
        <p:spPr bwMode="auto">
          <a:xfrm>
            <a:off x="4191000" y="0"/>
            <a:ext cx="4953000" cy="1143000"/>
          </a:xfrm>
          <a:prstGeom prst="rect">
            <a:avLst/>
          </a:prstGeom>
          <a:solidFill>
            <a:srgbClr val="0070C0"/>
          </a:solidFill>
          <a:ln w="9525">
            <a:noFill/>
            <a:miter lim="800000"/>
            <a:headEnd/>
            <a:tailEnd/>
          </a:ln>
        </p:spPr>
        <p:txBody>
          <a:bodyPr anchor="ctr">
            <a:prstTxWarp prst="textNoShape">
              <a:avLst/>
            </a:prstTxWarp>
          </a:bodyPr>
          <a:lstStyle/>
          <a:p>
            <a:pPr eaLnBrk="1" hangingPunct="1">
              <a:buFont typeface="Arial" pitchFamily="-86" charset="0"/>
              <a:buNone/>
            </a:pPr>
            <a:r>
              <a:rPr lang="es-ES" sz="2800" b="1" dirty="0" smtClean="0">
                <a:solidFill>
                  <a:schemeClr val="bg1"/>
                </a:solidFill>
              </a:rPr>
              <a:t>Mapa de recursos comunitarios para la salud </a:t>
            </a:r>
            <a:endParaRPr lang="es-ES" sz="2800" b="1" dirty="0">
              <a:solidFill>
                <a:schemeClr val="bg1"/>
              </a:solidFill>
            </a:endParaRPr>
          </a:p>
        </p:txBody>
      </p:sp>
      <p:sp>
        <p:nvSpPr>
          <p:cNvPr id="37" name="21 Redondear rectángulo de esquina diagonal"/>
          <p:cNvSpPr/>
          <p:nvPr/>
        </p:nvSpPr>
        <p:spPr>
          <a:xfrm>
            <a:off x="32589" y="1266743"/>
            <a:ext cx="9124947" cy="5011880"/>
          </a:xfrm>
          <a:prstGeom prst="round2DiagRect">
            <a:avLst/>
          </a:prstGeom>
          <a:blipFill rotWithShape="1">
            <a:blip r:embed="rId3"/>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93663" indent="-93663" fontAlgn="base">
              <a:spcBef>
                <a:spcPct val="0"/>
              </a:spcBef>
              <a:spcAft>
                <a:spcPct val="0"/>
              </a:spcAft>
            </a:pPr>
            <a:endParaRPr lang="es-ES" b="1" i="1" dirty="0">
              <a:solidFill>
                <a:schemeClr val="accent1">
                  <a:lumMod val="50000"/>
                </a:schemeClr>
              </a:solidFill>
              <a:cs typeface="Arial" charset="0"/>
            </a:endParaRPr>
          </a:p>
        </p:txBody>
      </p:sp>
      <p:sp>
        <p:nvSpPr>
          <p:cNvPr id="44" name="CuadroTexto 43"/>
          <p:cNvSpPr txBox="1"/>
          <p:nvPr/>
        </p:nvSpPr>
        <p:spPr>
          <a:xfrm>
            <a:off x="457200" y="2209800"/>
            <a:ext cx="4800600" cy="1200329"/>
          </a:xfrm>
          <a:prstGeom prst="rect">
            <a:avLst/>
          </a:prstGeom>
          <a:solidFill>
            <a:schemeClr val="bg1"/>
          </a:solidFill>
        </p:spPr>
        <p:txBody>
          <a:bodyPr wrap="square" rtlCol="0">
            <a:spAutoFit/>
          </a:bodyPr>
          <a:lstStyle/>
          <a:p>
            <a:pPr marL="93663" indent="-93663" fontAlgn="base">
              <a:spcBef>
                <a:spcPct val="0"/>
              </a:spcBef>
              <a:spcAft>
                <a:spcPct val="0"/>
              </a:spcAft>
              <a:buFont typeface="Wingdings" panose="05000000000000000000" pitchFamily="2" charset="2"/>
              <a:buChar char="§"/>
            </a:pPr>
            <a:r>
              <a:rPr lang="es-ES" altLang="es-ES" sz="2400" b="1" dirty="0" smtClean="0">
                <a:solidFill>
                  <a:srgbClr val="558ED5"/>
                </a:solidFill>
                <a:cs typeface="Arial" charset="0"/>
              </a:rPr>
              <a:t> Redes informales de cuidadores</a:t>
            </a:r>
          </a:p>
          <a:p>
            <a:pPr marL="93663" indent="-93663" fontAlgn="base">
              <a:spcBef>
                <a:spcPct val="0"/>
              </a:spcBef>
              <a:spcAft>
                <a:spcPct val="0"/>
              </a:spcAft>
              <a:buFont typeface="Wingdings" panose="05000000000000000000" pitchFamily="2" charset="2"/>
              <a:buChar char="§"/>
            </a:pPr>
            <a:r>
              <a:rPr lang="es-ES" altLang="es-ES" sz="2400" b="1" dirty="0" smtClean="0">
                <a:solidFill>
                  <a:srgbClr val="558ED5"/>
                </a:solidFill>
                <a:cs typeface="Arial" charset="0"/>
              </a:rPr>
              <a:t> Grupos de apoyo </a:t>
            </a:r>
          </a:p>
          <a:p>
            <a:pPr marL="93663" indent="-93663" fontAlgn="base">
              <a:spcBef>
                <a:spcPct val="0"/>
              </a:spcBef>
              <a:spcAft>
                <a:spcPct val="0"/>
              </a:spcAft>
              <a:buFont typeface="Wingdings" panose="05000000000000000000" pitchFamily="2" charset="2"/>
              <a:buChar char="§"/>
            </a:pPr>
            <a:r>
              <a:rPr lang="es-ES" altLang="es-ES" sz="2400" b="1" dirty="0" smtClean="0">
                <a:solidFill>
                  <a:srgbClr val="558ED5"/>
                </a:solidFill>
                <a:cs typeface="Arial" charset="0"/>
              </a:rPr>
              <a:t>Escuelas/Institutos/Universidades</a:t>
            </a:r>
          </a:p>
        </p:txBody>
      </p:sp>
      <p:sp>
        <p:nvSpPr>
          <p:cNvPr id="50" name="CuadroTexto 49"/>
          <p:cNvSpPr txBox="1"/>
          <p:nvPr/>
        </p:nvSpPr>
        <p:spPr>
          <a:xfrm>
            <a:off x="5638800" y="2667000"/>
            <a:ext cx="1981200" cy="892552"/>
          </a:xfrm>
          <a:prstGeom prst="rect">
            <a:avLst/>
          </a:prstGeom>
          <a:noFill/>
        </p:spPr>
        <p:txBody>
          <a:bodyPr wrap="square" rtlCol="0">
            <a:spAutoFit/>
          </a:bodyPr>
          <a:lstStyle/>
          <a:p>
            <a:pPr algn="ctr"/>
            <a:r>
              <a:rPr lang="es-ES_tradnl" sz="2600" b="1" dirty="0" smtClean="0">
                <a:solidFill>
                  <a:schemeClr val="tx2">
                    <a:lumMod val="60000"/>
                    <a:lumOff val="40000"/>
                  </a:schemeClr>
                </a:solidFill>
              </a:rPr>
              <a:t>Bienestar emocional</a:t>
            </a:r>
            <a:endParaRPr lang="es-ES_tradnl" sz="2600" b="1" dirty="0">
              <a:solidFill>
                <a:schemeClr val="tx2">
                  <a:lumMod val="60000"/>
                  <a:lumOff val="40000"/>
                </a:schemeClr>
              </a:solidFill>
            </a:endParaRPr>
          </a:p>
        </p:txBody>
      </p:sp>
      <p:grpSp>
        <p:nvGrpSpPr>
          <p:cNvPr id="7" name="Agrupar 6"/>
          <p:cNvGrpSpPr/>
          <p:nvPr/>
        </p:nvGrpSpPr>
        <p:grpSpPr>
          <a:xfrm>
            <a:off x="6781800" y="1600200"/>
            <a:ext cx="1219200" cy="1143000"/>
            <a:chOff x="6705600" y="1143000"/>
            <a:chExt cx="1219200" cy="1143000"/>
          </a:xfrm>
        </p:grpSpPr>
        <p:sp>
          <p:nvSpPr>
            <p:cNvPr id="8" name="Elipse 7"/>
            <p:cNvSpPr/>
            <p:nvPr/>
          </p:nvSpPr>
          <p:spPr>
            <a:xfrm>
              <a:off x="6705600" y="1143000"/>
              <a:ext cx="1219200" cy="1143000"/>
            </a:xfrm>
            <a:prstGeom prst="ellipse">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9" name="Elipse 8"/>
            <p:cNvSpPr/>
            <p:nvPr/>
          </p:nvSpPr>
          <p:spPr>
            <a:xfrm>
              <a:off x="6858000" y="1295400"/>
              <a:ext cx="885859" cy="838199"/>
            </a:xfrm>
            <a:prstGeom prst="ellipse">
              <a:avLst/>
            </a:prstGeom>
            <a:blipFill rotWithShape="1">
              <a:blip r:embed="rId4"/>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spTree>
    <p:extLst>
      <p:ext uri="{BB962C8B-B14F-4D97-AF65-F5344CB8AC3E}">
        <p14:creationId xmlns:p14="http://schemas.microsoft.com/office/powerpoint/2010/main" val="2682807937"/>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1 Título"/>
          <p:cNvSpPr txBox="1">
            <a:spLocks noChangeArrowheads="1"/>
          </p:cNvSpPr>
          <p:nvPr/>
        </p:nvSpPr>
        <p:spPr bwMode="auto">
          <a:xfrm>
            <a:off x="0" y="0"/>
            <a:ext cx="4038600" cy="1143000"/>
          </a:xfrm>
          <a:prstGeom prst="rect">
            <a:avLst/>
          </a:prstGeom>
          <a:solidFill>
            <a:srgbClr val="008000"/>
          </a:solidFill>
          <a:ln w="9525">
            <a:noFill/>
            <a:miter lim="800000"/>
            <a:headEnd/>
            <a:tailEnd/>
          </a:ln>
        </p:spPr>
        <p:txBody>
          <a:bodyPr anchor="ctr">
            <a:prstTxWarp prst="textNoShape">
              <a:avLst/>
            </a:prstTxWarp>
          </a:bodyPr>
          <a:lstStyle/>
          <a:p>
            <a:pPr eaLnBrk="1" hangingPunct="1">
              <a:buFont typeface="Arial" pitchFamily="-86" charset="0"/>
              <a:buNone/>
            </a:pPr>
            <a:r>
              <a:rPr lang="es-ES" sz="2800" b="1" dirty="0" smtClean="0">
                <a:solidFill>
                  <a:srgbClr val="FF0000"/>
                </a:solidFill>
              </a:rPr>
              <a:t>Municipio </a:t>
            </a:r>
            <a:r>
              <a:rPr lang="es-ES" sz="2800" b="1" dirty="0" smtClean="0">
                <a:solidFill>
                  <a:schemeClr val="bg1"/>
                </a:solidFill>
              </a:rPr>
              <a:t>se adhiere a la Estrategia</a:t>
            </a:r>
            <a:endParaRPr lang="es-ES" sz="2800" b="1" dirty="0">
              <a:solidFill>
                <a:schemeClr val="bg1"/>
              </a:solidFill>
            </a:endParaRPr>
          </a:p>
        </p:txBody>
      </p:sp>
      <p:sp>
        <p:nvSpPr>
          <p:cNvPr id="35" name="1 Título"/>
          <p:cNvSpPr txBox="1">
            <a:spLocks noChangeArrowheads="1"/>
          </p:cNvSpPr>
          <p:nvPr/>
        </p:nvSpPr>
        <p:spPr bwMode="auto">
          <a:xfrm>
            <a:off x="4191000" y="0"/>
            <a:ext cx="4953000" cy="1143000"/>
          </a:xfrm>
          <a:prstGeom prst="rect">
            <a:avLst/>
          </a:prstGeom>
          <a:solidFill>
            <a:srgbClr val="0070C0"/>
          </a:solidFill>
          <a:ln w="9525">
            <a:noFill/>
            <a:miter lim="800000"/>
            <a:headEnd/>
            <a:tailEnd/>
          </a:ln>
        </p:spPr>
        <p:txBody>
          <a:bodyPr anchor="ctr">
            <a:prstTxWarp prst="textNoShape">
              <a:avLst/>
            </a:prstTxWarp>
          </a:bodyPr>
          <a:lstStyle/>
          <a:p>
            <a:pPr eaLnBrk="1" hangingPunct="1">
              <a:buFont typeface="Arial" pitchFamily="-86" charset="0"/>
              <a:buNone/>
            </a:pPr>
            <a:r>
              <a:rPr lang="es-ES" sz="2800" b="1" dirty="0" smtClean="0">
                <a:solidFill>
                  <a:schemeClr val="bg1"/>
                </a:solidFill>
              </a:rPr>
              <a:t>Mapa de recursos comunitarios para la salud </a:t>
            </a:r>
            <a:endParaRPr lang="es-ES" sz="2800" b="1" dirty="0">
              <a:solidFill>
                <a:schemeClr val="bg1"/>
              </a:solidFill>
            </a:endParaRPr>
          </a:p>
        </p:txBody>
      </p:sp>
      <p:sp>
        <p:nvSpPr>
          <p:cNvPr id="37" name="21 Redondear rectángulo de esquina diagonal"/>
          <p:cNvSpPr/>
          <p:nvPr/>
        </p:nvSpPr>
        <p:spPr>
          <a:xfrm>
            <a:off x="32589" y="1266743"/>
            <a:ext cx="9124947" cy="5011880"/>
          </a:xfrm>
          <a:prstGeom prst="round2DiagRect">
            <a:avLst/>
          </a:prstGeom>
          <a:blipFill rotWithShape="1">
            <a:blip r:embed="rId3"/>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93663" indent="-93663" fontAlgn="base">
              <a:spcBef>
                <a:spcPct val="0"/>
              </a:spcBef>
              <a:spcAft>
                <a:spcPct val="0"/>
              </a:spcAft>
            </a:pPr>
            <a:endParaRPr lang="es-ES" b="1" i="1" dirty="0">
              <a:solidFill>
                <a:schemeClr val="accent1">
                  <a:lumMod val="50000"/>
                </a:schemeClr>
              </a:solidFill>
              <a:cs typeface="Arial" charset="0"/>
            </a:endParaRPr>
          </a:p>
        </p:txBody>
      </p:sp>
      <p:sp>
        <p:nvSpPr>
          <p:cNvPr id="44" name="CuadroTexto 43"/>
          <p:cNvSpPr txBox="1"/>
          <p:nvPr/>
        </p:nvSpPr>
        <p:spPr>
          <a:xfrm>
            <a:off x="457200" y="2209800"/>
            <a:ext cx="4495800" cy="1200328"/>
          </a:xfrm>
          <a:prstGeom prst="rect">
            <a:avLst/>
          </a:prstGeom>
          <a:solidFill>
            <a:schemeClr val="bg1"/>
          </a:solidFill>
        </p:spPr>
        <p:txBody>
          <a:bodyPr wrap="square" rtlCol="0">
            <a:spAutoFit/>
          </a:bodyPr>
          <a:lstStyle/>
          <a:p>
            <a:pPr marL="93663" indent="-93663" fontAlgn="base">
              <a:spcBef>
                <a:spcPct val="0"/>
              </a:spcBef>
              <a:spcAft>
                <a:spcPct val="0"/>
              </a:spcAft>
              <a:buFont typeface="Wingdings" panose="05000000000000000000" pitchFamily="2" charset="2"/>
              <a:buChar char="§"/>
            </a:pPr>
            <a:r>
              <a:rPr lang="es-ES" altLang="es-ES" sz="2400" b="1" dirty="0" smtClean="0">
                <a:solidFill>
                  <a:srgbClr val="660066"/>
                </a:solidFill>
                <a:cs typeface="Arial" charset="0"/>
              </a:rPr>
              <a:t> Instituciones culturales que </a:t>
            </a:r>
          </a:p>
          <a:p>
            <a:pPr fontAlgn="base">
              <a:spcBef>
                <a:spcPct val="0"/>
              </a:spcBef>
              <a:spcAft>
                <a:spcPct val="0"/>
              </a:spcAft>
            </a:pPr>
            <a:r>
              <a:rPr lang="es-ES" altLang="es-ES" sz="2400" b="1" dirty="0" smtClean="0">
                <a:solidFill>
                  <a:srgbClr val="660066"/>
                </a:solidFill>
                <a:cs typeface="Arial" charset="0"/>
              </a:rPr>
              <a:t>   ofrecen ocio saludable</a:t>
            </a:r>
          </a:p>
          <a:p>
            <a:pPr marL="93663" indent="-93663" fontAlgn="base">
              <a:spcBef>
                <a:spcPct val="0"/>
              </a:spcBef>
              <a:spcAft>
                <a:spcPct val="0"/>
              </a:spcAft>
              <a:buFont typeface="Wingdings" panose="05000000000000000000" pitchFamily="2" charset="2"/>
              <a:buChar char="§"/>
            </a:pPr>
            <a:r>
              <a:rPr lang="es-ES_tradnl" altLang="es-ES" sz="2400" b="1" dirty="0" smtClean="0">
                <a:solidFill>
                  <a:srgbClr val="660066"/>
                </a:solidFill>
                <a:cs typeface="Arial" charset="0"/>
              </a:rPr>
              <a:t> Centros juveniles</a:t>
            </a:r>
            <a:endParaRPr lang="es-ES" altLang="es-ES" sz="2400" b="1" dirty="0" smtClean="0">
              <a:solidFill>
                <a:srgbClr val="660066"/>
              </a:solidFill>
              <a:cs typeface="Arial" charset="0"/>
            </a:endParaRPr>
          </a:p>
        </p:txBody>
      </p:sp>
      <p:sp>
        <p:nvSpPr>
          <p:cNvPr id="50" name="CuadroTexto 49"/>
          <p:cNvSpPr txBox="1"/>
          <p:nvPr/>
        </p:nvSpPr>
        <p:spPr>
          <a:xfrm>
            <a:off x="5638800" y="2598003"/>
            <a:ext cx="1981200" cy="892552"/>
          </a:xfrm>
          <a:prstGeom prst="rect">
            <a:avLst/>
          </a:prstGeom>
          <a:noFill/>
        </p:spPr>
        <p:txBody>
          <a:bodyPr wrap="square" rtlCol="0">
            <a:spAutoFit/>
          </a:bodyPr>
          <a:lstStyle/>
          <a:p>
            <a:pPr algn="ctr"/>
            <a:r>
              <a:rPr lang="es-ES_tradnl" sz="2600" b="1" dirty="0" smtClean="0">
                <a:solidFill>
                  <a:srgbClr val="660066"/>
                </a:solidFill>
              </a:rPr>
              <a:t>Prevención alcohol</a:t>
            </a:r>
            <a:endParaRPr lang="es-ES_tradnl" sz="2600" b="1" dirty="0">
              <a:solidFill>
                <a:srgbClr val="660066"/>
              </a:solidFill>
            </a:endParaRPr>
          </a:p>
        </p:txBody>
      </p:sp>
      <p:grpSp>
        <p:nvGrpSpPr>
          <p:cNvPr id="7" name="Agrupar 6"/>
          <p:cNvGrpSpPr/>
          <p:nvPr/>
        </p:nvGrpSpPr>
        <p:grpSpPr>
          <a:xfrm>
            <a:off x="6781800" y="1600200"/>
            <a:ext cx="1219200" cy="1143000"/>
            <a:chOff x="6705600" y="1143000"/>
            <a:chExt cx="1219200" cy="1143000"/>
          </a:xfrm>
        </p:grpSpPr>
        <p:sp>
          <p:nvSpPr>
            <p:cNvPr id="8" name="Elipse 7"/>
            <p:cNvSpPr/>
            <p:nvPr/>
          </p:nvSpPr>
          <p:spPr>
            <a:xfrm>
              <a:off x="6705600" y="1143000"/>
              <a:ext cx="1219200" cy="1143000"/>
            </a:xfrm>
            <a:prstGeom prst="ellipse">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9" name="Elipse 8"/>
            <p:cNvSpPr/>
            <p:nvPr/>
          </p:nvSpPr>
          <p:spPr>
            <a:xfrm>
              <a:off x="6858000" y="1295400"/>
              <a:ext cx="885859" cy="838199"/>
            </a:xfrm>
            <a:prstGeom prst="ellipse">
              <a:avLst/>
            </a:prstGeom>
            <a:blipFill rotWithShape="1">
              <a:blip r:embed="rId4"/>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spTree>
    <p:extLst>
      <p:ext uri="{BB962C8B-B14F-4D97-AF65-F5344CB8AC3E}">
        <p14:creationId xmlns:p14="http://schemas.microsoft.com/office/powerpoint/2010/main" val="2682807937"/>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1 Título"/>
          <p:cNvSpPr txBox="1">
            <a:spLocks noChangeArrowheads="1"/>
          </p:cNvSpPr>
          <p:nvPr/>
        </p:nvSpPr>
        <p:spPr bwMode="auto">
          <a:xfrm>
            <a:off x="0" y="0"/>
            <a:ext cx="4038600" cy="1143000"/>
          </a:xfrm>
          <a:prstGeom prst="rect">
            <a:avLst/>
          </a:prstGeom>
          <a:solidFill>
            <a:srgbClr val="008000"/>
          </a:solidFill>
          <a:ln w="9525">
            <a:noFill/>
            <a:miter lim="800000"/>
            <a:headEnd/>
            <a:tailEnd/>
          </a:ln>
        </p:spPr>
        <p:txBody>
          <a:bodyPr anchor="ctr">
            <a:prstTxWarp prst="textNoShape">
              <a:avLst/>
            </a:prstTxWarp>
          </a:bodyPr>
          <a:lstStyle/>
          <a:p>
            <a:pPr eaLnBrk="1" hangingPunct="1">
              <a:buFont typeface="Arial" pitchFamily="-86" charset="0"/>
              <a:buNone/>
            </a:pPr>
            <a:r>
              <a:rPr lang="es-ES" sz="2800" b="1" dirty="0" smtClean="0">
                <a:solidFill>
                  <a:srgbClr val="FF0000"/>
                </a:solidFill>
              </a:rPr>
              <a:t>Municipio </a:t>
            </a:r>
            <a:r>
              <a:rPr lang="es-ES" sz="2800" b="1" dirty="0" smtClean="0">
                <a:solidFill>
                  <a:schemeClr val="bg1"/>
                </a:solidFill>
              </a:rPr>
              <a:t>se adhiere a la Estrategia</a:t>
            </a:r>
            <a:endParaRPr lang="es-ES" sz="2800" b="1" dirty="0">
              <a:solidFill>
                <a:schemeClr val="bg1"/>
              </a:solidFill>
            </a:endParaRPr>
          </a:p>
        </p:txBody>
      </p:sp>
      <p:sp>
        <p:nvSpPr>
          <p:cNvPr id="35" name="1 Título"/>
          <p:cNvSpPr txBox="1">
            <a:spLocks noChangeArrowheads="1"/>
          </p:cNvSpPr>
          <p:nvPr/>
        </p:nvSpPr>
        <p:spPr bwMode="auto">
          <a:xfrm>
            <a:off x="4191000" y="0"/>
            <a:ext cx="4953000" cy="1143000"/>
          </a:xfrm>
          <a:prstGeom prst="rect">
            <a:avLst/>
          </a:prstGeom>
          <a:solidFill>
            <a:srgbClr val="0070C0"/>
          </a:solidFill>
          <a:ln w="9525">
            <a:noFill/>
            <a:miter lim="800000"/>
            <a:headEnd/>
            <a:tailEnd/>
          </a:ln>
        </p:spPr>
        <p:txBody>
          <a:bodyPr anchor="ctr">
            <a:prstTxWarp prst="textNoShape">
              <a:avLst/>
            </a:prstTxWarp>
          </a:bodyPr>
          <a:lstStyle/>
          <a:p>
            <a:pPr eaLnBrk="1" hangingPunct="1">
              <a:buFont typeface="Arial" pitchFamily="-86" charset="0"/>
              <a:buNone/>
            </a:pPr>
            <a:r>
              <a:rPr lang="es-ES" sz="2800" b="1" dirty="0" smtClean="0">
                <a:solidFill>
                  <a:schemeClr val="bg1"/>
                </a:solidFill>
              </a:rPr>
              <a:t>Mapa de recursos comunitarios para la salud </a:t>
            </a:r>
            <a:endParaRPr lang="es-ES" sz="2800" b="1" dirty="0">
              <a:solidFill>
                <a:schemeClr val="bg1"/>
              </a:solidFill>
            </a:endParaRPr>
          </a:p>
        </p:txBody>
      </p:sp>
      <p:sp>
        <p:nvSpPr>
          <p:cNvPr id="37" name="21 Redondear rectángulo de esquina diagonal"/>
          <p:cNvSpPr/>
          <p:nvPr/>
        </p:nvSpPr>
        <p:spPr>
          <a:xfrm>
            <a:off x="32589" y="1266743"/>
            <a:ext cx="9124947" cy="5011880"/>
          </a:xfrm>
          <a:prstGeom prst="round2DiagRect">
            <a:avLst/>
          </a:prstGeom>
          <a:blipFill rotWithShape="1">
            <a:blip r:embed="rId3"/>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93663" indent="-93663" fontAlgn="base">
              <a:spcBef>
                <a:spcPct val="0"/>
              </a:spcBef>
              <a:spcAft>
                <a:spcPct val="0"/>
              </a:spcAft>
            </a:pPr>
            <a:endParaRPr lang="es-ES" b="1" i="1" dirty="0">
              <a:solidFill>
                <a:schemeClr val="accent1">
                  <a:lumMod val="50000"/>
                </a:schemeClr>
              </a:solidFill>
              <a:cs typeface="Arial" charset="0"/>
            </a:endParaRPr>
          </a:p>
        </p:txBody>
      </p:sp>
      <p:sp>
        <p:nvSpPr>
          <p:cNvPr id="44" name="CuadroTexto 43"/>
          <p:cNvSpPr txBox="1"/>
          <p:nvPr/>
        </p:nvSpPr>
        <p:spPr>
          <a:xfrm>
            <a:off x="457199" y="2209800"/>
            <a:ext cx="5000659" cy="1938992"/>
          </a:xfrm>
          <a:prstGeom prst="rect">
            <a:avLst/>
          </a:prstGeom>
          <a:solidFill>
            <a:schemeClr val="bg1"/>
          </a:solidFill>
        </p:spPr>
        <p:txBody>
          <a:bodyPr wrap="square" rtlCol="0">
            <a:spAutoFit/>
          </a:bodyPr>
          <a:lstStyle/>
          <a:p>
            <a:pPr marL="93663" indent="-93663" fontAlgn="base">
              <a:spcBef>
                <a:spcPct val="0"/>
              </a:spcBef>
              <a:spcAft>
                <a:spcPct val="0"/>
              </a:spcAft>
              <a:buFont typeface="Wingdings" panose="05000000000000000000" pitchFamily="2" charset="2"/>
              <a:buChar char="§"/>
            </a:pPr>
            <a:r>
              <a:rPr lang="es-ES" altLang="es-ES" sz="2400" b="1" dirty="0" smtClean="0">
                <a:solidFill>
                  <a:srgbClr val="953735"/>
                </a:solidFill>
                <a:cs typeface="Arial" charset="0"/>
              </a:rPr>
              <a:t> Centro que ofrezca talleres para </a:t>
            </a:r>
          </a:p>
          <a:p>
            <a:pPr fontAlgn="base">
              <a:spcBef>
                <a:spcPct val="0"/>
              </a:spcBef>
              <a:spcAft>
                <a:spcPct val="0"/>
              </a:spcAft>
            </a:pPr>
            <a:r>
              <a:rPr lang="es-ES" altLang="es-ES" sz="2400" b="1" dirty="0" smtClean="0">
                <a:solidFill>
                  <a:srgbClr val="953735"/>
                </a:solidFill>
                <a:cs typeface="Arial" charset="0"/>
              </a:rPr>
              <a:t>   dejar de fumar</a:t>
            </a:r>
          </a:p>
          <a:p>
            <a:pPr marL="93663" indent="-93663" fontAlgn="base">
              <a:spcBef>
                <a:spcPct val="0"/>
              </a:spcBef>
              <a:spcAft>
                <a:spcPct val="0"/>
              </a:spcAft>
              <a:buFont typeface="Wingdings" panose="05000000000000000000" pitchFamily="2" charset="2"/>
              <a:buChar char="§"/>
            </a:pPr>
            <a:r>
              <a:rPr lang="es-ES" altLang="es-ES" sz="2400" b="1" dirty="0" smtClean="0">
                <a:solidFill>
                  <a:srgbClr val="953735"/>
                </a:solidFill>
                <a:cs typeface="Arial" charset="0"/>
              </a:rPr>
              <a:t> Escuelas/Institutos/Universidades</a:t>
            </a:r>
          </a:p>
          <a:p>
            <a:pPr marL="93663" indent="-93663" fontAlgn="base">
              <a:spcBef>
                <a:spcPct val="0"/>
              </a:spcBef>
              <a:spcAft>
                <a:spcPct val="0"/>
              </a:spcAft>
              <a:buFont typeface="Wingdings" panose="05000000000000000000" pitchFamily="2" charset="2"/>
              <a:buChar char="§"/>
            </a:pPr>
            <a:r>
              <a:rPr lang="es-ES" altLang="es-ES" sz="2400" b="1" dirty="0" smtClean="0">
                <a:solidFill>
                  <a:srgbClr val="953735"/>
                </a:solidFill>
                <a:cs typeface="Arial" charset="0"/>
              </a:rPr>
              <a:t> Ayuntamiento: Normativa y ordenanzas</a:t>
            </a:r>
            <a:endParaRPr lang="es-ES" altLang="es-ES" sz="2400" b="1" i="1" dirty="0" smtClean="0">
              <a:solidFill>
                <a:srgbClr val="953735"/>
              </a:solidFill>
              <a:cs typeface="Arial" charset="0"/>
            </a:endParaRPr>
          </a:p>
        </p:txBody>
      </p:sp>
      <p:sp>
        <p:nvSpPr>
          <p:cNvPr id="50" name="CuadroTexto 49"/>
          <p:cNvSpPr txBox="1"/>
          <p:nvPr/>
        </p:nvSpPr>
        <p:spPr>
          <a:xfrm>
            <a:off x="5638800" y="2674203"/>
            <a:ext cx="1981200" cy="892552"/>
          </a:xfrm>
          <a:prstGeom prst="rect">
            <a:avLst/>
          </a:prstGeom>
          <a:noFill/>
        </p:spPr>
        <p:txBody>
          <a:bodyPr wrap="square" rtlCol="0">
            <a:spAutoFit/>
          </a:bodyPr>
          <a:lstStyle/>
          <a:p>
            <a:pPr algn="ctr"/>
            <a:r>
              <a:rPr lang="es-ES_tradnl" sz="2600" b="1" dirty="0" smtClean="0">
                <a:solidFill>
                  <a:schemeClr val="accent2">
                    <a:lumMod val="75000"/>
                  </a:schemeClr>
                </a:solidFill>
              </a:rPr>
              <a:t>Prevención tabaco</a:t>
            </a:r>
            <a:endParaRPr lang="es-ES_tradnl" sz="2600" b="1" dirty="0">
              <a:solidFill>
                <a:schemeClr val="accent2">
                  <a:lumMod val="75000"/>
                </a:schemeClr>
              </a:solidFill>
            </a:endParaRPr>
          </a:p>
        </p:txBody>
      </p:sp>
      <p:grpSp>
        <p:nvGrpSpPr>
          <p:cNvPr id="7" name="Agrupar 6"/>
          <p:cNvGrpSpPr/>
          <p:nvPr/>
        </p:nvGrpSpPr>
        <p:grpSpPr>
          <a:xfrm>
            <a:off x="6781800" y="1600200"/>
            <a:ext cx="1219200" cy="1143000"/>
            <a:chOff x="6705600" y="1143000"/>
            <a:chExt cx="1219200" cy="1143000"/>
          </a:xfrm>
        </p:grpSpPr>
        <p:sp>
          <p:nvSpPr>
            <p:cNvPr id="8" name="Elipse 7"/>
            <p:cNvSpPr/>
            <p:nvPr/>
          </p:nvSpPr>
          <p:spPr>
            <a:xfrm>
              <a:off x="6705600" y="1143000"/>
              <a:ext cx="1219200" cy="1143000"/>
            </a:xfrm>
            <a:prstGeom prst="ellipse">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9" name="Elipse 8"/>
            <p:cNvSpPr/>
            <p:nvPr/>
          </p:nvSpPr>
          <p:spPr>
            <a:xfrm>
              <a:off x="6858000" y="1295400"/>
              <a:ext cx="885859" cy="838199"/>
            </a:xfrm>
            <a:prstGeom prst="ellipse">
              <a:avLst/>
            </a:prstGeom>
            <a:blipFill rotWithShape="1">
              <a:blip r:embed="rId4"/>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spTree>
    <p:extLst>
      <p:ext uri="{BB962C8B-B14F-4D97-AF65-F5344CB8AC3E}">
        <p14:creationId xmlns:p14="http://schemas.microsoft.com/office/powerpoint/2010/main" val="2682807937"/>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1 Título"/>
          <p:cNvSpPr txBox="1">
            <a:spLocks noChangeArrowheads="1"/>
          </p:cNvSpPr>
          <p:nvPr/>
        </p:nvSpPr>
        <p:spPr bwMode="auto">
          <a:xfrm>
            <a:off x="0" y="0"/>
            <a:ext cx="4038600" cy="1143000"/>
          </a:xfrm>
          <a:prstGeom prst="rect">
            <a:avLst/>
          </a:prstGeom>
          <a:solidFill>
            <a:srgbClr val="008000"/>
          </a:solidFill>
          <a:ln w="9525">
            <a:noFill/>
            <a:miter lim="800000"/>
            <a:headEnd/>
            <a:tailEnd/>
          </a:ln>
        </p:spPr>
        <p:txBody>
          <a:bodyPr anchor="ctr">
            <a:prstTxWarp prst="textNoShape">
              <a:avLst/>
            </a:prstTxWarp>
          </a:bodyPr>
          <a:lstStyle/>
          <a:p>
            <a:pPr eaLnBrk="1" hangingPunct="1">
              <a:buFont typeface="Arial" pitchFamily="-86" charset="0"/>
              <a:buNone/>
            </a:pPr>
            <a:r>
              <a:rPr lang="es-ES" sz="2800" b="1" dirty="0" smtClean="0">
                <a:solidFill>
                  <a:srgbClr val="FF0000"/>
                </a:solidFill>
              </a:rPr>
              <a:t>Municipio </a:t>
            </a:r>
            <a:r>
              <a:rPr lang="es-ES" sz="2800" b="1" dirty="0" smtClean="0">
                <a:solidFill>
                  <a:schemeClr val="bg1"/>
                </a:solidFill>
              </a:rPr>
              <a:t>se adhiere a la Estrategia</a:t>
            </a:r>
            <a:endParaRPr lang="es-ES" sz="2800" b="1" dirty="0">
              <a:solidFill>
                <a:schemeClr val="bg1"/>
              </a:solidFill>
            </a:endParaRPr>
          </a:p>
        </p:txBody>
      </p:sp>
      <p:sp>
        <p:nvSpPr>
          <p:cNvPr id="35" name="1 Título"/>
          <p:cNvSpPr txBox="1">
            <a:spLocks noChangeArrowheads="1"/>
          </p:cNvSpPr>
          <p:nvPr/>
        </p:nvSpPr>
        <p:spPr bwMode="auto">
          <a:xfrm>
            <a:off x="4191000" y="0"/>
            <a:ext cx="4953000" cy="1143000"/>
          </a:xfrm>
          <a:prstGeom prst="rect">
            <a:avLst/>
          </a:prstGeom>
          <a:solidFill>
            <a:srgbClr val="0070C0"/>
          </a:solidFill>
          <a:ln w="9525">
            <a:noFill/>
            <a:miter lim="800000"/>
            <a:headEnd/>
            <a:tailEnd/>
          </a:ln>
        </p:spPr>
        <p:txBody>
          <a:bodyPr anchor="ctr">
            <a:prstTxWarp prst="textNoShape">
              <a:avLst/>
            </a:prstTxWarp>
          </a:bodyPr>
          <a:lstStyle/>
          <a:p>
            <a:pPr eaLnBrk="1" hangingPunct="1">
              <a:buFont typeface="Arial" pitchFamily="-86" charset="0"/>
              <a:buNone/>
            </a:pPr>
            <a:r>
              <a:rPr lang="es-ES" sz="2800" b="1" dirty="0" smtClean="0">
                <a:solidFill>
                  <a:schemeClr val="bg1"/>
                </a:solidFill>
              </a:rPr>
              <a:t>Mapa de recursos comunitarios para la salud </a:t>
            </a:r>
            <a:endParaRPr lang="es-ES" sz="2800" b="1" dirty="0">
              <a:solidFill>
                <a:schemeClr val="bg1"/>
              </a:solidFill>
            </a:endParaRPr>
          </a:p>
        </p:txBody>
      </p:sp>
      <p:sp>
        <p:nvSpPr>
          <p:cNvPr id="37" name="21 Redondear rectángulo de esquina diagonal"/>
          <p:cNvSpPr/>
          <p:nvPr/>
        </p:nvSpPr>
        <p:spPr>
          <a:xfrm>
            <a:off x="32589" y="1266743"/>
            <a:ext cx="9124947" cy="5011880"/>
          </a:xfrm>
          <a:prstGeom prst="round2DiagRect">
            <a:avLst/>
          </a:prstGeom>
          <a:blipFill rotWithShape="1">
            <a:blip r:embed="rId3"/>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93663" indent="-93663" fontAlgn="base">
              <a:spcBef>
                <a:spcPct val="0"/>
              </a:spcBef>
              <a:spcAft>
                <a:spcPct val="0"/>
              </a:spcAft>
            </a:pPr>
            <a:endParaRPr lang="es-ES" b="1" i="1" dirty="0">
              <a:solidFill>
                <a:schemeClr val="accent1">
                  <a:lumMod val="50000"/>
                </a:schemeClr>
              </a:solidFill>
              <a:cs typeface="Arial" charset="0"/>
            </a:endParaRPr>
          </a:p>
        </p:txBody>
      </p:sp>
      <p:sp>
        <p:nvSpPr>
          <p:cNvPr id="44" name="CuadroTexto 43"/>
          <p:cNvSpPr txBox="1"/>
          <p:nvPr/>
        </p:nvSpPr>
        <p:spPr>
          <a:xfrm>
            <a:off x="457200" y="2209800"/>
            <a:ext cx="4495800" cy="1200328"/>
          </a:xfrm>
          <a:prstGeom prst="rect">
            <a:avLst/>
          </a:prstGeom>
          <a:solidFill>
            <a:schemeClr val="bg1"/>
          </a:solidFill>
        </p:spPr>
        <p:txBody>
          <a:bodyPr wrap="square" rtlCol="0">
            <a:spAutoFit/>
          </a:bodyPr>
          <a:lstStyle/>
          <a:p>
            <a:pPr indent="-109538"/>
            <a:r>
              <a:rPr lang="es-ES" sz="2400" b="1" dirty="0" smtClean="0">
                <a:solidFill>
                  <a:srgbClr val="E46C0A"/>
                </a:solidFill>
              </a:rPr>
              <a:t>Centros de mayores donde se </a:t>
            </a:r>
          </a:p>
          <a:p>
            <a:r>
              <a:rPr lang="es-ES" sz="2400" b="1" dirty="0" smtClean="0">
                <a:solidFill>
                  <a:srgbClr val="E46C0A"/>
                </a:solidFill>
              </a:rPr>
              <a:t>desarrollen programas de actividad física</a:t>
            </a:r>
            <a:endParaRPr lang="es-ES" altLang="es-ES" sz="2400" b="1" i="1" dirty="0" smtClean="0">
              <a:solidFill>
                <a:schemeClr val="accent1">
                  <a:lumMod val="50000"/>
                </a:schemeClr>
              </a:solidFill>
              <a:cs typeface="Arial" charset="0"/>
            </a:endParaRPr>
          </a:p>
          <a:p>
            <a:endParaRPr lang="es-ES_tradnl" dirty="0"/>
          </a:p>
        </p:txBody>
      </p:sp>
      <p:sp>
        <p:nvSpPr>
          <p:cNvPr id="50" name="CuadroTexto 49"/>
          <p:cNvSpPr txBox="1"/>
          <p:nvPr/>
        </p:nvSpPr>
        <p:spPr>
          <a:xfrm>
            <a:off x="5638800" y="2674203"/>
            <a:ext cx="1981200" cy="523220"/>
          </a:xfrm>
          <a:prstGeom prst="rect">
            <a:avLst/>
          </a:prstGeom>
          <a:noFill/>
        </p:spPr>
        <p:txBody>
          <a:bodyPr wrap="square" rtlCol="0">
            <a:spAutoFit/>
          </a:bodyPr>
          <a:lstStyle/>
          <a:p>
            <a:pPr algn="ctr"/>
            <a:r>
              <a:rPr lang="es-ES_tradnl" sz="2800" b="1" dirty="0" smtClean="0">
                <a:solidFill>
                  <a:schemeClr val="accent6">
                    <a:lumMod val="75000"/>
                  </a:schemeClr>
                </a:solidFill>
              </a:rPr>
              <a:t>Fragilidad</a:t>
            </a:r>
            <a:endParaRPr lang="es-ES_tradnl" sz="2800" b="1" dirty="0">
              <a:solidFill>
                <a:schemeClr val="accent6">
                  <a:lumMod val="75000"/>
                </a:schemeClr>
              </a:solidFill>
            </a:endParaRPr>
          </a:p>
        </p:txBody>
      </p:sp>
      <p:grpSp>
        <p:nvGrpSpPr>
          <p:cNvPr id="7" name="Agrupar 6"/>
          <p:cNvGrpSpPr/>
          <p:nvPr/>
        </p:nvGrpSpPr>
        <p:grpSpPr>
          <a:xfrm>
            <a:off x="6781800" y="1600200"/>
            <a:ext cx="1219200" cy="1143000"/>
            <a:chOff x="6705600" y="1143000"/>
            <a:chExt cx="1219200" cy="1143000"/>
          </a:xfrm>
        </p:grpSpPr>
        <p:sp>
          <p:nvSpPr>
            <p:cNvPr id="8" name="Elipse 7"/>
            <p:cNvSpPr/>
            <p:nvPr/>
          </p:nvSpPr>
          <p:spPr>
            <a:xfrm>
              <a:off x="6705600" y="1143000"/>
              <a:ext cx="1219200" cy="1143000"/>
            </a:xfrm>
            <a:prstGeom prst="ellipse">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9" name="Elipse 8"/>
            <p:cNvSpPr/>
            <p:nvPr/>
          </p:nvSpPr>
          <p:spPr>
            <a:xfrm>
              <a:off x="6858000" y="1295400"/>
              <a:ext cx="885859" cy="838199"/>
            </a:xfrm>
            <a:prstGeom prst="ellipse">
              <a:avLst/>
            </a:prstGeom>
            <a:blipFill rotWithShape="1">
              <a:blip r:embed="rId4"/>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spTree>
    <p:extLst>
      <p:ext uri="{BB962C8B-B14F-4D97-AF65-F5344CB8AC3E}">
        <p14:creationId xmlns:p14="http://schemas.microsoft.com/office/powerpoint/2010/main" val="2682807937"/>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1 Título"/>
          <p:cNvSpPr txBox="1">
            <a:spLocks noChangeArrowheads="1"/>
          </p:cNvSpPr>
          <p:nvPr/>
        </p:nvSpPr>
        <p:spPr bwMode="auto">
          <a:xfrm>
            <a:off x="0" y="0"/>
            <a:ext cx="4038600" cy="1143000"/>
          </a:xfrm>
          <a:prstGeom prst="rect">
            <a:avLst/>
          </a:prstGeom>
          <a:solidFill>
            <a:srgbClr val="008000"/>
          </a:solidFill>
          <a:ln w="9525">
            <a:noFill/>
            <a:miter lim="800000"/>
            <a:headEnd/>
            <a:tailEnd/>
          </a:ln>
        </p:spPr>
        <p:txBody>
          <a:bodyPr anchor="ctr">
            <a:prstTxWarp prst="textNoShape">
              <a:avLst/>
            </a:prstTxWarp>
          </a:bodyPr>
          <a:lstStyle/>
          <a:p>
            <a:pPr eaLnBrk="1" hangingPunct="1">
              <a:buFont typeface="Arial" pitchFamily="-86" charset="0"/>
              <a:buNone/>
            </a:pPr>
            <a:r>
              <a:rPr lang="es-ES" sz="2800" b="1" dirty="0" smtClean="0">
                <a:solidFill>
                  <a:srgbClr val="FF0000"/>
                </a:solidFill>
              </a:rPr>
              <a:t>Municipio </a:t>
            </a:r>
            <a:r>
              <a:rPr lang="es-ES" sz="2800" b="1" dirty="0" smtClean="0">
                <a:solidFill>
                  <a:schemeClr val="bg1"/>
                </a:solidFill>
              </a:rPr>
              <a:t>se adhiere a la Estrategia</a:t>
            </a:r>
            <a:endParaRPr lang="es-ES" sz="2800" b="1" dirty="0">
              <a:solidFill>
                <a:schemeClr val="bg1"/>
              </a:solidFill>
            </a:endParaRPr>
          </a:p>
        </p:txBody>
      </p:sp>
      <p:sp>
        <p:nvSpPr>
          <p:cNvPr id="35" name="1 Título"/>
          <p:cNvSpPr txBox="1">
            <a:spLocks noChangeArrowheads="1"/>
          </p:cNvSpPr>
          <p:nvPr/>
        </p:nvSpPr>
        <p:spPr bwMode="auto">
          <a:xfrm>
            <a:off x="4191000" y="0"/>
            <a:ext cx="4953000" cy="1143000"/>
          </a:xfrm>
          <a:prstGeom prst="rect">
            <a:avLst/>
          </a:prstGeom>
          <a:solidFill>
            <a:srgbClr val="0070C0"/>
          </a:solidFill>
          <a:ln w="9525">
            <a:noFill/>
            <a:miter lim="800000"/>
            <a:headEnd/>
            <a:tailEnd/>
          </a:ln>
        </p:spPr>
        <p:txBody>
          <a:bodyPr anchor="ctr">
            <a:prstTxWarp prst="textNoShape">
              <a:avLst/>
            </a:prstTxWarp>
          </a:bodyPr>
          <a:lstStyle/>
          <a:p>
            <a:pPr eaLnBrk="1" hangingPunct="1">
              <a:buFont typeface="Arial" pitchFamily="-86" charset="0"/>
              <a:buNone/>
            </a:pPr>
            <a:r>
              <a:rPr lang="es-ES" sz="2800" b="1" dirty="0" smtClean="0">
                <a:solidFill>
                  <a:schemeClr val="bg1"/>
                </a:solidFill>
              </a:rPr>
              <a:t>Mapa de recursos comunitarios para la salud </a:t>
            </a:r>
            <a:endParaRPr lang="es-ES" sz="2800" b="1" dirty="0">
              <a:solidFill>
                <a:schemeClr val="bg1"/>
              </a:solidFill>
            </a:endParaRPr>
          </a:p>
        </p:txBody>
      </p:sp>
      <p:sp>
        <p:nvSpPr>
          <p:cNvPr id="37" name="21 Redondear rectángulo de esquina diagonal"/>
          <p:cNvSpPr/>
          <p:nvPr/>
        </p:nvSpPr>
        <p:spPr>
          <a:xfrm>
            <a:off x="32589" y="1266743"/>
            <a:ext cx="9124947" cy="5011880"/>
          </a:xfrm>
          <a:prstGeom prst="round2DiagRect">
            <a:avLst/>
          </a:prstGeom>
          <a:blipFill rotWithShape="1">
            <a:blip r:embed="rId3"/>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93663" indent="-93663" fontAlgn="base">
              <a:spcBef>
                <a:spcPct val="0"/>
              </a:spcBef>
              <a:spcAft>
                <a:spcPct val="0"/>
              </a:spcAft>
            </a:pPr>
            <a:endParaRPr lang="es-ES" b="1" i="1" dirty="0">
              <a:solidFill>
                <a:schemeClr val="accent1">
                  <a:lumMod val="50000"/>
                </a:schemeClr>
              </a:solidFill>
              <a:cs typeface="Arial" charset="0"/>
            </a:endParaRPr>
          </a:p>
        </p:txBody>
      </p:sp>
      <p:sp>
        <p:nvSpPr>
          <p:cNvPr id="44" name="CuadroTexto 43"/>
          <p:cNvSpPr txBox="1"/>
          <p:nvPr/>
        </p:nvSpPr>
        <p:spPr>
          <a:xfrm>
            <a:off x="457200" y="2209800"/>
            <a:ext cx="4495800" cy="2677656"/>
          </a:xfrm>
          <a:prstGeom prst="rect">
            <a:avLst/>
          </a:prstGeom>
          <a:solidFill>
            <a:schemeClr val="bg1"/>
          </a:solidFill>
        </p:spPr>
        <p:txBody>
          <a:bodyPr wrap="square" rtlCol="0">
            <a:spAutoFit/>
          </a:bodyPr>
          <a:lstStyle/>
          <a:p>
            <a:pPr marL="93663" indent="-93663" fontAlgn="base">
              <a:spcBef>
                <a:spcPct val="0"/>
              </a:spcBef>
              <a:spcAft>
                <a:spcPct val="0"/>
              </a:spcAft>
              <a:buFont typeface="Wingdings" panose="05000000000000000000" pitchFamily="2" charset="2"/>
              <a:buChar char="§"/>
            </a:pPr>
            <a:r>
              <a:rPr lang="es-ES" sz="2400" b="1" dirty="0" smtClean="0">
                <a:solidFill>
                  <a:srgbClr val="FFC000"/>
                </a:solidFill>
                <a:cs typeface="Arial" charset="0"/>
              </a:rPr>
              <a:t> Asociación de un barrio que organiza talleres de cómo comer más sano</a:t>
            </a:r>
          </a:p>
          <a:p>
            <a:pPr marL="93663" indent="-93663" fontAlgn="base">
              <a:spcBef>
                <a:spcPct val="0"/>
              </a:spcBef>
              <a:spcAft>
                <a:spcPct val="0"/>
              </a:spcAft>
              <a:buFont typeface="Wingdings" panose="05000000000000000000" pitchFamily="2" charset="2"/>
              <a:buChar char="§"/>
            </a:pPr>
            <a:r>
              <a:rPr lang="es-ES" sz="2400" b="1" dirty="0" smtClean="0">
                <a:solidFill>
                  <a:srgbClr val="FFC000"/>
                </a:solidFill>
                <a:cs typeface="Arial" charset="0"/>
              </a:rPr>
              <a:t> Huertos activos</a:t>
            </a:r>
          </a:p>
          <a:p>
            <a:pPr marL="93663" indent="-93663" fontAlgn="base">
              <a:spcBef>
                <a:spcPct val="0"/>
              </a:spcBef>
              <a:spcAft>
                <a:spcPct val="0"/>
              </a:spcAft>
              <a:buFont typeface="Wingdings" panose="05000000000000000000" pitchFamily="2" charset="2"/>
              <a:buChar char="§"/>
            </a:pPr>
            <a:r>
              <a:rPr lang="es-ES" sz="2400" b="1" dirty="0" smtClean="0">
                <a:solidFill>
                  <a:srgbClr val="FFC000"/>
                </a:solidFill>
                <a:cs typeface="Arial" charset="0"/>
              </a:rPr>
              <a:t> Comedores</a:t>
            </a:r>
          </a:p>
          <a:p>
            <a:pPr marL="93663" indent="-93663" fontAlgn="base">
              <a:spcBef>
                <a:spcPct val="0"/>
              </a:spcBef>
              <a:spcAft>
                <a:spcPct val="0"/>
              </a:spcAft>
              <a:buFont typeface="Wingdings" panose="05000000000000000000" pitchFamily="2" charset="2"/>
              <a:buChar char="§"/>
            </a:pPr>
            <a:r>
              <a:rPr lang="es-ES" altLang="es-ES" sz="2400" b="1" dirty="0" smtClean="0">
                <a:solidFill>
                  <a:srgbClr val="FFC000"/>
                </a:solidFill>
                <a:cs typeface="Arial" charset="0"/>
              </a:rPr>
              <a:t> Escuelas/Institutos /Universidades</a:t>
            </a:r>
            <a:endParaRPr lang="es-ES" altLang="es-ES" sz="2400" b="1" i="1" dirty="0" smtClean="0">
              <a:solidFill>
                <a:srgbClr val="FFC000"/>
              </a:solidFill>
              <a:cs typeface="Arial" charset="0"/>
            </a:endParaRPr>
          </a:p>
        </p:txBody>
      </p:sp>
      <p:sp>
        <p:nvSpPr>
          <p:cNvPr id="50" name="CuadroTexto 49"/>
          <p:cNvSpPr txBox="1"/>
          <p:nvPr/>
        </p:nvSpPr>
        <p:spPr>
          <a:xfrm>
            <a:off x="5638800" y="2750403"/>
            <a:ext cx="1981200" cy="830997"/>
          </a:xfrm>
          <a:prstGeom prst="rect">
            <a:avLst/>
          </a:prstGeom>
          <a:noFill/>
        </p:spPr>
        <p:txBody>
          <a:bodyPr wrap="square" rtlCol="0">
            <a:spAutoFit/>
          </a:bodyPr>
          <a:lstStyle/>
          <a:p>
            <a:pPr algn="ctr"/>
            <a:r>
              <a:rPr lang="es-ES_tradnl" sz="2400" b="1" dirty="0" smtClean="0">
                <a:solidFill>
                  <a:srgbClr val="FFC000"/>
                </a:solidFill>
              </a:rPr>
              <a:t>Alimentación</a:t>
            </a:r>
            <a:r>
              <a:rPr lang="es-ES_tradnl" sz="2400" b="1" dirty="0" smtClean="0">
                <a:solidFill>
                  <a:srgbClr val="FECC66"/>
                </a:solidFill>
              </a:rPr>
              <a:t> saludable</a:t>
            </a:r>
            <a:endParaRPr lang="es-ES_tradnl" sz="2400" b="1" dirty="0">
              <a:solidFill>
                <a:srgbClr val="FECC66"/>
              </a:solidFill>
            </a:endParaRPr>
          </a:p>
        </p:txBody>
      </p:sp>
      <p:grpSp>
        <p:nvGrpSpPr>
          <p:cNvPr id="7" name="Agrupar 6"/>
          <p:cNvGrpSpPr/>
          <p:nvPr/>
        </p:nvGrpSpPr>
        <p:grpSpPr>
          <a:xfrm>
            <a:off x="6781800" y="1600200"/>
            <a:ext cx="1219200" cy="1143000"/>
            <a:chOff x="6705600" y="1143000"/>
            <a:chExt cx="1219200" cy="1143000"/>
          </a:xfrm>
        </p:grpSpPr>
        <p:sp>
          <p:nvSpPr>
            <p:cNvPr id="8" name="Elipse 7"/>
            <p:cNvSpPr/>
            <p:nvPr/>
          </p:nvSpPr>
          <p:spPr>
            <a:xfrm>
              <a:off x="6705600" y="1143000"/>
              <a:ext cx="1219200" cy="1143000"/>
            </a:xfrm>
            <a:prstGeom prst="ellipse">
              <a:avLst/>
            </a:prstGeom>
            <a:solidFill>
              <a:srgbClr val="FECC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9" name="Elipse 8"/>
            <p:cNvSpPr/>
            <p:nvPr/>
          </p:nvSpPr>
          <p:spPr>
            <a:xfrm>
              <a:off x="6858000" y="1295400"/>
              <a:ext cx="885859" cy="838199"/>
            </a:xfrm>
            <a:prstGeom prst="ellipse">
              <a:avLst/>
            </a:prstGeom>
            <a:blipFill rotWithShape="1">
              <a:blip r:embed="rId4"/>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spTree>
    <p:extLst>
      <p:ext uri="{BB962C8B-B14F-4D97-AF65-F5344CB8AC3E}">
        <p14:creationId xmlns:p14="http://schemas.microsoft.com/office/powerpoint/2010/main" val="2682807937"/>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rotWithShape="1">
          <a:blip r:embed="rId3"/>
          <a:srcRect l="81396" t="8383" r="5989" b="85518"/>
          <a:stretch/>
        </p:blipFill>
        <p:spPr>
          <a:xfrm>
            <a:off x="6804248" y="1520743"/>
            <a:ext cx="2276762" cy="540000"/>
          </a:xfrm>
          <a:prstGeom prst="rect">
            <a:avLst/>
          </a:prstGeom>
        </p:spPr>
      </p:pic>
      <p:pic>
        <p:nvPicPr>
          <p:cNvPr id="9" name="Imagen 8"/>
          <p:cNvPicPr>
            <a:picLocks noChangeAspect="1"/>
          </p:cNvPicPr>
          <p:nvPr/>
        </p:nvPicPr>
        <p:blipFill rotWithShape="1">
          <a:blip r:embed="rId3"/>
          <a:srcRect l="46901" t="8205" r="36643" b="85696"/>
          <a:stretch/>
        </p:blipFill>
        <p:spPr>
          <a:xfrm>
            <a:off x="2628224" y="1412856"/>
            <a:ext cx="3960000" cy="720000"/>
          </a:xfrm>
          <a:prstGeom prst="rect">
            <a:avLst/>
          </a:prstGeom>
        </p:spPr>
      </p:pic>
      <p:pic>
        <p:nvPicPr>
          <p:cNvPr id="11" name="Marcador de contenido 10"/>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96606" y="1556743"/>
            <a:ext cx="1559582" cy="504000"/>
          </a:xfrm>
        </p:spPr>
      </p:pic>
      <p:pic>
        <p:nvPicPr>
          <p:cNvPr id="12" name="Imagen 11"/>
          <p:cNvPicPr>
            <a:picLocks noChangeAspect="1"/>
          </p:cNvPicPr>
          <p:nvPr/>
        </p:nvPicPr>
        <p:blipFill rotWithShape="1">
          <a:blip r:embed="rId5"/>
          <a:srcRect l="2667" t="9512" r="5323" b="6233"/>
          <a:stretch/>
        </p:blipFill>
        <p:spPr>
          <a:xfrm>
            <a:off x="296606" y="2531273"/>
            <a:ext cx="8493676" cy="3816000"/>
          </a:xfrm>
          <a:prstGeom prst="rect">
            <a:avLst/>
          </a:prstGeom>
        </p:spPr>
      </p:pic>
      <p:sp>
        <p:nvSpPr>
          <p:cNvPr id="13" name="7 CuadroTexto"/>
          <p:cNvSpPr txBox="1"/>
          <p:nvPr/>
        </p:nvSpPr>
        <p:spPr>
          <a:xfrm>
            <a:off x="3441648" y="2179748"/>
            <a:ext cx="2736304" cy="307777"/>
          </a:xfrm>
          <a:prstGeom prst="rect">
            <a:avLst/>
          </a:prstGeom>
          <a:noFill/>
        </p:spPr>
        <p:txBody>
          <a:bodyPr wrap="square" rtlCol="0">
            <a:spAutoFit/>
          </a:bodyPr>
          <a:lstStyle/>
          <a:p>
            <a:r>
              <a:rPr lang="es-ES" sz="1400" dirty="0">
                <a:hlinkClick r:id="rId6"/>
              </a:rPr>
              <a:t>https://localizasalud.mscbs.es/</a:t>
            </a:r>
            <a:endParaRPr lang="es-ES" sz="1400" dirty="0"/>
          </a:p>
        </p:txBody>
      </p:sp>
      <p:sp>
        <p:nvSpPr>
          <p:cNvPr id="14" name="4 Elipse"/>
          <p:cNvSpPr/>
          <p:nvPr/>
        </p:nvSpPr>
        <p:spPr>
          <a:xfrm>
            <a:off x="251520" y="2625188"/>
            <a:ext cx="2232248" cy="60927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1 Título"/>
          <p:cNvSpPr txBox="1">
            <a:spLocks noChangeArrowheads="1"/>
          </p:cNvSpPr>
          <p:nvPr/>
        </p:nvSpPr>
        <p:spPr bwMode="auto">
          <a:xfrm>
            <a:off x="0" y="0"/>
            <a:ext cx="4038600" cy="1143000"/>
          </a:xfrm>
          <a:prstGeom prst="rect">
            <a:avLst/>
          </a:prstGeom>
          <a:solidFill>
            <a:srgbClr val="008000"/>
          </a:solidFill>
          <a:ln w="9525">
            <a:noFill/>
            <a:miter lim="800000"/>
            <a:headEnd/>
            <a:tailEnd/>
          </a:ln>
        </p:spPr>
        <p:txBody>
          <a:bodyPr anchor="ctr">
            <a:prstTxWarp prst="textNoShape">
              <a:avLst/>
            </a:prstTxWarp>
          </a:bodyPr>
          <a:lstStyle/>
          <a:p>
            <a:pPr eaLnBrk="1" hangingPunct="1">
              <a:buFont typeface="Arial" pitchFamily="-86" charset="0"/>
              <a:buNone/>
            </a:pPr>
            <a:r>
              <a:rPr lang="es-ES" sz="2800" b="1" dirty="0" smtClean="0">
                <a:solidFill>
                  <a:srgbClr val="FF0000"/>
                </a:solidFill>
              </a:rPr>
              <a:t>Municipio </a:t>
            </a:r>
            <a:r>
              <a:rPr lang="es-ES" sz="2800" b="1" dirty="0" smtClean="0">
                <a:solidFill>
                  <a:schemeClr val="bg1"/>
                </a:solidFill>
              </a:rPr>
              <a:t>se adhiere a la Estrategia</a:t>
            </a:r>
            <a:endParaRPr lang="es-ES" sz="2800" b="1" dirty="0">
              <a:solidFill>
                <a:schemeClr val="bg1"/>
              </a:solidFill>
            </a:endParaRPr>
          </a:p>
        </p:txBody>
      </p:sp>
      <p:sp>
        <p:nvSpPr>
          <p:cNvPr id="16" name="1 Título"/>
          <p:cNvSpPr txBox="1">
            <a:spLocks noChangeArrowheads="1"/>
          </p:cNvSpPr>
          <p:nvPr/>
        </p:nvSpPr>
        <p:spPr bwMode="auto">
          <a:xfrm>
            <a:off x="4191000" y="0"/>
            <a:ext cx="4953000" cy="1143000"/>
          </a:xfrm>
          <a:prstGeom prst="rect">
            <a:avLst/>
          </a:prstGeom>
          <a:solidFill>
            <a:srgbClr val="0070C0"/>
          </a:solidFill>
          <a:ln w="9525">
            <a:noFill/>
            <a:miter lim="800000"/>
            <a:headEnd/>
            <a:tailEnd/>
          </a:ln>
        </p:spPr>
        <p:txBody>
          <a:bodyPr anchor="ctr">
            <a:prstTxWarp prst="textNoShape">
              <a:avLst/>
            </a:prstTxWarp>
          </a:bodyPr>
          <a:lstStyle/>
          <a:p>
            <a:pPr eaLnBrk="1" hangingPunct="1">
              <a:buFont typeface="Arial" pitchFamily="-86" charset="0"/>
              <a:buNone/>
            </a:pPr>
            <a:r>
              <a:rPr lang="es-ES" sz="2800" b="1" dirty="0" smtClean="0">
                <a:solidFill>
                  <a:schemeClr val="bg1"/>
                </a:solidFill>
              </a:rPr>
              <a:t>Mapa de recursos comunitarios para la salud </a:t>
            </a:r>
            <a:endParaRPr lang="es-ES" sz="2800" b="1" dirty="0">
              <a:solidFill>
                <a:schemeClr val="bg1"/>
              </a:solidFill>
            </a:endParaRPr>
          </a:p>
        </p:txBody>
      </p:sp>
    </p:spTree>
    <p:extLst>
      <p:ext uri="{BB962C8B-B14F-4D97-AF65-F5344CB8AC3E}">
        <p14:creationId xmlns:p14="http://schemas.microsoft.com/office/powerpoint/2010/main" val="42821059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p:cNvPicPr>
            <a:picLocks noChangeAspect="1"/>
          </p:cNvPicPr>
          <p:nvPr/>
        </p:nvPicPr>
        <p:blipFill rotWithShape="1">
          <a:blip r:embed="rId3"/>
          <a:srcRect l="2479" t="8790" r="6601" b="12030"/>
          <a:stretch/>
        </p:blipFill>
        <p:spPr>
          <a:xfrm>
            <a:off x="145055" y="2557010"/>
            <a:ext cx="8856000" cy="3783932"/>
          </a:xfrm>
          <a:prstGeom prst="rect">
            <a:avLst/>
          </a:prstGeom>
        </p:spPr>
      </p:pic>
      <p:pic>
        <p:nvPicPr>
          <p:cNvPr id="9" name="Imagen 8"/>
          <p:cNvPicPr>
            <a:picLocks noChangeAspect="1"/>
          </p:cNvPicPr>
          <p:nvPr/>
        </p:nvPicPr>
        <p:blipFill rotWithShape="1">
          <a:blip r:embed="rId4"/>
          <a:srcRect l="81396" t="8383" r="5989" b="85518"/>
          <a:stretch/>
        </p:blipFill>
        <p:spPr>
          <a:xfrm>
            <a:off x="6804248" y="1520743"/>
            <a:ext cx="2276762" cy="540000"/>
          </a:xfrm>
          <a:prstGeom prst="rect">
            <a:avLst/>
          </a:prstGeom>
        </p:spPr>
      </p:pic>
      <p:pic>
        <p:nvPicPr>
          <p:cNvPr id="10" name="Imagen 9"/>
          <p:cNvPicPr>
            <a:picLocks noChangeAspect="1"/>
          </p:cNvPicPr>
          <p:nvPr/>
        </p:nvPicPr>
        <p:blipFill rotWithShape="1">
          <a:blip r:embed="rId4"/>
          <a:srcRect l="46901" t="8205" r="36643" b="85696"/>
          <a:stretch/>
        </p:blipFill>
        <p:spPr>
          <a:xfrm>
            <a:off x="2628224" y="1412856"/>
            <a:ext cx="3960000" cy="720000"/>
          </a:xfrm>
          <a:prstGeom prst="rect">
            <a:avLst/>
          </a:prstGeom>
        </p:spPr>
      </p:pic>
      <p:pic>
        <p:nvPicPr>
          <p:cNvPr id="11" name="Marcador de contenido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6606" y="1556743"/>
            <a:ext cx="1559582" cy="504000"/>
          </a:xfrm>
          <a:prstGeom prst="rect">
            <a:avLst/>
          </a:prstGeom>
        </p:spPr>
      </p:pic>
      <p:sp>
        <p:nvSpPr>
          <p:cNvPr id="12" name="7 CuadroTexto"/>
          <p:cNvSpPr txBox="1"/>
          <p:nvPr/>
        </p:nvSpPr>
        <p:spPr>
          <a:xfrm>
            <a:off x="3441648" y="2179748"/>
            <a:ext cx="2736304" cy="307777"/>
          </a:xfrm>
          <a:prstGeom prst="rect">
            <a:avLst/>
          </a:prstGeom>
          <a:noFill/>
        </p:spPr>
        <p:txBody>
          <a:bodyPr wrap="square" rtlCol="0">
            <a:spAutoFit/>
          </a:bodyPr>
          <a:lstStyle/>
          <a:p>
            <a:r>
              <a:rPr lang="es-ES" sz="1400" dirty="0">
                <a:hlinkClick r:id="rId6"/>
              </a:rPr>
              <a:t>https://localizasalud.mscbs.es/</a:t>
            </a:r>
            <a:endParaRPr lang="es-ES" sz="1400" dirty="0"/>
          </a:p>
        </p:txBody>
      </p:sp>
      <p:sp>
        <p:nvSpPr>
          <p:cNvPr id="5" name="4 Elipse"/>
          <p:cNvSpPr/>
          <p:nvPr/>
        </p:nvSpPr>
        <p:spPr>
          <a:xfrm flipV="1">
            <a:off x="1189295" y="4880883"/>
            <a:ext cx="502386" cy="37176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4 Elipse"/>
          <p:cNvSpPr/>
          <p:nvPr/>
        </p:nvSpPr>
        <p:spPr>
          <a:xfrm>
            <a:off x="146013" y="2876383"/>
            <a:ext cx="2160240" cy="28803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1 Título"/>
          <p:cNvSpPr txBox="1">
            <a:spLocks noChangeArrowheads="1"/>
          </p:cNvSpPr>
          <p:nvPr/>
        </p:nvSpPr>
        <p:spPr bwMode="auto">
          <a:xfrm>
            <a:off x="4191000" y="0"/>
            <a:ext cx="4953000" cy="1143000"/>
          </a:xfrm>
          <a:prstGeom prst="rect">
            <a:avLst/>
          </a:prstGeom>
          <a:solidFill>
            <a:srgbClr val="0070C0"/>
          </a:solidFill>
          <a:ln w="9525">
            <a:noFill/>
            <a:miter lim="800000"/>
            <a:headEnd/>
            <a:tailEnd/>
          </a:ln>
        </p:spPr>
        <p:txBody>
          <a:bodyPr anchor="ctr">
            <a:prstTxWarp prst="textNoShape">
              <a:avLst/>
            </a:prstTxWarp>
          </a:bodyPr>
          <a:lstStyle/>
          <a:p>
            <a:pPr eaLnBrk="1" hangingPunct="1">
              <a:buFont typeface="Arial" pitchFamily="-86" charset="0"/>
              <a:buNone/>
            </a:pPr>
            <a:r>
              <a:rPr lang="es-ES" sz="2800" b="1" dirty="0" smtClean="0">
                <a:solidFill>
                  <a:schemeClr val="bg1"/>
                </a:solidFill>
              </a:rPr>
              <a:t>Mapa de recursos comunitarios para la salud </a:t>
            </a:r>
            <a:endParaRPr lang="es-ES" sz="2800" b="1" dirty="0">
              <a:solidFill>
                <a:schemeClr val="bg1"/>
              </a:solidFill>
            </a:endParaRPr>
          </a:p>
        </p:txBody>
      </p:sp>
      <p:sp>
        <p:nvSpPr>
          <p:cNvPr id="16" name="1 Título"/>
          <p:cNvSpPr txBox="1">
            <a:spLocks noChangeArrowheads="1"/>
          </p:cNvSpPr>
          <p:nvPr/>
        </p:nvSpPr>
        <p:spPr bwMode="auto">
          <a:xfrm>
            <a:off x="0" y="0"/>
            <a:ext cx="4038600" cy="1143000"/>
          </a:xfrm>
          <a:prstGeom prst="rect">
            <a:avLst/>
          </a:prstGeom>
          <a:solidFill>
            <a:srgbClr val="008000"/>
          </a:solidFill>
          <a:ln w="9525">
            <a:noFill/>
            <a:miter lim="800000"/>
            <a:headEnd/>
            <a:tailEnd/>
          </a:ln>
        </p:spPr>
        <p:txBody>
          <a:bodyPr anchor="ctr">
            <a:prstTxWarp prst="textNoShape">
              <a:avLst/>
            </a:prstTxWarp>
          </a:bodyPr>
          <a:lstStyle/>
          <a:p>
            <a:pPr eaLnBrk="1" hangingPunct="1">
              <a:buFont typeface="Arial" pitchFamily="-86" charset="0"/>
              <a:buNone/>
            </a:pPr>
            <a:r>
              <a:rPr lang="es-ES" sz="2800" b="1" dirty="0" smtClean="0">
                <a:solidFill>
                  <a:srgbClr val="FF0000"/>
                </a:solidFill>
              </a:rPr>
              <a:t>Municipio </a:t>
            </a:r>
            <a:r>
              <a:rPr lang="es-ES" sz="2800" b="1" dirty="0" smtClean="0">
                <a:solidFill>
                  <a:schemeClr val="bg1"/>
                </a:solidFill>
              </a:rPr>
              <a:t>se adhiere a la Estrategia</a:t>
            </a:r>
            <a:endParaRPr lang="es-ES" sz="2800" b="1" dirty="0">
              <a:solidFill>
                <a:schemeClr val="bg1"/>
              </a:solidFill>
            </a:endParaRPr>
          </a:p>
        </p:txBody>
      </p:sp>
    </p:spTree>
    <p:extLst>
      <p:ext uri="{BB962C8B-B14F-4D97-AF65-F5344CB8AC3E}">
        <p14:creationId xmlns:p14="http://schemas.microsoft.com/office/powerpoint/2010/main" val="2840216318"/>
      </p:ext>
    </p:extLst>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p:cNvPicPr>
            <a:picLocks noChangeAspect="1"/>
          </p:cNvPicPr>
          <p:nvPr/>
        </p:nvPicPr>
        <p:blipFill rotWithShape="1">
          <a:blip r:embed="rId3"/>
          <a:srcRect l="2479" t="8790" r="6601" b="12030"/>
          <a:stretch/>
        </p:blipFill>
        <p:spPr>
          <a:xfrm>
            <a:off x="145055" y="2557010"/>
            <a:ext cx="8856000" cy="3783932"/>
          </a:xfrm>
          <a:prstGeom prst="rect">
            <a:avLst/>
          </a:prstGeom>
        </p:spPr>
      </p:pic>
      <p:pic>
        <p:nvPicPr>
          <p:cNvPr id="9" name="Imagen 8"/>
          <p:cNvPicPr>
            <a:picLocks noChangeAspect="1"/>
          </p:cNvPicPr>
          <p:nvPr/>
        </p:nvPicPr>
        <p:blipFill rotWithShape="1">
          <a:blip r:embed="rId4"/>
          <a:srcRect l="81396" t="8383" r="5989" b="85518"/>
          <a:stretch/>
        </p:blipFill>
        <p:spPr>
          <a:xfrm>
            <a:off x="6804248" y="1520743"/>
            <a:ext cx="2276762" cy="540000"/>
          </a:xfrm>
          <a:prstGeom prst="rect">
            <a:avLst/>
          </a:prstGeom>
        </p:spPr>
      </p:pic>
      <p:pic>
        <p:nvPicPr>
          <p:cNvPr id="10" name="Imagen 9"/>
          <p:cNvPicPr>
            <a:picLocks noChangeAspect="1"/>
          </p:cNvPicPr>
          <p:nvPr/>
        </p:nvPicPr>
        <p:blipFill rotWithShape="1">
          <a:blip r:embed="rId4"/>
          <a:srcRect l="46901" t="8205" r="36643" b="85696"/>
          <a:stretch/>
        </p:blipFill>
        <p:spPr>
          <a:xfrm>
            <a:off x="2628224" y="1412856"/>
            <a:ext cx="3960000" cy="720000"/>
          </a:xfrm>
          <a:prstGeom prst="rect">
            <a:avLst/>
          </a:prstGeom>
        </p:spPr>
      </p:pic>
      <p:pic>
        <p:nvPicPr>
          <p:cNvPr id="11" name="Marcador de contenido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6606" y="1556743"/>
            <a:ext cx="1559582" cy="504000"/>
          </a:xfrm>
          <a:prstGeom prst="rect">
            <a:avLst/>
          </a:prstGeom>
        </p:spPr>
      </p:pic>
      <p:sp>
        <p:nvSpPr>
          <p:cNvPr id="12" name="7 CuadroTexto"/>
          <p:cNvSpPr txBox="1"/>
          <p:nvPr/>
        </p:nvSpPr>
        <p:spPr>
          <a:xfrm>
            <a:off x="3441648" y="2179748"/>
            <a:ext cx="2736304" cy="307777"/>
          </a:xfrm>
          <a:prstGeom prst="rect">
            <a:avLst/>
          </a:prstGeom>
          <a:noFill/>
        </p:spPr>
        <p:txBody>
          <a:bodyPr wrap="square" rtlCol="0">
            <a:spAutoFit/>
          </a:bodyPr>
          <a:lstStyle/>
          <a:p>
            <a:r>
              <a:rPr lang="es-ES" sz="1400" dirty="0">
                <a:hlinkClick r:id="rId6"/>
              </a:rPr>
              <a:t>https://localizasalud.mscbs.es/</a:t>
            </a:r>
            <a:endParaRPr lang="es-ES" sz="1400" dirty="0"/>
          </a:p>
        </p:txBody>
      </p:sp>
      <p:sp>
        <p:nvSpPr>
          <p:cNvPr id="5" name="4 Elipse"/>
          <p:cNvSpPr/>
          <p:nvPr/>
        </p:nvSpPr>
        <p:spPr>
          <a:xfrm flipV="1">
            <a:off x="1658180" y="4880883"/>
            <a:ext cx="612903" cy="37176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4 Elipse"/>
          <p:cNvSpPr/>
          <p:nvPr/>
        </p:nvSpPr>
        <p:spPr>
          <a:xfrm>
            <a:off x="146013" y="2876383"/>
            <a:ext cx="2160240" cy="28803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 name="Imagen 2"/>
          <p:cNvPicPr>
            <a:picLocks noChangeAspect="1"/>
          </p:cNvPicPr>
          <p:nvPr/>
        </p:nvPicPr>
        <p:blipFill rotWithShape="1">
          <a:blip r:embed="rId7"/>
          <a:srcRect l="2367" t="13992" r="3222" b="5433"/>
          <a:stretch/>
        </p:blipFill>
        <p:spPr>
          <a:xfrm>
            <a:off x="2411760" y="2889775"/>
            <a:ext cx="6552000" cy="3457418"/>
          </a:xfrm>
          <a:prstGeom prst="rect">
            <a:avLst/>
          </a:prstGeom>
          <a:ln>
            <a:noFill/>
          </a:ln>
          <a:effectLst>
            <a:outerShdw blurRad="190500" algn="tl" rotWithShape="0">
              <a:srgbClr val="000000">
                <a:alpha val="70000"/>
              </a:srgbClr>
            </a:outerShdw>
          </a:effectLst>
        </p:spPr>
      </p:pic>
      <p:sp>
        <p:nvSpPr>
          <p:cNvPr id="15" name="4 Elipse"/>
          <p:cNvSpPr/>
          <p:nvPr/>
        </p:nvSpPr>
        <p:spPr>
          <a:xfrm flipV="1">
            <a:off x="8651632" y="3668470"/>
            <a:ext cx="323852" cy="28803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1 Título"/>
          <p:cNvSpPr txBox="1">
            <a:spLocks noChangeArrowheads="1"/>
          </p:cNvSpPr>
          <p:nvPr/>
        </p:nvSpPr>
        <p:spPr bwMode="auto">
          <a:xfrm>
            <a:off x="0" y="0"/>
            <a:ext cx="4038600" cy="1143000"/>
          </a:xfrm>
          <a:prstGeom prst="rect">
            <a:avLst/>
          </a:prstGeom>
          <a:solidFill>
            <a:srgbClr val="008000"/>
          </a:solidFill>
          <a:ln w="9525">
            <a:noFill/>
            <a:miter lim="800000"/>
            <a:headEnd/>
            <a:tailEnd/>
          </a:ln>
        </p:spPr>
        <p:txBody>
          <a:bodyPr anchor="ctr">
            <a:prstTxWarp prst="textNoShape">
              <a:avLst/>
            </a:prstTxWarp>
          </a:bodyPr>
          <a:lstStyle/>
          <a:p>
            <a:pPr eaLnBrk="1" hangingPunct="1">
              <a:buFont typeface="Arial" pitchFamily="-86" charset="0"/>
              <a:buNone/>
            </a:pPr>
            <a:r>
              <a:rPr lang="es-ES" sz="2800" b="1" dirty="0" smtClean="0">
                <a:solidFill>
                  <a:srgbClr val="FF0000"/>
                </a:solidFill>
              </a:rPr>
              <a:t>Municipio </a:t>
            </a:r>
            <a:r>
              <a:rPr lang="es-ES" sz="2800" b="1" dirty="0" smtClean="0">
                <a:solidFill>
                  <a:schemeClr val="bg1"/>
                </a:solidFill>
              </a:rPr>
              <a:t>se adhiere a la Estrategia</a:t>
            </a:r>
            <a:endParaRPr lang="es-ES" sz="2800" b="1" dirty="0">
              <a:solidFill>
                <a:schemeClr val="bg1"/>
              </a:solidFill>
            </a:endParaRPr>
          </a:p>
        </p:txBody>
      </p:sp>
      <p:sp>
        <p:nvSpPr>
          <p:cNvPr id="17" name="1 Título"/>
          <p:cNvSpPr txBox="1">
            <a:spLocks noChangeArrowheads="1"/>
          </p:cNvSpPr>
          <p:nvPr/>
        </p:nvSpPr>
        <p:spPr bwMode="auto">
          <a:xfrm>
            <a:off x="4191000" y="0"/>
            <a:ext cx="4953000" cy="1143000"/>
          </a:xfrm>
          <a:prstGeom prst="rect">
            <a:avLst/>
          </a:prstGeom>
          <a:solidFill>
            <a:srgbClr val="0070C0"/>
          </a:solidFill>
          <a:ln w="9525">
            <a:noFill/>
            <a:miter lim="800000"/>
            <a:headEnd/>
            <a:tailEnd/>
          </a:ln>
        </p:spPr>
        <p:txBody>
          <a:bodyPr anchor="ctr">
            <a:prstTxWarp prst="textNoShape">
              <a:avLst/>
            </a:prstTxWarp>
          </a:bodyPr>
          <a:lstStyle/>
          <a:p>
            <a:pPr eaLnBrk="1" hangingPunct="1">
              <a:buFont typeface="Arial" pitchFamily="-86" charset="0"/>
              <a:buNone/>
            </a:pPr>
            <a:r>
              <a:rPr lang="es-ES" sz="2800" b="1" dirty="0" smtClean="0">
                <a:solidFill>
                  <a:schemeClr val="bg1"/>
                </a:solidFill>
              </a:rPr>
              <a:t>Mapa de recursos comunitarios para la salud </a:t>
            </a:r>
            <a:endParaRPr lang="es-ES" sz="2800" b="1" dirty="0">
              <a:solidFill>
                <a:schemeClr val="bg1"/>
              </a:solidFill>
            </a:endParaRPr>
          </a:p>
        </p:txBody>
      </p:sp>
    </p:spTree>
    <p:extLst>
      <p:ext uri="{BB962C8B-B14F-4D97-AF65-F5344CB8AC3E}">
        <p14:creationId xmlns:p14="http://schemas.microsoft.com/office/powerpoint/2010/main" val="501973362"/>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2 Marcador de número de diapositiva"/>
          <p:cNvSpPr>
            <a:spLocks noGrp="1"/>
          </p:cNvSpPr>
          <p:nvPr/>
        </p:nvSpPr>
        <p:spPr bwMode="auto">
          <a:xfrm>
            <a:off x="8531578" y="5648326"/>
            <a:ext cx="548923" cy="396875"/>
          </a:xfrm>
          <a:prstGeom prst="bracketPair">
            <a:avLst>
              <a:gd name="adj" fmla="val 17949"/>
            </a:avLst>
          </a:prstGeom>
          <a:noFill/>
          <a:ln w="1905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9pPr>
          </a:lstStyle>
          <a:p>
            <a:pPr algn="ctr" eaLnBrk="1" hangingPunct="1">
              <a:spcBef>
                <a:spcPct val="0"/>
              </a:spcBef>
              <a:buClrTx/>
              <a:buSzTx/>
              <a:buFontTx/>
              <a:buNone/>
            </a:pPr>
            <a:fld id="{9BD92107-BD52-4AC9-816D-4091B9E571F4}" type="slidenum">
              <a:rPr lang="es-ES" altLang="es-ES" sz="1800">
                <a:solidFill>
                  <a:schemeClr val="bg1"/>
                </a:solidFill>
                <a:latin typeface="Arial" pitchFamily="34" charset="0"/>
              </a:rPr>
              <a:pPr algn="ctr" eaLnBrk="1" hangingPunct="1">
                <a:spcBef>
                  <a:spcPct val="0"/>
                </a:spcBef>
                <a:buClrTx/>
                <a:buSzTx/>
                <a:buFontTx/>
                <a:buNone/>
              </a:pPr>
              <a:t>3</a:t>
            </a:fld>
            <a:endParaRPr lang="es-ES" altLang="es-ES" sz="1800">
              <a:solidFill>
                <a:schemeClr val="bg1"/>
              </a:solidFill>
              <a:latin typeface="Arial" pitchFamily="34" charset="0"/>
            </a:endParaRPr>
          </a:p>
        </p:txBody>
      </p:sp>
      <p:sp>
        <p:nvSpPr>
          <p:cNvPr id="7" name="Text Box 1"/>
          <p:cNvSpPr txBox="1">
            <a:spLocks noChangeArrowheads="1"/>
          </p:cNvSpPr>
          <p:nvPr/>
        </p:nvSpPr>
        <p:spPr bwMode="auto">
          <a:xfrm>
            <a:off x="228600" y="1219200"/>
            <a:ext cx="8675688" cy="4875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512763" indent="-511175">
              <a:tabLst>
                <a:tab pos="512763" algn="l"/>
                <a:tab pos="960438" algn="l"/>
                <a:tab pos="1409700" algn="l"/>
                <a:tab pos="1858963" algn="l"/>
                <a:tab pos="2308225" algn="l"/>
                <a:tab pos="2757488" algn="l"/>
                <a:tab pos="3206750" algn="l"/>
                <a:tab pos="3656013" algn="l"/>
                <a:tab pos="4105275" algn="l"/>
                <a:tab pos="4554538" algn="l"/>
                <a:tab pos="5003800" algn="l"/>
                <a:tab pos="5453063" algn="l"/>
                <a:tab pos="5902325" algn="l"/>
                <a:tab pos="6351588" algn="l"/>
                <a:tab pos="6800850" algn="l"/>
                <a:tab pos="7250113" algn="l"/>
                <a:tab pos="7699375" algn="l"/>
                <a:tab pos="8148638" algn="l"/>
                <a:tab pos="8597900" algn="l"/>
                <a:tab pos="9047163" algn="l"/>
                <a:tab pos="9496425" algn="l"/>
              </a:tabLst>
              <a:defRPr>
                <a:solidFill>
                  <a:srgbClr val="000000"/>
                </a:solidFill>
                <a:latin typeface="Arial" charset="0"/>
                <a:ea typeface="Droid Sans Fallback" charset="0"/>
                <a:cs typeface="Droid Sans Fallback" charset="0"/>
              </a:defRPr>
            </a:lvl1pPr>
            <a:lvl2pPr marL="911225" indent="-511175">
              <a:tabLst>
                <a:tab pos="512763" algn="l"/>
                <a:tab pos="960438" algn="l"/>
                <a:tab pos="1409700" algn="l"/>
                <a:tab pos="1858963" algn="l"/>
                <a:tab pos="2308225" algn="l"/>
                <a:tab pos="2757488" algn="l"/>
                <a:tab pos="3206750" algn="l"/>
                <a:tab pos="3656013" algn="l"/>
                <a:tab pos="4105275" algn="l"/>
                <a:tab pos="4554538" algn="l"/>
                <a:tab pos="5003800" algn="l"/>
                <a:tab pos="5453063" algn="l"/>
                <a:tab pos="5902325" algn="l"/>
                <a:tab pos="6351588" algn="l"/>
                <a:tab pos="6800850" algn="l"/>
                <a:tab pos="7250113" algn="l"/>
                <a:tab pos="7699375" algn="l"/>
                <a:tab pos="8148638" algn="l"/>
                <a:tab pos="8597900" algn="l"/>
                <a:tab pos="9047163" algn="l"/>
                <a:tab pos="9496425" algn="l"/>
              </a:tabLst>
              <a:defRPr>
                <a:solidFill>
                  <a:srgbClr val="000000"/>
                </a:solidFill>
                <a:latin typeface="Arial" charset="0"/>
                <a:ea typeface="Droid Sans Fallback" charset="0"/>
                <a:cs typeface="Droid Sans Fallback" charset="0"/>
              </a:defRPr>
            </a:lvl2pPr>
            <a:lvl3pPr>
              <a:tabLst>
                <a:tab pos="512763" algn="l"/>
                <a:tab pos="960438" algn="l"/>
                <a:tab pos="1409700" algn="l"/>
                <a:tab pos="1858963" algn="l"/>
                <a:tab pos="2308225" algn="l"/>
                <a:tab pos="2757488" algn="l"/>
                <a:tab pos="3206750" algn="l"/>
                <a:tab pos="3656013" algn="l"/>
                <a:tab pos="4105275" algn="l"/>
                <a:tab pos="4554538" algn="l"/>
                <a:tab pos="5003800" algn="l"/>
                <a:tab pos="5453063" algn="l"/>
                <a:tab pos="5902325" algn="l"/>
                <a:tab pos="6351588" algn="l"/>
                <a:tab pos="6800850" algn="l"/>
                <a:tab pos="7250113" algn="l"/>
                <a:tab pos="7699375" algn="l"/>
                <a:tab pos="8148638" algn="l"/>
                <a:tab pos="8597900" algn="l"/>
                <a:tab pos="9047163" algn="l"/>
                <a:tab pos="9496425" algn="l"/>
              </a:tabLst>
              <a:defRPr>
                <a:solidFill>
                  <a:srgbClr val="000000"/>
                </a:solidFill>
                <a:latin typeface="Arial" charset="0"/>
                <a:ea typeface="Droid Sans Fallback" charset="0"/>
                <a:cs typeface="Droid Sans Fallback" charset="0"/>
              </a:defRPr>
            </a:lvl3pPr>
            <a:lvl4pPr>
              <a:tabLst>
                <a:tab pos="512763" algn="l"/>
                <a:tab pos="960438" algn="l"/>
                <a:tab pos="1409700" algn="l"/>
                <a:tab pos="1858963" algn="l"/>
                <a:tab pos="2308225" algn="l"/>
                <a:tab pos="2757488" algn="l"/>
                <a:tab pos="3206750" algn="l"/>
                <a:tab pos="3656013" algn="l"/>
                <a:tab pos="4105275" algn="l"/>
                <a:tab pos="4554538" algn="l"/>
                <a:tab pos="5003800" algn="l"/>
                <a:tab pos="5453063" algn="l"/>
                <a:tab pos="5902325" algn="l"/>
                <a:tab pos="6351588" algn="l"/>
                <a:tab pos="6800850" algn="l"/>
                <a:tab pos="7250113" algn="l"/>
                <a:tab pos="7699375" algn="l"/>
                <a:tab pos="8148638" algn="l"/>
                <a:tab pos="8597900" algn="l"/>
                <a:tab pos="9047163" algn="l"/>
                <a:tab pos="9496425" algn="l"/>
              </a:tabLst>
              <a:defRPr>
                <a:solidFill>
                  <a:srgbClr val="000000"/>
                </a:solidFill>
                <a:latin typeface="Arial" charset="0"/>
                <a:ea typeface="Droid Sans Fallback" charset="0"/>
                <a:cs typeface="Droid Sans Fallback" charset="0"/>
              </a:defRPr>
            </a:lvl4pPr>
            <a:lvl5pPr>
              <a:tabLst>
                <a:tab pos="512763" algn="l"/>
                <a:tab pos="960438" algn="l"/>
                <a:tab pos="1409700" algn="l"/>
                <a:tab pos="1858963" algn="l"/>
                <a:tab pos="2308225" algn="l"/>
                <a:tab pos="2757488" algn="l"/>
                <a:tab pos="3206750" algn="l"/>
                <a:tab pos="3656013" algn="l"/>
                <a:tab pos="4105275" algn="l"/>
                <a:tab pos="4554538" algn="l"/>
                <a:tab pos="5003800" algn="l"/>
                <a:tab pos="5453063" algn="l"/>
                <a:tab pos="5902325" algn="l"/>
                <a:tab pos="6351588" algn="l"/>
                <a:tab pos="6800850" algn="l"/>
                <a:tab pos="7250113" algn="l"/>
                <a:tab pos="7699375" algn="l"/>
                <a:tab pos="8148638" algn="l"/>
                <a:tab pos="8597900" algn="l"/>
                <a:tab pos="9047163" algn="l"/>
                <a:tab pos="9496425" algn="l"/>
              </a:tabLst>
              <a:defRPr>
                <a:solidFill>
                  <a:srgbClr val="000000"/>
                </a:solidFill>
                <a:latin typeface="Arial" charset="0"/>
                <a:ea typeface="Droid Sans Fallback" charset="0"/>
                <a:cs typeface="Droid Sans Fallback"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512763" algn="l"/>
                <a:tab pos="960438" algn="l"/>
                <a:tab pos="1409700" algn="l"/>
                <a:tab pos="1858963" algn="l"/>
                <a:tab pos="2308225" algn="l"/>
                <a:tab pos="2757488" algn="l"/>
                <a:tab pos="3206750" algn="l"/>
                <a:tab pos="3656013" algn="l"/>
                <a:tab pos="4105275" algn="l"/>
                <a:tab pos="4554538" algn="l"/>
                <a:tab pos="5003800" algn="l"/>
                <a:tab pos="5453063" algn="l"/>
                <a:tab pos="5902325" algn="l"/>
                <a:tab pos="6351588" algn="l"/>
                <a:tab pos="6800850" algn="l"/>
                <a:tab pos="7250113" algn="l"/>
                <a:tab pos="7699375" algn="l"/>
                <a:tab pos="8148638" algn="l"/>
                <a:tab pos="8597900" algn="l"/>
                <a:tab pos="9047163" algn="l"/>
                <a:tab pos="9496425" algn="l"/>
              </a:tabLst>
              <a:defRPr>
                <a:solidFill>
                  <a:srgbClr val="000000"/>
                </a:solidFill>
                <a:latin typeface="Arial" charset="0"/>
                <a:ea typeface="Droid Sans Fallback" charset="0"/>
                <a:cs typeface="Droid Sans Fallback"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512763" algn="l"/>
                <a:tab pos="960438" algn="l"/>
                <a:tab pos="1409700" algn="l"/>
                <a:tab pos="1858963" algn="l"/>
                <a:tab pos="2308225" algn="l"/>
                <a:tab pos="2757488" algn="l"/>
                <a:tab pos="3206750" algn="l"/>
                <a:tab pos="3656013" algn="l"/>
                <a:tab pos="4105275" algn="l"/>
                <a:tab pos="4554538" algn="l"/>
                <a:tab pos="5003800" algn="l"/>
                <a:tab pos="5453063" algn="l"/>
                <a:tab pos="5902325" algn="l"/>
                <a:tab pos="6351588" algn="l"/>
                <a:tab pos="6800850" algn="l"/>
                <a:tab pos="7250113" algn="l"/>
                <a:tab pos="7699375" algn="l"/>
                <a:tab pos="8148638" algn="l"/>
                <a:tab pos="8597900" algn="l"/>
                <a:tab pos="9047163" algn="l"/>
                <a:tab pos="9496425" algn="l"/>
              </a:tabLst>
              <a:defRPr>
                <a:solidFill>
                  <a:srgbClr val="000000"/>
                </a:solidFill>
                <a:latin typeface="Arial" charset="0"/>
                <a:ea typeface="Droid Sans Fallback" charset="0"/>
                <a:cs typeface="Droid Sans Fallback"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512763" algn="l"/>
                <a:tab pos="960438" algn="l"/>
                <a:tab pos="1409700" algn="l"/>
                <a:tab pos="1858963" algn="l"/>
                <a:tab pos="2308225" algn="l"/>
                <a:tab pos="2757488" algn="l"/>
                <a:tab pos="3206750" algn="l"/>
                <a:tab pos="3656013" algn="l"/>
                <a:tab pos="4105275" algn="l"/>
                <a:tab pos="4554538" algn="l"/>
                <a:tab pos="5003800" algn="l"/>
                <a:tab pos="5453063" algn="l"/>
                <a:tab pos="5902325" algn="l"/>
                <a:tab pos="6351588" algn="l"/>
                <a:tab pos="6800850" algn="l"/>
                <a:tab pos="7250113" algn="l"/>
                <a:tab pos="7699375" algn="l"/>
                <a:tab pos="8148638" algn="l"/>
                <a:tab pos="8597900" algn="l"/>
                <a:tab pos="9047163" algn="l"/>
                <a:tab pos="9496425" algn="l"/>
              </a:tabLst>
              <a:defRPr>
                <a:solidFill>
                  <a:srgbClr val="000000"/>
                </a:solidFill>
                <a:latin typeface="Arial" charset="0"/>
                <a:ea typeface="Droid Sans Fallback" charset="0"/>
                <a:cs typeface="Droid Sans Fallback"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512763" algn="l"/>
                <a:tab pos="960438" algn="l"/>
                <a:tab pos="1409700" algn="l"/>
                <a:tab pos="1858963" algn="l"/>
                <a:tab pos="2308225" algn="l"/>
                <a:tab pos="2757488" algn="l"/>
                <a:tab pos="3206750" algn="l"/>
                <a:tab pos="3656013" algn="l"/>
                <a:tab pos="4105275" algn="l"/>
                <a:tab pos="4554538" algn="l"/>
                <a:tab pos="5003800" algn="l"/>
                <a:tab pos="5453063" algn="l"/>
                <a:tab pos="5902325" algn="l"/>
                <a:tab pos="6351588" algn="l"/>
                <a:tab pos="6800850" algn="l"/>
                <a:tab pos="7250113" algn="l"/>
                <a:tab pos="7699375" algn="l"/>
                <a:tab pos="8148638" algn="l"/>
                <a:tab pos="8597900" algn="l"/>
                <a:tab pos="9047163" algn="l"/>
                <a:tab pos="9496425" algn="l"/>
              </a:tabLst>
              <a:defRPr>
                <a:solidFill>
                  <a:srgbClr val="000000"/>
                </a:solidFill>
                <a:latin typeface="Arial" charset="0"/>
                <a:ea typeface="Droid Sans Fallback" charset="0"/>
                <a:cs typeface="Droid Sans Fallback" charset="0"/>
              </a:defRPr>
            </a:lvl9pPr>
          </a:lstStyle>
          <a:p>
            <a:pPr hangingPunct="1">
              <a:lnSpc>
                <a:spcPct val="100000"/>
              </a:lnSpc>
              <a:spcBef>
                <a:spcPts val="438"/>
              </a:spcBef>
              <a:buClr>
                <a:srgbClr val="632523"/>
              </a:buClr>
            </a:pPr>
            <a:r>
              <a:rPr lang="es-ES" altLang="es-ES" sz="2200" b="1" dirty="0" smtClean="0">
                <a:solidFill>
                  <a:srgbClr val="3E6CA4"/>
                </a:solidFill>
              </a:rPr>
              <a:t>	</a:t>
            </a:r>
            <a:r>
              <a:rPr lang="es-ES" altLang="es-ES" sz="2200" b="1" dirty="0" smtClean="0">
                <a:solidFill>
                  <a:srgbClr val="008000"/>
                </a:solidFill>
              </a:rPr>
              <a:t>La </a:t>
            </a:r>
            <a:r>
              <a:rPr lang="es-ES" altLang="es-ES" sz="2200" b="1" dirty="0">
                <a:solidFill>
                  <a:srgbClr val="008000"/>
                </a:solidFill>
              </a:rPr>
              <a:t>Estrategia de Promoción de la Salud y Prevención en el SNS </a:t>
            </a:r>
            <a:r>
              <a:rPr lang="es-ES" altLang="es-ES" sz="2200" b="1" dirty="0" smtClean="0">
                <a:solidFill>
                  <a:srgbClr val="008000"/>
                </a:solidFill>
              </a:rPr>
              <a:t>(EPSP)</a:t>
            </a:r>
            <a:endParaRPr lang="es-ES" altLang="es-ES" sz="2200" b="1" dirty="0">
              <a:solidFill>
                <a:srgbClr val="008000"/>
              </a:solidFill>
            </a:endParaRPr>
          </a:p>
          <a:p>
            <a:pPr marL="1250950" lvl="1" indent="-349250" hangingPunct="1">
              <a:lnSpc>
                <a:spcPct val="100000"/>
              </a:lnSpc>
              <a:spcBef>
                <a:spcPts val="400"/>
              </a:spcBef>
              <a:spcAft>
                <a:spcPts val="200"/>
              </a:spcAft>
              <a:buFont typeface="Arial"/>
              <a:buChar char="•"/>
              <a:tabLst>
                <a:tab pos="538163" algn="l"/>
                <a:tab pos="960438" algn="l"/>
                <a:tab pos="1409700" algn="l"/>
                <a:tab pos="1858963" algn="l"/>
                <a:tab pos="2308225" algn="l"/>
                <a:tab pos="2757488" algn="l"/>
                <a:tab pos="3206750" algn="l"/>
                <a:tab pos="3656013" algn="l"/>
                <a:tab pos="4105275" algn="l"/>
                <a:tab pos="4554538" algn="l"/>
                <a:tab pos="5003800" algn="l"/>
                <a:tab pos="5453063" algn="l"/>
                <a:tab pos="5902325" algn="l"/>
                <a:tab pos="6351588" algn="l"/>
                <a:tab pos="6800850" algn="l"/>
                <a:tab pos="7250113" algn="l"/>
                <a:tab pos="7699375" algn="l"/>
                <a:tab pos="8148638" algn="l"/>
                <a:tab pos="8597900" algn="l"/>
                <a:tab pos="9047163" algn="l"/>
                <a:tab pos="9496425" algn="l"/>
              </a:tabLst>
            </a:pPr>
            <a:r>
              <a:rPr lang="es-ES" altLang="es-ES" sz="2000" b="1" dirty="0">
                <a:solidFill>
                  <a:srgbClr val="1F497D"/>
                </a:solidFill>
              </a:rPr>
              <a:t>¿Por qué es </a:t>
            </a:r>
            <a:r>
              <a:rPr lang="es-ES" altLang="es-ES" sz="2000" b="1" dirty="0" smtClean="0">
                <a:solidFill>
                  <a:srgbClr val="1F497D"/>
                </a:solidFill>
              </a:rPr>
              <a:t>necesaria? </a:t>
            </a:r>
          </a:p>
          <a:p>
            <a:pPr marL="1250950" lvl="1" indent="-349250" hangingPunct="1">
              <a:lnSpc>
                <a:spcPct val="100000"/>
              </a:lnSpc>
              <a:spcBef>
                <a:spcPts val="400"/>
              </a:spcBef>
              <a:spcAft>
                <a:spcPts val="200"/>
              </a:spcAft>
              <a:buFont typeface="Arial"/>
              <a:buChar char="•"/>
              <a:tabLst>
                <a:tab pos="538163" algn="l"/>
                <a:tab pos="960438" algn="l"/>
                <a:tab pos="1409700" algn="l"/>
                <a:tab pos="1858963" algn="l"/>
                <a:tab pos="2308225" algn="l"/>
                <a:tab pos="2757488" algn="l"/>
                <a:tab pos="3206750" algn="l"/>
                <a:tab pos="3656013" algn="l"/>
                <a:tab pos="4105275" algn="l"/>
                <a:tab pos="4554538" algn="l"/>
                <a:tab pos="5003800" algn="l"/>
                <a:tab pos="5453063" algn="l"/>
                <a:tab pos="5902325" algn="l"/>
                <a:tab pos="6351588" algn="l"/>
                <a:tab pos="6800850" algn="l"/>
                <a:tab pos="7250113" algn="l"/>
                <a:tab pos="7699375" algn="l"/>
                <a:tab pos="8148638" algn="l"/>
                <a:tab pos="8597900" algn="l"/>
                <a:tab pos="9047163" algn="l"/>
                <a:tab pos="9496425" algn="l"/>
              </a:tabLst>
            </a:pPr>
            <a:r>
              <a:rPr lang="es-ES" altLang="es-ES" sz="2000" b="1" dirty="0" smtClean="0">
                <a:solidFill>
                  <a:srgbClr val="1F497D"/>
                </a:solidFill>
              </a:rPr>
              <a:t>¿En </a:t>
            </a:r>
            <a:r>
              <a:rPr lang="es-ES" altLang="es-ES" sz="2000" b="1" dirty="0">
                <a:solidFill>
                  <a:srgbClr val="1F497D"/>
                </a:solidFill>
              </a:rPr>
              <a:t>qué </a:t>
            </a:r>
            <a:r>
              <a:rPr lang="es-ES" altLang="es-ES" sz="2000" b="1" dirty="0" smtClean="0">
                <a:solidFill>
                  <a:srgbClr val="1F497D"/>
                </a:solidFill>
              </a:rPr>
              <a:t>consiste? </a:t>
            </a:r>
          </a:p>
          <a:p>
            <a:pPr hangingPunct="1">
              <a:lnSpc>
                <a:spcPct val="100000"/>
              </a:lnSpc>
              <a:spcBef>
                <a:spcPts val="1200"/>
              </a:spcBef>
              <a:buClr>
                <a:srgbClr val="632523"/>
              </a:buClr>
            </a:pPr>
            <a:r>
              <a:rPr lang="es-ES" altLang="es-ES" sz="2200" b="1" dirty="0" smtClean="0">
                <a:solidFill>
                  <a:srgbClr val="1F497D"/>
                </a:solidFill>
              </a:rPr>
              <a:t>	</a:t>
            </a:r>
            <a:r>
              <a:rPr lang="es-ES" altLang="es-ES" sz="2200" b="1" dirty="0" smtClean="0">
                <a:solidFill>
                  <a:srgbClr val="008000"/>
                </a:solidFill>
              </a:rPr>
              <a:t>El </a:t>
            </a:r>
            <a:r>
              <a:rPr lang="es-ES" altLang="es-ES" sz="2200" b="1" dirty="0">
                <a:solidFill>
                  <a:srgbClr val="008000"/>
                </a:solidFill>
              </a:rPr>
              <a:t>ámbito local y la salud de la población</a:t>
            </a:r>
          </a:p>
          <a:p>
            <a:pPr marL="1250950" lvl="1" indent="-349250">
              <a:spcBef>
                <a:spcPts val="400"/>
              </a:spcBef>
              <a:spcAft>
                <a:spcPts val="200"/>
              </a:spcAft>
              <a:buFont typeface="Arial"/>
              <a:buChar char="•"/>
              <a:tabLst>
                <a:tab pos="538163" algn="l"/>
                <a:tab pos="960438" algn="l"/>
                <a:tab pos="1409700" algn="l"/>
                <a:tab pos="1858963" algn="l"/>
                <a:tab pos="2308225" algn="l"/>
                <a:tab pos="2757488" algn="l"/>
                <a:tab pos="3206750" algn="l"/>
                <a:tab pos="3656013" algn="l"/>
                <a:tab pos="4105275" algn="l"/>
                <a:tab pos="4554538" algn="l"/>
                <a:tab pos="5003800" algn="l"/>
                <a:tab pos="5453063" algn="l"/>
                <a:tab pos="5902325" algn="l"/>
                <a:tab pos="6351588" algn="l"/>
                <a:tab pos="6800850" algn="l"/>
                <a:tab pos="7250113" algn="l"/>
                <a:tab pos="7699375" algn="l"/>
                <a:tab pos="8148638" algn="l"/>
                <a:tab pos="8597900" algn="l"/>
                <a:tab pos="9047163" algn="l"/>
                <a:tab pos="9496425" algn="l"/>
              </a:tabLst>
            </a:pPr>
            <a:r>
              <a:rPr lang="es-ES" altLang="es-ES" sz="2000" b="1" dirty="0">
                <a:solidFill>
                  <a:srgbClr val="1F497D"/>
                </a:solidFill>
              </a:rPr>
              <a:t>El papel del municipio en la salud.</a:t>
            </a:r>
          </a:p>
          <a:p>
            <a:pPr marL="1250950" lvl="1" indent="-349250">
              <a:spcBef>
                <a:spcPts val="400"/>
              </a:spcBef>
              <a:spcAft>
                <a:spcPts val="200"/>
              </a:spcAft>
              <a:buFont typeface="Arial"/>
              <a:buChar char="•"/>
              <a:tabLst>
                <a:tab pos="538163" algn="l"/>
                <a:tab pos="960438" algn="l"/>
                <a:tab pos="1409700" algn="l"/>
                <a:tab pos="1858963" algn="l"/>
                <a:tab pos="2308225" algn="l"/>
                <a:tab pos="2757488" algn="l"/>
                <a:tab pos="3206750" algn="l"/>
                <a:tab pos="3656013" algn="l"/>
                <a:tab pos="4105275" algn="l"/>
                <a:tab pos="4554538" algn="l"/>
                <a:tab pos="5003800" algn="l"/>
                <a:tab pos="5453063" algn="l"/>
                <a:tab pos="5902325" algn="l"/>
                <a:tab pos="6351588" algn="l"/>
                <a:tab pos="6800850" algn="l"/>
                <a:tab pos="7250113" algn="l"/>
                <a:tab pos="7699375" algn="l"/>
                <a:tab pos="8148638" algn="l"/>
                <a:tab pos="8597900" algn="l"/>
                <a:tab pos="9047163" algn="l"/>
                <a:tab pos="9496425" algn="l"/>
              </a:tabLst>
            </a:pPr>
            <a:r>
              <a:rPr lang="es-ES" altLang="es-ES" sz="2000" b="1" dirty="0">
                <a:solidFill>
                  <a:srgbClr val="1F497D"/>
                </a:solidFill>
              </a:rPr>
              <a:t>¿Qué se ha hecho hasta ahora en </a:t>
            </a:r>
            <a:r>
              <a:rPr lang="es-ES" altLang="es-ES" b="1" dirty="0">
                <a:solidFill>
                  <a:srgbClr val="FF0000"/>
                </a:solidFill>
              </a:rPr>
              <a:t>nuestro municipio</a:t>
            </a:r>
            <a:r>
              <a:rPr lang="es-ES" altLang="es-ES" dirty="0">
                <a:solidFill>
                  <a:srgbClr val="FF0000"/>
                </a:solidFill>
              </a:rPr>
              <a:t>?</a:t>
            </a:r>
            <a:endParaRPr lang="es-ES" altLang="es-ES" dirty="0" smtClean="0">
              <a:solidFill>
                <a:srgbClr val="FF0000"/>
              </a:solidFill>
            </a:endParaRPr>
          </a:p>
          <a:p>
            <a:pPr>
              <a:spcBef>
                <a:spcPts val="1200"/>
              </a:spcBef>
              <a:buClr>
                <a:srgbClr val="632523"/>
              </a:buClr>
            </a:pPr>
            <a:r>
              <a:rPr lang="es-ES" altLang="es-ES" sz="2200" b="1" dirty="0" smtClean="0">
                <a:solidFill>
                  <a:srgbClr val="FF0000"/>
                </a:solidFill>
              </a:rPr>
              <a:t>	XXX</a:t>
            </a:r>
            <a:r>
              <a:rPr lang="es-ES" altLang="es-ES" sz="2200" b="1" dirty="0" smtClean="0">
                <a:solidFill>
                  <a:srgbClr val="3E6CA4"/>
                </a:solidFill>
              </a:rPr>
              <a:t> </a:t>
            </a:r>
            <a:r>
              <a:rPr lang="es-ES" altLang="es-ES" sz="2200" b="1" dirty="0">
                <a:solidFill>
                  <a:srgbClr val="008000"/>
                </a:solidFill>
              </a:rPr>
              <a:t>se adhiere a la Estrategia</a:t>
            </a:r>
          </a:p>
          <a:p>
            <a:pPr marL="1250950" lvl="1" indent="-349250">
              <a:spcBef>
                <a:spcPts val="400"/>
              </a:spcBef>
              <a:spcAft>
                <a:spcPts val="200"/>
              </a:spcAft>
              <a:buFont typeface="Arial"/>
              <a:buChar char="•"/>
              <a:tabLst>
                <a:tab pos="538163" algn="l"/>
                <a:tab pos="960438" algn="l"/>
                <a:tab pos="1409700" algn="l"/>
                <a:tab pos="1858963" algn="l"/>
                <a:tab pos="2308225" algn="l"/>
                <a:tab pos="2757488" algn="l"/>
                <a:tab pos="3206750" algn="l"/>
                <a:tab pos="3656013" algn="l"/>
                <a:tab pos="4105275" algn="l"/>
                <a:tab pos="4554538" algn="l"/>
                <a:tab pos="5003800" algn="l"/>
                <a:tab pos="5453063" algn="l"/>
                <a:tab pos="5902325" algn="l"/>
                <a:tab pos="6351588" algn="l"/>
                <a:tab pos="6800850" algn="l"/>
                <a:tab pos="7250113" algn="l"/>
                <a:tab pos="7699375" algn="l"/>
                <a:tab pos="8148638" algn="l"/>
                <a:tab pos="8597900" algn="l"/>
                <a:tab pos="9047163" algn="l"/>
                <a:tab pos="9496425" algn="l"/>
              </a:tabLst>
            </a:pPr>
            <a:r>
              <a:rPr lang="es-ES" altLang="es-ES" sz="2000" b="1" dirty="0">
                <a:solidFill>
                  <a:srgbClr val="1F497D"/>
                </a:solidFill>
              </a:rPr>
              <a:t>Mesa de coordinación intersectorial.</a:t>
            </a:r>
          </a:p>
          <a:p>
            <a:pPr marL="1250950" lvl="1" indent="-349250">
              <a:spcBef>
                <a:spcPts val="400"/>
              </a:spcBef>
              <a:spcAft>
                <a:spcPts val="200"/>
              </a:spcAft>
              <a:buFont typeface="Arial"/>
              <a:buChar char="•"/>
              <a:tabLst>
                <a:tab pos="538163" algn="l"/>
                <a:tab pos="960438" algn="l"/>
                <a:tab pos="1409700" algn="l"/>
                <a:tab pos="1858963" algn="l"/>
                <a:tab pos="2308225" algn="l"/>
                <a:tab pos="2757488" algn="l"/>
                <a:tab pos="3206750" algn="l"/>
                <a:tab pos="3656013" algn="l"/>
                <a:tab pos="4105275" algn="l"/>
                <a:tab pos="4554538" algn="l"/>
                <a:tab pos="5003800" algn="l"/>
                <a:tab pos="5453063" algn="l"/>
                <a:tab pos="5902325" algn="l"/>
                <a:tab pos="6351588" algn="l"/>
                <a:tab pos="6800850" algn="l"/>
                <a:tab pos="7250113" algn="l"/>
                <a:tab pos="7699375" algn="l"/>
                <a:tab pos="8148638" algn="l"/>
                <a:tab pos="8597900" algn="l"/>
                <a:tab pos="9047163" algn="l"/>
                <a:tab pos="9496425" algn="l"/>
              </a:tabLst>
            </a:pPr>
            <a:r>
              <a:rPr lang="es-ES" altLang="es-ES" sz="2000" b="1" dirty="0">
                <a:solidFill>
                  <a:srgbClr val="1F497D"/>
                </a:solidFill>
              </a:rPr>
              <a:t>Mapa de recursos comunitarios para la salud.</a:t>
            </a:r>
          </a:p>
          <a:p>
            <a:pPr marL="1250950" lvl="1" indent="-349250">
              <a:spcBef>
                <a:spcPts val="400"/>
              </a:spcBef>
              <a:spcAft>
                <a:spcPts val="200"/>
              </a:spcAft>
              <a:buFont typeface="Arial"/>
              <a:buChar char="•"/>
              <a:tabLst>
                <a:tab pos="538163" algn="l"/>
                <a:tab pos="960438" algn="l"/>
                <a:tab pos="1409700" algn="l"/>
                <a:tab pos="1858963" algn="l"/>
                <a:tab pos="2308225" algn="l"/>
                <a:tab pos="2757488" algn="l"/>
                <a:tab pos="3206750" algn="l"/>
                <a:tab pos="3656013" algn="l"/>
                <a:tab pos="4105275" algn="l"/>
                <a:tab pos="4554538" algn="l"/>
                <a:tab pos="5003800" algn="l"/>
                <a:tab pos="5453063" algn="l"/>
                <a:tab pos="5902325" algn="l"/>
                <a:tab pos="6351588" algn="l"/>
                <a:tab pos="6800850" algn="l"/>
                <a:tab pos="7250113" algn="l"/>
                <a:tab pos="7699375" algn="l"/>
                <a:tab pos="8148638" algn="l"/>
                <a:tab pos="8597900" algn="l"/>
                <a:tab pos="9047163" algn="l"/>
                <a:tab pos="9496425" algn="l"/>
              </a:tabLst>
            </a:pPr>
            <a:r>
              <a:rPr lang="es-ES_tradnl" altLang="es-ES" sz="2000" b="1" dirty="0" smtClean="0">
                <a:solidFill>
                  <a:srgbClr val="1F497D"/>
                </a:solidFill>
              </a:rPr>
              <a:t>Cronograma.</a:t>
            </a:r>
          </a:p>
          <a:p>
            <a:pPr>
              <a:spcBef>
                <a:spcPts val="1200"/>
              </a:spcBef>
              <a:spcAft>
                <a:spcPts val="200"/>
              </a:spcAft>
              <a:buClr>
                <a:srgbClr val="632523"/>
              </a:buClr>
            </a:pPr>
            <a:r>
              <a:rPr lang="es-ES_tradnl" altLang="es-ES" sz="2200" b="1" dirty="0" smtClean="0">
                <a:solidFill>
                  <a:srgbClr val="1F497D"/>
                </a:solidFill>
              </a:rPr>
              <a:t>	</a:t>
            </a:r>
            <a:r>
              <a:rPr lang="es-ES_tradnl" altLang="es-ES" sz="2200" b="1" dirty="0" smtClean="0">
                <a:solidFill>
                  <a:srgbClr val="008000"/>
                </a:solidFill>
              </a:rPr>
              <a:t>Acciones </a:t>
            </a:r>
            <a:r>
              <a:rPr lang="es-ES_tradnl" altLang="es-ES" sz="2200" b="1" dirty="0">
                <a:solidFill>
                  <a:srgbClr val="008000"/>
                </a:solidFill>
              </a:rPr>
              <a:t>desarrolladas en la EPSP</a:t>
            </a:r>
            <a:endParaRPr lang="es-ES" altLang="es-ES" sz="2200" b="1" dirty="0">
              <a:solidFill>
                <a:srgbClr val="008000"/>
              </a:solidFill>
            </a:endParaRPr>
          </a:p>
          <a:p>
            <a:pPr marL="342900" indent="-339725" hangingPunct="1">
              <a:lnSpc>
                <a:spcPct val="100000"/>
              </a:lnSpc>
              <a:spcBef>
                <a:spcPts val="525"/>
              </a:spcBef>
              <a:buClrTx/>
              <a:buFontTx/>
              <a:buNone/>
            </a:pPr>
            <a:endParaRPr lang="es-ES" altLang="es-ES" sz="1400" dirty="0"/>
          </a:p>
        </p:txBody>
      </p:sp>
      <p:sp>
        <p:nvSpPr>
          <p:cNvPr id="9" name="Rectangle 3"/>
          <p:cNvSpPr txBox="1">
            <a:spLocks/>
          </p:cNvSpPr>
          <p:nvPr/>
        </p:nvSpPr>
        <p:spPr bwMode="auto">
          <a:xfrm>
            <a:off x="533400" y="-13937"/>
            <a:ext cx="8010618" cy="1144800"/>
          </a:xfrm>
          <a:prstGeom prst="rect">
            <a:avLst/>
          </a:prstGeom>
          <a:noFill/>
          <a:ln>
            <a:noFill/>
          </a:ln>
          <a:extLst/>
        </p:spPr>
        <p:txBody>
          <a:bodyPr anchor="ctr"/>
          <a:lstStyle>
            <a:lvl1pPr marL="319088" indent="-319088" eaLnBrk="0" hangingPunct="0">
              <a:spcBef>
                <a:spcPts val="700"/>
              </a:spcBef>
              <a:buClr>
                <a:schemeClr val="accent2"/>
              </a:buClr>
              <a:buSzPct val="60000"/>
              <a:buFont typeface="Wingdings" pitchFamily="2" charset="2"/>
              <a:buChar char=""/>
              <a:defRPr sz="2900">
                <a:solidFill>
                  <a:schemeClr val="tx1"/>
                </a:solidFill>
                <a:latin typeface="Tw Cen MT" pitchFamily="34" charset="0"/>
              </a:defRPr>
            </a:lvl1pPr>
            <a:lvl2pPr marL="639763" indent="-273050" eaLnBrk="0" hangingPunct="0">
              <a:spcBef>
                <a:spcPts val="550"/>
              </a:spcBef>
              <a:buClr>
                <a:schemeClr val="accent1"/>
              </a:buClr>
              <a:buSzPct val="70000"/>
              <a:buFont typeface="Wingdings 2" pitchFamily="18" charset="2"/>
              <a:buChar char=""/>
              <a:defRPr sz="2600">
                <a:solidFill>
                  <a:schemeClr val="tx1"/>
                </a:solidFill>
                <a:latin typeface="Tw Cen MT" pitchFamily="34" charset="0"/>
              </a:defRPr>
            </a:lvl2pPr>
            <a:lvl3pPr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defRPr>
            </a:lvl3pPr>
            <a:lvl4pPr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defRPr>
            </a:lvl4pPr>
            <a:lvl5pPr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defRPr>
            </a:lvl5pPr>
            <a:lvl6pPr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6pPr>
            <a:lvl7pPr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7pPr>
            <a:lvl8pPr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8pPr>
            <a:lvl9pPr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9pPr>
          </a:lstStyle>
          <a:p>
            <a:pPr marL="0" lvl="1" indent="0" algn="r">
              <a:spcBef>
                <a:spcPts val="0"/>
              </a:spcBef>
              <a:buClr>
                <a:srgbClr val="C0504D"/>
              </a:buClr>
              <a:buSzPct val="60000"/>
              <a:buNone/>
            </a:pPr>
            <a:r>
              <a:rPr lang="es-ES" altLang="es-ES" sz="5400" b="1" dirty="0" smtClean="0">
                <a:solidFill>
                  <a:srgbClr val="1F497D"/>
                </a:solidFill>
                <a:latin typeface="+mj-lt"/>
              </a:rPr>
              <a:t>Índice</a:t>
            </a:r>
            <a:r>
              <a:rPr lang="es-ES" altLang="es-ES" sz="5400" b="1" dirty="0" smtClean="0">
                <a:solidFill>
                  <a:srgbClr val="4F81BD"/>
                </a:solidFill>
                <a:latin typeface="+mj-lt"/>
              </a:rPr>
              <a:t>     </a:t>
            </a:r>
            <a:endParaRPr lang="es-ES" altLang="es-ES" sz="5400" b="1" dirty="0">
              <a:solidFill>
                <a:srgbClr val="4F81BD"/>
              </a:solidFill>
              <a:latin typeface="+mj-lt"/>
            </a:endParaRPr>
          </a:p>
        </p:txBody>
      </p:sp>
    </p:spTree>
    <p:extLst>
      <p:ext uri="{BB962C8B-B14F-4D97-AF65-F5344CB8AC3E}">
        <p14:creationId xmlns:p14="http://schemas.microsoft.com/office/powerpoint/2010/main" val="136350790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3"/>
          <a:srcRect l="2667" t="8154" r="5323" b="13721"/>
          <a:stretch/>
        </p:blipFill>
        <p:spPr>
          <a:xfrm>
            <a:off x="10380" y="2575102"/>
            <a:ext cx="9108000" cy="3794273"/>
          </a:xfrm>
          <a:prstGeom prst="rect">
            <a:avLst/>
          </a:prstGeom>
        </p:spPr>
      </p:pic>
      <p:pic>
        <p:nvPicPr>
          <p:cNvPr id="9" name="Imagen 8"/>
          <p:cNvPicPr>
            <a:picLocks noChangeAspect="1"/>
          </p:cNvPicPr>
          <p:nvPr/>
        </p:nvPicPr>
        <p:blipFill rotWithShape="1">
          <a:blip r:embed="rId4"/>
          <a:srcRect l="81396" t="8383" r="5989" b="85518"/>
          <a:stretch/>
        </p:blipFill>
        <p:spPr>
          <a:xfrm>
            <a:off x="6804248" y="1520743"/>
            <a:ext cx="2276762" cy="540000"/>
          </a:xfrm>
          <a:prstGeom prst="rect">
            <a:avLst/>
          </a:prstGeom>
        </p:spPr>
      </p:pic>
      <p:pic>
        <p:nvPicPr>
          <p:cNvPr id="10" name="Imagen 9"/>
          <p:cNvPicPr>
            <a:picLocks noChangeAspect="1"/>
          </p:cNvPicPr>
          <p:nvPr/>
        </p:nvPicPr>
        <p:blipFill rotWithShape="1">
          <a:blip r:embed="rId4"/>
          <a:srcRect l="46901" t="8205" r="36643" b="85696"/>
          <a:stretch/>
        </p:blipFill>
        <p:spPr>
          <a:xfrm>
            <a:off x="2628224" y="1412856"/>
            <a:ext cx="3960000" cy="720000"/>
          </a:xfrm>
          <a:prstGeom prst="rect">
            <a:avLst/>
          </a:prstGeom>
        </p:spPr>
      </p:pic>
      <p:pic>
        <p:nvPicPr>
          <p:cNvPr id="11" name="Marcador de contenido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6606" y="1556743"/>
            <a:ext cx="1559582" cy="504000"/>
          </a:xfrm>
          <a:prstGeom prst="rect">
            <a:avLst/>
          </a:prstGeom>
        </p:spPr>
      </p:pic>
      <p:sp>
        <p:nvSpPr>
          <p:cNvPr id="12" name="7 CuadroTexto"/>
          <p:cNvSpPr txBox="1"/>
          <p:nvPr/>
        </p:nvSpPr>
        <p:spPr>
          <a:xfrm>
            <a:off x="3441648" y="2179748"/>
            <a:ext cx="2736304" cy="307777"/>
          </a:xfrm>
          <a:prstGeom prst="rect">
            <a:avLst/>
          </a:prstGeom>
          <a:noFill/>
        </p:spPr>
        <p:txBody>
          <a:bodyPr wrap="square" rtlCol="0">
            <a:spAutoFit/>
          </a:bodyPr>
          <a:lstStyle/>
          <a:p>
            <a:r>
              <a:rPr lang="es-ES" sz="1400" dirty="0">
                <a:hlinkClick r:id="rId6"/>
              </a:rPr>
              <a:t>https://localizasalud.mscbs.es/</a:t>
            </a:r>
            <a:endParaRPr lang="es-ES" sz="1400" dirty="0"/>
          </a:p>
        </p:txBody>
      </p:sp>
      <p:sp>
        <p:nvSpPr>
          <p:cNvPr id="13" name="1 Título"/>
          <p:cNvSpPr txBox="1">
            <a:spLocks noChangeArrowheads="1"/>
          </p:cNvSpPr>
          <p:nvPr/>
        </p:nvSpPr>
        <p:spPr bwMode="auto">
          <a:xfrm>
            <a:off x="4191000" y="0"/>
            <a:ext cx="4953000" cy="1143000"/>
          </a:xfrm>
          <a:prstGeom prst="rect">
            <a:avLst/>
          </a:prstGeom>
          <a:solidFill>
            <a:srgbClr val="0070C0"/>
          </a:solidFill>
          <a:ln w="9525">
            <a:noFill/>
            <a:miter lim="800000"/>
            <a:headEnd/>
            <a:tailEnd/>
          </a:ln>
        </p:spPr>
        <p:txBody>
          <a:bodyPr anchor="ctr">
            <a:prstTxWarp prst="textNoShape">
              <a:avLst/>
            </a:prstTxWarp>
          </a:bodyPr>
          <a:lstStyle/>
          <a:p>
            <a:pPr eaLnBrk="1" hangingPunct="1">
              <a:buFont typeface="Arial" pitchFamily="-86" charset="0"/>
              <a:buNone/>
            </a:pPr>
            <a:r>
              <a:rPr lang="es-ES" sz="2800" b="1" dirty="0" smtClean="0">
                <a:solidFill>
                  <a:schemeClr val="bg1"/>
                </a:solidFill>
              </a:rPr>
              <a:t>Mapa de recursos comunitarios para la salud </a:t>
            </a:r>
            <a:endParaRPr lang="es-ES" sz="2800" b="1" dirty="0">
              <a:solidFill>
                <a:schemeClr val="bg1"/>
              </a:solidFill>
            </a:endParaRPr>
          </a:p>
        </p:txBody>
      </p:sp>
      <p:sp>
        <p:nvSpPr>
          <p:cNvPr id="14" name="1 Título"/>
          <p:cNvSpPr txBox="1">
            <a:spLocks noChangeArrowheads="1"/>
          </p:cNvSpPr>
          <p:nvPr/>
        </p:nvSpPr>
        <p:spPr bwMode="auto">
          <a:xfrm>
            <a:off x="0" y="0"/>
            <a:ext cx="4038600" cy="1143000"/>
          </a:xfrm>
          <a:prstGeom prst="rect">
            <a:avLst/>
          </a:prstGeom>
          <a:solidFill>
            <a:srgbClr val="008000"/>
          </a:solidFill>
          <a:ln w="9525">
            <a:noFill/>
            <a:miter lim="800000"/>
            <a:headEnd/>
            <a:tailEnd/>
          </a:ln>
        </p:spPr>
        <p:txBody>
          <a:bodyPr anchor="ctr">
            <a:prstTxWarp prst="textNoShape">
              <a:avLst/>
            </a:prstTxWarp>
          </a:bodyPr>
          <a:lstStyle/>
          <a:p>
            <a:pPr eaLnBrk="1" hangingPunct="1">
              <a:buFont typeface="Arial" pitchFamily="-86" charset="0"/>
              <a:buNone/>
            </a:pPr>
            <a:r>
              <a:rPr lang="es-ES" sz="2800" b="1" dirty="0" smtClean="0">
                <a:solidFill>
                  <a:srgbClr val="FF0000"/>
                </a:solidFill>
              </a:rPr>
              <a:t>Municipio </a:t>
            </a:r>
            <a:r>
              <a:rPr lang="es-ES" sz="2800" b="1" dirty="0" smtClean="0">
                <a:solidFill>
                  <a:schemeClr val="bg1"/>
                </a:solidFill>
              </a:rPr>
              <a:t>se adhiere a la Estrategia</a:t>
            </a:r>
            <a:endParaRPr lang="es-ES" sz="2800" b="1" dirty="0">
              <a:solidFill>
                <a:schemeClr val="bg1"/>
              </a:solidFill>
            </a:endParaRPr>
          </a:p>
        </p:txBody>
      </p:sp>
    </p:spTree>
    <p:extLst>
      <p:ext uri="{BB962C8B-B14F-4D97-AF65-F5344CB8AC3E}">
        <p14:creationId xmlns:p14="http://schemas.microsoft.com/office/powerpoint/2010/main" val="378578416"/>
      </p:ext>
    </p:extLst>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01833" y="1600200"/>
            <a:ext cx="5079589" cy="4107211"/>
          </a:xfrm>
          <a:prstGeom prst="rect">
            <a:avLst/>
          </a:prstGeom>
          <a:solidFill>
            <a:srgbClr val="FFFFFF"/>
          </a:solidFill>
          <a:ln>
            <a:noFill/>
          </a:ln>
          <a:effectLst/>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5977533"/>
            <a:ext cx="4464050" cy="3317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7"/>
          <p:cNvPicPr>
            <a:picLocks noChangeAspect="1" noChangeArrowheads="1"/>
          </p:cNvPicPr>
          <p:nvPr/>
        </p:nvPicPr>
        <p:blipFill rotWithShape="1">
          <a:blip r:embed="rId5">
            <a:extLst>
              <a:ext uri="{28A0092B-C50C-407E-A947-70E740481C1C}">
                <a14:useLocalDpi xmlns:a14="http://schemas.microsoft.com/office/drawing/2010/main" val="0"/>
              </a:ext>
            </a:extLst>
          </a:blip>
          <a:srcRect t="3018"/>
          <a:stretch/>
        </p:blipFill>
        <p:spPr bwMode="auto">
          <a:xfrm>
            <a:off x="5638799" y="1600200"/>
            <a:ext cx="3169223" cy="4267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 name="Picture 10" descr="55_293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2600" y="3669647"/>
            <a:ext cx="3276600" cy="2232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1 Título"/>
          <p:cNvSpPr txBox="1">
            <a:spLocks noChangeArrowheads="1"/>
          </p:cNvSpPr>
          <p:nvPr/>
        </p:nvSpPr>
        <p:spPr bwMode="auto">
          <a:xfrm>
            <a:off x="0" y="0"/>
            <a:ext cx="4038600" cy="1143000"/>
          </a:xfrm>
          <a:prstGeom prst="rect">
            <a:avLst/>
          </a:prstGeom>
          <a:solidFill>
            <a:srgbClr val="008000"/>
          </a:solidFill>
          <a:ln w="9525">
            <a:noFill/>
            <a:miter lim="800000"/>
            <a:headEnd/>
            <a:tailEnd/>
          </a:ln>
        </p:spPr>
        <p:txBody>
          <a:bodyPr anchor="ctr">
            <a:prstTxWarp prst="textNoShape">
              <a:avLst/>
            </a:prstTxWarp>
          </a:bodyPr>
          <a:lstStyle/>
          <a:p>
            <a:pPr eaLnBrk="1" hangingPunct="1">
              <a:buFont typeface="Arial" pitchFamily="-86" charset="0"/>
              <a:buNone/>
            </a:pPr>
            <a:r>
              <a:rPr lang="es-ES" sz="2800" b="1" dirty="0" smtClean="0">
                <a:solidFill>
                  <a:srgbClr val="FF0000"/>
                </a:solidFill>
              </a:rPr>
              <a:t>Municipio </a:t>
            </a:r>
            <a:r>
              <a:rPr lang="es-ES" sz="2800" b="1" dirty="0" smtClean="0">
                <a:solidFill>
                  <a:schemeClr val="bg1"/>
                </a:solidFill>
              </a:rPr>
              <a:t>se adhiere a la Estrategia</a:t>
            </a:r>
            <a:endParaRPr lang="es-ES" sz="2800" b="1" dirty="0">
              <a:solidFill>
                <a:schemeClr val="bg1"/>
              </a:solidFill>
            </a:endParaRPr>
          </a:p>
        </p:txBody>
      </p:sp>
      <p:sp>
        <p:nvSpPr>
          <p:cNvPr id="17" name="1 Título"/>
          <p:cNvSpPr txBox="1">
            <a:spLocks noChangeArrowheads="1"/>
          </p:cNvSpPr>
          <p:nvPr/>
        </p:nvSpPr>
        <p:spPr bwMode="auto">
          <a:xfrm>
            <a:off x="4191000" y="0"/>
            <a:ext cx="4953000" cy="1143000"/>
          </a:xfrm>
          <a:prstGeom prst="rect">
            <a:avLst/>
          </a:prstGeom>
          <a:solidFill>
            <a:srgbClr val="0070C0"/>
          </a:solidFill>
          <a:ln w="9525">
            <a:noFill/>
            <a:miter lim="800000"/>
            <a:headEnd/>
            <a:tailEnd/>
          </a:ln>
        </p:spPr>
        <p:txBody>
          <a:bodyPr anchor="ctr">
            <a:prstTxWarp prst="textNoShape">
              <a:avLst/>
            </a:prstTxWarp>
          </a:bodyPr>
          <a:lstStyle/>
          <a:p>
            <a:pPr eaLnBrk="1" hangingPunct="1">
              <a:buFont typeface="Arial" pitchFamily="-86" charset="0"/>
              <a:buNone/>
            </a:pPr>
            <a:r>
              <a:rPr lang="es-ES" sz="2800" b="1" dirty="0" smtClean="0">
                <a:solidFill>
                  <a:schemeClr val="bg1"/>
                </a:solidFill>
              </a:rPr>
              <a:t>Equidad en salud.</a:t>
            </a:r>
          </a:p>
          <a:p>
            <a:pPr eaLnBrk="1" hangingPunct="1">
              <a:buFont typeface="Arial" pitchFamily="-86" charset="0"/>
              <a:buNone/>
            </a:pPr>
            <a:r>
              <a:rPr lang="es-ES" sz="2800" b="1" dirty="0" smtClean="0">
                <a:solidFill>
                  <a:schemeClr val="bg1"/>
                </a:solidFill>
              </a:rPr>
              <a:t>Salud para toda la ciudadanía</a:t>
            </a:r>
            <a:endParaRPr lang="es-ES" sz="2800" b="1" dirty="0">
              <a:solidFill>
                <a:schemeClr val="bg1"/>
              </a:solidFill>
            </a:endParaRPr>
          </a:p>
        </p:txBody>
      </p:sp>
    </p:spTree>
    <p:extLst>
      <p:ext uri="{BB962C8B-B14F-4D97-AF65-F5344CB8AC3E}">
        <p14:creationId xmlns:p14="http://schemas.microsoft.com/office/powerpoint/2010/main" val="15277271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noChangeArrowheads="1"/>
          </p:cNvSpPr>
          <p:nvPr/>
        </p:nvSpPr>
        <p:spPr bwMode="auto">
          <a:xfrm>
            <a:off x="0" y="0"/>
            <a:ext cx="4038600" cy="1143000"/>
          </a:xfrm>
          <a:prstGeom prst="rect">
            <a:avLst/>
          </a:prstGeom>
          <a:solidFill>
            <a:srgbClr val="008000"/>
          </a:solidFill>
          <a:ln w="9525">
            <a:noFill/>
            <a:miter lim="800000"/>
            <a:headEnd/>
            <a:tailEnd/>
          </a:ln>
        </p:spPr>
        <p:txBody>
          <a:bodyPr anchor="ctr">
            <a:prstTxWarp prst="textNoShape">
              <a:avLst/>
            </a:prstTxWarp>
          </a:bodyPr>
          <a:lstStyle/>
          <a:p>
            <a:pPr eaLnBrk="1" hangingPunct="1">
              <a:buFont typeface="Arial" pitchFamily="-86" charset="0"/>
              <a:buNone/>
            </a:pPr>
            <a:r>
              <a:rPr lang="es-ES" sz="2800" b="1" dirty="0" smtClean="0">
                <a:solidFill>
                  <a:srgbClr val="FF0000"/>
                </a:solidFill>
              </a:rPr>
              <a:t>Municipio </a:t>
            </a:r>
            <a:r>
              <a:rPr lang="es-ES" sz="2800" b="1" dirty="0" smtClean="0">
                <a:solidFill>
                  <a:schemeClr val="bg1"/>
                </a:solidFill>
              </a:rPr>
              <a:t>se adhiere a la Estrategia</a:t>
            </a:r>
            <a:endParaRPr lang="es-ES" sz="2800" b="1" dirty="0">
              <a:solidFill>
                <a:schemeClr val="bg1"/>
              </a:solidFill>
            </a:endParaRPr>
          </a:p>
        </p:txBody>
      </p:sp>
      <p:sp>
        <p:nvSpPr>
          <p:cNvPr id="17" name="1 Título"/>
          <p:cNvSpPr txBox="1">
            <a:spLocks noChangeArrowheads="1"/>
          </p:cNvSpPr>
          <p:nvPr/>
        </p:nvSpPr>
        <p:spPr bwMode="auto">
          <a:xfrm>
            <a:off x="4191000" y="0"/>
            <a:ext cx="4953000" cy="1143000"/>
          </a:xfrm>
          <a:prstGeom prst="rect">
            <a:avLst/>
          </a:prstGeom>
          <a:solidFill>
            <a:srgbClr val="0070C0"/>
          </a:solidFill>
          <a:ln w="9525">
            <a:noFill/>
            <a:miter lim="800000"/>
            <a:headEnd/>
            <a:tailEnd/>
          </a:ln>
        </p:spPr>
        <p:txBody>
          <a:bodyPr anchor="ctr">
            <a:prstTxWarp prst="textNoShape">
              <a:avLst/>
            </a:prstTxWarp>
          </a:bodyPr>
          <a:lstStyle/>
          <a:p>
            <a:pPr eaLnBrk="1" hangingPunct="1">
              <a:buFont typeface="Arial" pitchFamily="-86" charset="0"/>
              <a:buNone/>
            </a:pPr>
            <a:r>
              <a:rPr lang="es-ES" sz="2800" b="1" dirty="0" smtClean="0">
                <a:solidFill>
                  <a:schemeClr val="bg1"/>
                </a:solidFill>
              </a:rPr>
              <a:t>Equidad en salud.</a:t>
            </a:r>
          </a:p>
          <a:p>
            <a:pPr eaLnBrk="1" hangingPunct="1">
              <a:buFont typeface="Arial" pitchFamily="-86" charset="0"/>
              <a:buNone/>
            </a:pPr>
            <a:r>
              <a:rPr lang="es-ES" sz="2800" b="1" dirty="0" smtClean="0">
                <a:solidFill>
                  <a:schemeClr val="bg1"/>
                </a:solidFill>
              </a:rPr>
              <a:t>Salud para toda la ciudadanía</a:t>
            </a:r>
            <a:endParaRPr lang="es-ES" sz="2800" b="1" dirty="0">
              <a:solidFill>
                <a:schemeClr val="bg1"/>
              </a:solidFill>
            </a:endParaRPr>
          </a:p>
        </p:txBody>
      </p:sp>
      <p:sp>
        <p:nvSpPr>
          <p:cNvPr id="14" name="21 Redondear rectángulo de esquina diagonal"/>
          <p:cNvSpPr/>
          <p:nvPr/>
        </p:nvSpPr>
        <p:spPr>
          <a:xfrm>
            <a:off x="32589" y="1266743"/>
            <a:ext cx="9124947" cy="5011880"/>
          </a:xfrm>
          <a:prstGeom prst="round2DiagRect">
            <a:avLst/>
          </a:prstGeom>
          <a:blipFill rotWithShape="1">
            <a:blip r:embed="rId3"/>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spTree>
    <p:extLst>
      <p:ext uri="{BB962C8B-B14F-4D97-AF65-F5344CB8AC3E}">
        <p14:creationId xmlns:p14="http://schemas.microsoft.com/office/powerpoint/2010/main" val="152772717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Tabla"/>
          <p:cNvGraphicFramePr>
            <a:graphicFrameLocks noGrp="1"/>
          </p:cNvGraphicFramePr>
          <p:nvPr>
            <p:extLst>
              <p:ext uri="{D42A27DB-BD31-4B8C-83A1-F6EECF244321}">
                <p14:modId xmlns:p14="http://schemas.microsoft.com/office/powerpoint/2010/main" val="1777543578"/>
              </p:ext>
            </p:extLst>
          </p:nvPr>
        </p:nvGraphicFramePr>
        <p:xfrm>
          <a:off x="251520" y="1295400"/>
          <a:ext cx="8712967" cy="4941057"/>
        </p:xfrm>
        <a:graphic>
          <a:graphicData uri="http://schemas.openxmlformats.org/drawingml/2006/table">
            <a:tbl>
              <a:tblPr firstRow="1" firstCol="1" bandRow="1">
                <a:tableStyleId>{5C22544A-7EE6-4342-B048-85BDC9FD1C3A}</a:tableStyleId>
              </a:tblPr>
              <a:tblGrid>
                <a:gridCol w="1999078">
                  <a:extLst>
                    <a:ext uri="{9D8B030D-6E8A-4147-A177-3AD203B41FA5}">
                      <a16:colId xmlns:a16="http://schemas.microsoft.com/office/drawing/2014/main" val="20000"/>
                    </a:ext>
                  </a:extLst>
                </a:gridCol>
                <a:gridCol w="5345738">
                  <a:extLst>
                    <a:ext uri="{9D8B030D-6E8A-4147-A177-3AD203B41FA5}">
                      <a16:colId xmlns:a16="http://schemas.microsoft.com/office/drawing/2014/main" val="20001"/>
                    </a:ext>
                  </a:extLst>
                </a:gridCol>
                <a:gridCol w="1368151">
                  <a:extLst>
                    <a:ext uri="{9D8B030D-6E8A-4147-A177-3AD203B41FA5}">
                      <a16:colId xmlns:a16="http://schemas.microsoft.com/office/drawing/2014/main" val="20002"/>
                    </a:ext>
                  </a:extLst>
                </a:gridCol>
              </a:tblGrid>
              <a:tr h="653923">
                <a:tc>
                  <a:txBody>
                    <a:bodyPr/>
                    <a:lstStyle/>
                    <a:p>
                      <a:pPr algn="ctr">
                        <a:lnSpc>
                          <a:spcPct val="115000"/>
                        </a:lnSpc>
                        <a:spcAft>
                          <a:spcPts val="0"/>
                        </a:spcAft>
                      </a:pPr>
                      <a:r>
                        <a:rPr lang="es-ES" sz="1800" dirty="0">
                          <a:effectLst/>
                        </a:rPr>
                        <a:t> </a:t>
                      </a:r>
                    </a:p>
                    <a:p>
                      <a:pPr algn="ctr">
                        <a:lnSpc>
                          <a:spcPct val="115000"/>
                        </a:lnSpc>
                        <a:spcAft>
                          <a:spcPts val="0"/>
                        </a:spcAft>
                      </a:pPr>
                      <a:r>
                        <a:rPr lang="es-ES" sz="1800" dirty="0">
                          <a:effectLst/>
                        </a:rPr>
                        <a:t>Acciones </a:t>
                      </a:r>
                      <a:r>
                        <a:rPr lang="es-ES" sz="1800" dirty="0" smtClean="0">
                          <a:effectLst/>
                        </a:rPr>
                        <a:t>clave</a:t>
                      </a:r>
                    </a:p>
                    <a:p>
                      <a:pPr algn="ctr">
                        <a:lnSpc>
                          <a:spcPct val="115000"/>
                        </a:lnSpc>
                        <a:spcAft>
                          <a:spcPts val="0"/>
                        </a:spcAft>
                      </a:pPr>
                      <a:endParaRPr lang="es-ES" sz="1800" dirty="0">
                        <a:effectLst/>
                        <a:latin typeface="Calibri"/>
                        <a:ea typeface="Calibri"/>
                        <a:cs typeface="Times New Roman"/>
                      </a:endParaRPr>
                    </a:p>
                  </a:txBody>
                  <a:tcPr marL="65594" marR="65594" marT="0" marB="0" anchor="ctr"/>
                </a:tc>
                <a:tc>
                  <a:txBody>
                    <a:bodyPr/>
                    <a:lstStyle/>
                    <a:p>
                      <a:pPr algn="ctr">
                        <a:lnSpc>
                          <a:spcPct val="115000"/>
                        </a:lnSpc>
                        <a:spcAft>
                          <a:spcPts val="0"/>
                        </a:spcAft>
                      </a:pPr>
                      <a:r>
                        <a:rPr lang="es-ES" sz="1800" dirty="0">
                          <a:effectLst/>
                        </a:rPr>
                        <a:t>Actividades</a:t>
                      </a:r>
                      <a:endParaRPr lang="es-ES" sz="1800" dirty="0">
                        <a:effectLst/>
                        <a:latin typeface="Calibri"/>
                        <a:ea typeface="Calibri"/>
                        <a:cs typeface="Times New Roman"/>
                      </a:endParaRPr>
                    </a:p>
                  </a:txBody>
                  <a:tcPr marL="65594" marR="65594" marT="0" marB="0" anchor="ctr"/>
                </a:tc>
                <a:tc>
                  <a:txBody>
                    <a:bodyPr/>
                    <a:lstStyle/>
                    <a:p>
                      <a:pPr algn="ctr">
                        <a:lnSpc>
                          <a:spcPct val="115000"/>
                        </a:lnSpc>
                        <a:spcAft>
                          <a:spcPts val="0"/>
                        </a:spcAft>
                      </a:pPr>
                      <a:r>
                        <a:rPr lang="es-ES" sz="1800" dirty="0" smtClean="0">
                          <a:effectLst/>
                        </a:rPr>
                        <a:t>Fecha</a:t>
                      </a:r>
                      <a:endParaRPr lang="es-ES" sz="1800" dirty="0">
                        <a:effectLst/>
                        <a:latin typeface="Calibri"/>
                        <a:ea typeface="Calibri"/>
                        <a:cs typeface="Times New Roman"/>
                      </a:endParaRPr>
                    </a:p>
                  </a:txBody>
                  <a:tcPr marL="65594" marR="65594" marT="0" marB="0" anchor="ctr"/>
                </a:tc>
                <a:extLst>
                  <a:ext uri="{0D108BD9-81ED-4DB2-BD59-A6C34878D82A}">
                    <a16:rowId xmlns:a16="http://schemas.microsoft.com/office/drawing/2014/main" val="10000"/>
                  </a:ext>
                </a:extLst>
              </a:tr>
              <a:tr h="295500">
                <a:tc rowSpan="3">
                  <a:txBody>
                    <a:bodyPr/>
                    <a:lstStyle/>
                    <a:p>
                      <a:pPr algn="l">
                        <a:lnSpc>
                          <a:spcPct val="115000"/>
                        </a:lnSpc>
                        <a:spcAft>
                          <a:spcPts val="0"/>
                        </a:spcAft>
                      </a:pPr>
                      <a:r>
                        <a:rPr lang="es-ES" sz="1800" dirty="0">
                          <a:effectLst/>
                        </a:rPr>
                        <a:t>1</a:t>
                      </a:r>
                      <a:r>
                        <a:rPr lang="es-ES" sz="1800" dirty="0" smtClean="0">
                          <a:effectLst/>
                        </a:rPr>
                        <a:t>. Adhesión </a:t>
                      </a:r>
                      <a:r>
                        <a:rPr lang="es-ES" sz="1800" dirty="0">
                          <a:effectLst/>
                        </a:rPr>
                        <a:t>a la EPSP</a:t>
                      </a:r>
                      <a:endParaRPr lang="es-ES" sz="1800" dirty="0">
                        <a:effectLst/>
                        <a:latin typeface="Calibri"/>
                        <a:ea typeface="Calibri"/>
                        <a:cs typeface="Times New Roman"/>
                      </a:endParaRPr>
                    </a:p>
                  </a:txBody>
                  <a:tcPr marL="65594" marR="65594" marT="0" marB="0" anchor="ctr"/>
                </a:tc>
                <a:tc>
                  <a:txBody>
                    <a:bodyPr/>
                    <a:lstStyle/>
                    <a:p>
                      <a:pPr algn="l">
                        <a:lnSpc>
                          <a:spcPct val="115000"/>
                        </a:lnSpc>
                        <a:spcAft>
                          <a:spcPts val="0"/>
                        </a:spcAft>
                      </a:pPr>
                      <a:r>
                        <a:rPr lang="es-ES" sz="1800" dirty="0">
                          <a:effectLst/>
                        </a:rPr>
                        <a:t>Acuerdo del Pleno de la Adhesión</a:t>
                      </a:r>
                      <a:endParaRPr lang="es-ES" sz="1800" dirty="0">
                        <a:effectLst/>
                        <a:latin typeface="Calibri"/>
                        <a:ea typeface="Calibri"/>
                        <a:cs typeface="Times New Roman"/>
                      </a:endParaRPr>
                    </a:p>
                  </a:txBody>
                  <a:tcPr marL="65594" marR="65594" marT="0" marB="0" anchor="ctr"/>
                </a:tc>
                <a:tc>
                  <a:txBody>
                    <a:bodyPr/>
                    <a:lstStyle/>
                    <a:p>
                      <a:pPr algn="just">
                        <a:lnSpc>
                          <a:spcPct val="115000"/>
                        </a:lnSpc>
                        <a:spcAft>
                          <a:spcPts val="0"/>
                        </a:spcAft>
                      </a:pPr>
                      <a:r>
                        <a:rPr lang="es-ES" sz="1800">
                          <a:effectLst/>
                        </a:rPr>
                        <a:t> </a:t>
                      </a:r>
                      <a:endParaRPr lang="es-ES" sz="1800">
                        <a:effectLst/>
                        <a:latin typeface="Calibri"/>
                        <a:ea typeface="Calibri"/>
                        <a:cs typeface="Times New Roman"/>
                      </a:endParaRPr>
                    </a:p>
                  </a:txBody>
                  <a:tcPr marL="65594" marR="65594" marT="0" marB="0"/>
                </a:tc>
                <a:extLst>
                  <a:ext uri="{0D108BD9-81ED-4DB2-BD59-A6C34878D82A}">
                    <a16:rowId xmlns:a16="http://schemas.microsoft.com/office/drawing/2014/main" val="10001"/>
                  </a:ext>
                </a:extLst>
              </a:tr>
              <a:tr h="295500">
                <a:tc vMerge="1">
                  <a:txBody>
                    <a:bodyPr/>
                    <a:lstStyle/>
                    <a:p>
                      <a:endParaRPr lang="es-ES"/>
                    </a:p>
                  </a:txBody>
                  <a:tcPr/>
                </a:tc>
                <a:tc>
                  <a:txBody>
                    <a:bodyPr/>
                    <a:lstStyle/>
                    <a:p>
                      <a:pPr algn="l">
                        <a:lnSpc>
                          <a:spcPct val="115000"/>
                        </a:lnSpc>
                        <a:spcAft>
                          <a:spcPts val="0"/>
                        </a:spcAft>
                      </a:pPr>
                      <a:r>
                        <a:rPr lang="es-ES" sz="1800" dirty="0">
                          <a:effectLst/>
                        </a:rPr>
                        <a:t>Nombramiento del/a </a:t>
                      </a:r>
                      <a:r>
                        <a:rPr lang="es-ES" sz="1800" dirty="0" smtClean="0">
                          <a:effectLst/>
                        </a:rPr>
                        <a:t>coordinador/a</a:t>
                      </a:r>
                      <a:endParaRPr lang="es-ES" sz="1800" dirty="0">
                        <a:effectLst/>
                        <a:latin typeface="Calibri"/>
                        <a:ea typeface="Calibri"/>
                        <a:cs typeface="Times New Roman"/>
                      </a:endParaRPr>
                    </a:p>
                  </a:txBody>
                  <a:tcPr marL="65594" marR="65594" marT="0" marB="0" anchor="ctr"/>
                </a:tc>
                <a:tc>
                  <a:txBody>
                    <a:bodyPr/>
                    <a:lstStyle/>
                    <a:p>
                      <a:pPr algn="just">
                        <a:lnSpc>
                          <a:spcPct val="115000"/>
                        </a:lnSpc>
                        <a:spcAft>
                          <a:spcPts val="0"/>
                        </a:spcAft>
                      </a:pPr>
                      <a:r>
                        <a:rPr lang="es-ES" sz="1800">
                          <a:effectLst/>
                        </a:rPr>
                        <a:t> </a:t>
                      </a:r>
                      <a:endParaRPr lang="es-ES" sz="1800">
                        <a:effectLst/>
                        <a:latin typeface="Calibri"/>
                        <a:ea typeface="Calibri"/>
                        <a:cs typeface="Times New Roman"/>
                      </a:endParaRPr>
                    </a:p>
                  </a:txBody>
                  <a:tcPr marL="65594" marR="65594" marT="0" marB="0"/>
                </a:tc>
                <a:extLst>
                  <a:ext uri="{0D108BD9-81ED-4DB2-BD59-A6C34878D82A}">
                    <a16:rowId xmlns:a16="http://schemas.microsoft.com/office/drawing/2014/main" val="10002"/>
                  </a:ext>
                </a:extLst>
              </a:tr>
              <a:tr h="295500">
                <a:tc vMerge="1">
                  <a:txBody>
                    <a:bodyPr/>
                    <a:lstStyle/>
                    <a:p>
                      <a:endParaRPr lang="es-ES"/>
                    </a:p>
                  </a:txBody>
                  <a:tcPr/>
                </a:tc>
                <a:tc>
                  <a:txBody>
                    <a:bodyPr/>
                    <a:lstStyle/>
                    <a:p>
                      <a:pPr algn="l">
                        <a:lnSpc>
                          <a:spcPct val="115000"/>
                        </a:lnSpc>
                        <a:spcAft>
                          <a:spcPts val="0"/>
                        </a:spcAft>
                      </a:pPr>
                      <a:r>
                        <a:rPr lang="es-ES" sz="1800" dirty="0">
                          <a:effectLst/>
                        </a:rPr>
                        <a:t>Presentación y difusión a la población</a:t>
                      </a:r>
                      <a:endParaRPr lang="es-ES" sz="1800" dirty="0">
                        <a:effectLst/>
                        <a:latin typeface="Calibri"/>
                        <a:ea typeface="Calibri"/>
                        <a:cs typeface="Times New Roman"/>
                      </a:endParaRPr>
                    </a:p>
                  </a:txBody>
                  <a:tcPr marL="65594" marR="65594" marT="0" marB="0" anchor="ctr"/>
                </a:tc>
                <a:tc>
                  <a:txBody>
                    <a:bodyPr/>
                    <a:lstStyle/>
                    <a:p>
                      <a:pPr algn="just">
                        <a:lnSpc>
                          <a:spcPct val="115000"/>
                        </a:lnSpc>
                        <a:spcAft>
                          <a:spcPts val="0"/>
                        </a:spcAft>
                      </a:pPr>
                      <a:r>
                        <a:rPr lang="es-ES" sz="1800">
                          <a:effectLst/>
                        </a:rPr>
                        <a:t> </a:t>
                      </a:r>
                      <a:endParaRPr lang="es-ES" sz="1800">
                        <a:effectLst/>
                        <a:latin typeface="Calibri"/>
                        <a:ea typeface="Calibri"/>
                        <a:cs typeface="Times New Roman"/>
                      </a:endParaRPr>
                    </a:p>
                  </a:txBody>
                  <a:tcPr marL="65594" marR="65594" marT="0" marB="0"/>
                </a:tc>
                <a:extLst>
                  <a:ext uri="{0D108BD9-81ED-4DB2-BD59-A6C34878D82A}">
                    <a16:rowId xmlns:a16="http://schemas.microsoft.com/office/drawing/2014/main" val="10003"/>
                  </a:ext>
                </a:extLst>
              </a:tr>
              <a:tr h="430855">
                <a:tc rowSpan="2">
                  <a:txBody>
                    <a:bodyPr/>
                    <a:lstStyle/>
                    <a:p>
                      <a:pPr algn="l">
                        <a:lnSpc>
                          <a:spcPct val="115000"/>
                        </a:lnSpc>
                        <a:spcAft>
                          <a:spcPts val="0"/>
                        </a:spcAft>
                      </a:pPr>
                      <a:r>
                        <a:rPr lang="es-ES" sz="1800" dirty="0">
                          <a:effectLst/>
                        </a:rPr>
                        <a:t>2</a:t>
                      </a:r>
                      <a:r>
                        <a:rPr lang="es-ES" sz="1800" dirty="0" smtClean="0">
                          <a:effectLst/>
                        </a:rPr>
                        <a:t>. Mesa </a:t>
                      </a:r>
                      <a:r>
                        <a:rPr lang="es-ES" sz="1800" dirty="0">
                          <a:effectLst/>
                        </a:rPr>
                        <a:t>Intersectorial </a:t>
                      </a:r>
                      <a:endParaRPr lang="es-ES" sz="1800" dirty="0">
                        <a:effectLst/>
                        <a:latin typeface="Calibri"/>
                        <a:ea typeface="Calibri"/>
                        <a:cs typeface="Times New Roman"/>
                      </a:endParaRPr>
                    </a:p>
                  </a:txBody>
                  <a:tcPr marL="65594" marR="65594" marT="0" marB="0" anchor="ctr"/>
                </a:tc>
                <a:tc>
                  <a:txBody>
                    <a:bodyPr/>
                    <a:lstStyle/>
                    <a:p>
                      <a:pPr algn="l">
                        <a:lnSpc>
                          <a:spcPct val="115000"/>
                        </a:lnSpc>
                        <a:spcAft>
                          <a:spcPts val="0"/>
                        </a:spcAft>
                      </a:pPr>
                      <a:r>
                        <a:rPr lang="es-ES" sz="1800" dirty="0">
                          <a:effectLst/>
                        </a:rPr>
                        <a:t>Constitución de la mesa de coordinación intersectorial </a:t>
                      </a:r>
                      <a:endParaRPr lang="es-ES" sz="1800" dirty="0">
                        <a:effectLst/>
                        <a:latin typeface="Calibri"/>
                        <a:ea typeface="Calibri"/>
                        <a:cs typeface="Times New Roman"/>
                      </a:endParaRPr>
                    </a:p>
                  </a:txBody>
                  <a:tcPr marL="65594" marR="65594" marT="0" marB="0" anchor="ctr"/>
                </a:tc>
                <a:tc>
                  <a:txBody>
                    <a:bodyPr/>
                    <a:lstStyle/>
                    <a:p>
                      <a:pPr algn="just">
                        <a:lnSpc>
                          <a:spcPct val="115000"/>
                        </a:lnSpc>
                        <a:spcAft>
                          <a:spcPts val="0"/>
                        </a:spcAft>
                      </a:pPr>
                      <a:r>
                        <a:rPr lang="es-ES" sz="1800">
                          <a:effectLst/>
                        </a:rPr>
                        <a:t> </a:t>
                      </a:r>
                      <a:endParaRPr lang="es-ES" sz="1800">
                        <a:effectLst/>
                        <a:latin typeface="Calibri"/>
                        <a:ea typeface="Calibri"/>
                        <a:cs typeface="Times New Roman"/>
                      </a:endParaRPr>
                    </a:p>
                  </a:txBody>
                  <a:tcPr marL="65594" marR="65594" marT="0" marB="0"/>
                </a:tc>
                <a:extLst>
                  <a:ext uri="{0D108BD9-81ED-4DB2-BD59-A6C34878D82A}">
                    <a16:rowId xmlns:a16="http://schemas.microsoft.com/office/drawing/2014/main" val="10004"/>
                  </a:ext>
                </a:extLst>
              </a:tr>
              <a:tr h="295500">
                <a:tc vMerge="1">
                  <a:txBody>
                    <a:bodyPr/>
                    <a:lstStyle/>
                    <a:p>
                      <a:endParaRPr lang="es-ES"/>
                    </a:p>
                  </a:txBody>
                  <a:tcPr/>
                </a:tc>
                <a:tc>
                  <a:txBody>
                    <a:bodyPr/>
                    <a:lstStyle/>
                    <a:p>
                      <a:pPr algn="l">
                        <a:lnSpc>
                          <a:spcPct val="115000"/>
                        </a:lnSpc>
                        <a:spcAft>
                          <a:spcPts val="0"/>
                        </a:spcAft>
                      </a:pPr>
                      <a:r>
                        <a:rPr lang="es-ES" sz="1800" dirty="0">
                          <a:effectLst/>
                        </a:rPr>
                        <a:t>Dinamización de la participación ciudadana </a:t>
                      </a:r>
                      <a:endParaRPr lang="es-ES" sz="1800" dirty="0">
                        <a:effectLst/>
                        <a:latin typeface="Calibri"/>
                        <a:ea typeface="Calibri"/>
                        <a:cs typeface="Times New Roman"/>
                      </a:endParaRPr>
                    </a:p>
                  </a:txBody>
                  <a:tcPr marL="65594" marR="65594" marT="0" marB="0" anchor="ctr"/>
                </a:tc>
                <a:tc>
                  <a:txBody>
                    <a:bodyPr/>
                    <a:lstStyle/>
                    <a:p>
                      <a:pPr algn="just">
                        <a:lnSpc>
                          <a:spcPct val="115000"/>
                        </a:lnSpc>
                        <a:spcAft>
                          <a:spcPts val="0"/>
                        </a:spcAft>
                      </a:pPr>
                      <a:r>
                        <a:rPr lang="es-ES" sz="1800">
                          <a:effectLst/>
                        </a:rPr>
                        <a:t> </a:t>
                      </a:r>
                      <a:endParaRPr lang="es-ES" sz="1800">
                        <a:effectLst/>
                        <a:latin typeface="Calibri"/>
                        <a:ea typeface="Calibri"/>
                        <a:cs typeface="Times New Roman"/>
                      </a:endParaRPr>
                    </a:p>
                  </a:txBody>
                  <a:tcPr marL="65594" marR="65594" marT="0" marB="0"/>
                </a:tc>
                <a:extLst>
                  <a:ext uri="{0D108BD9-81ED-4DB2-BD59-A6C34878D82A}">
                    <a16:rowId xmlns:a16="http://schemas.microsoft.com/office/drawing/2014/main" val="10005"/>
                  </a:ext>
                </a:extLst>
              </a:tr>
              <a:tr h="579533">
                <a:tc rowSpan="2">
                  <a:txBody>
                    <a:bodyPr/>
                    <a:lstStyle/>
                    <a:p>
                      <a:pPr algn="l">
                        <a:lnSpc>
                          <a:spcPct val="115000"/>
                        </a:lnSpc>
                        <a:spcAft>
                          <a:spcPts val="0"/>
                        </a:spcAft>
                      </a:pPr>
                      <a:r>
                        <a:rPr lang="es-ES" sz="1800" dirty="0">
                          <a:effectLst/>
                        </a:rPr>
                        <a:t>3</a:t>
                      </a:r>
                      <a:r>
                        <a:rPr lang="es-ES" sz="1800" dirty="0" smtClean="0">
                          <a:effectLst/>
                        </a:rPr>
                        <a:t>. Mapa </a:t>
                      </a:r>
                      <a:r>
                        <a:rPr lang="es-ES" sz="1800" dirty="0">
                          <a:effectLst/>
                        </a:rPr>
                        <a:t>de recursos comunitarios</a:t>
                      </a:r>
                      <a:endParaRPr lang="es-ES" sz="1800" dirty="0">
                        <a:effectLst/>
                        <a:latin typeface="Calibri"/>
                        <a:ea typeface="Calibri"/>
                        <a:cs typeface="Times New Roman"/>
                      </a:endParaRPr>
                    </a:p>
                  </a:txBody>
                  <a:tcPr marL="65594" marR="65594" marT="0" marB="0" anchor="ctr"/>
                </a:tc>
                <a:tc>
                  <a:txBody>
                    <a:bodyPr/>
                    <a:lstStyle/>
                    <a:p>
                      <a:pPr algn="l">
                        <a:lnSpc>
                          <a:spcPct val="115000"/>
                        </a:lnSpc>
                        <a:spcAft>
                          <a:spcPts val="0"/>
                        </a:spcAft>
                      </a:pPr>
                      <a:r>
                        <a:rPr lang="es-ES" sz="1800" dirty="0">
                          <a:effectLst/>
                        </a:rPr>
                        <a:t>Identificación y recogida de la información de los recursos comunitarios</a:t>
                      </a:r>
                      <a:endParaRPr lang="es-ES" sz="1800" dirty="0">
                        <a:effectLst/>
                        <a:latin typeface="Calibri"/>
                        <a:ea typeface="Calibri"/>
                        <a:cs typeface="Times New Roman"/>
                      </a:endParaRPr>
                    </a:p>
                  </a:txBody>
                  <a:tcPr marL="65594" marR="65594" marT="0" marB="0" anchor="ctr"/>
                </a:tc>
                <a:tc>
                  <a:txBody>
                    <a:bodyPr/>
                    <a:lstStyle/>
                    <a:p>
                      <a:pPr algn="just">
                        <a:lnSpc>
                          <a:spcPct val="115000"/>
                        </a:lnSpc>
                        <a:spcAft>
                          <a:spcPts val="0"/>
                        </a:spcAft>
                      </a:pPr>
                      <a:r>
                        <a:rPr lang="es-ES" sz="1800" dirty="0">
                          <a:effectLst/>
                        </a:rPr>
                        <a:t> </a:t>
                      </a:r>
                      <a:endParaRPr lang="es-ES" sz="1800" dirty="0">
                        <a:effectLst/>
                        <a:latin typeface="Calibri"/>
                        <a:ea typeface="Calibri"/>
                        <a:cs typeface="Times New Roman"/>
                      </a:endParaRPr>
                    </a:p>
                  </a:txBody>
                  <a:tcPr marL="65594" marR="65594" marT="0" marB="0"/>
                </a:tc>
                <a:extLst>
                  <a:ext uri="{0D108BD9-81ED-4DB2-BD59-A6C34878D82A}">
                    <a16:rowId xmlns:a16="http://schemas.microsoft.com/office/drawing/2014/main" val="10006"/>
                  </a:ext>
                </a:extLst>
              </a:tr>
              <a:tr h="430855">
                <a:tc vMerge="1">
                  <a:txBody>
                    <a:bodyPr/>
                    <a:lstStyle/>
                    <a:p>
                      <a:endParaRPr lang="es-ES"/>
                    </a:p>
                  </a:txBody>
                  <a:tcPr/>
                </a:tc>
                <a:tc>
                  <a:txBody>
                    <a:bodyPr/>
                    <a:lstStyle/>
                    <a:p>
                      <a:pPr algn="l">
                        <a:lnSpc>
                          <a:spcPct val="115000"/>
                        </a:lnSpc>
                        <a:spcAft>
                          <a:spcPts val="0"/>
                        </a:spcAft>
                      </a:pPr>
                      <a:r>
                        <a:rPr lang="es-ES" sz="1800" dirty="0">
                          <a:effectLst/>
                        </a:rPr>
                        <a:t>Difusión del mapa de recursos comunitarios</a:t>
                      </a:r>
                      <a:endParaRPr lang="es-ES" sz="1800" dirty="0">
                        <a:effectLst/>
                        <a:latin typeface="Calibri"/>
                        <a:ea typeface="Calibri"/>
                        <a:cs typeface="Times New Roman"/>
                      </a:endParaRPr>
                    </a:p>
                  </a:txBody>
                  <a:tcPr marL="65594" marR="65594" marT="0" marB="0" anchor="ctr"/>
                </a:tc>
                <a:tc>
                  <a:txBody>
                    <a:bodyPr/>
                    <a:lstStyle/>
                    <a:p>
                      <a:pPr algn="just">
                        <a:lnSpc>
                          <a:spcPct val="115000"/>
                        </a:lnSpc>
                        <a:spcAft>
                          <a:spcPts val="0"/>
                        </a:spcAft>
                      </a:pPr>
                      <a:r>
                        <a:rPr lang="es-ES" sz="1800" dirty="0">
                          <a:effectLst/>
                        </a:rPr>
                        <a:t> </a:t>
                      </a:r>
                      <a:endParaRPr lang="es-ES" sz="1800" dirty="0">
                        <a:effectLst/>
                        <a:latin typeface="Calibri"/>
                        <a:ea typeface="Calibri"/>
                        <a:cs typeface="Times New Roman"/>
                      </a:endParaRPr>
                    </a:p>
                  </a:txBody>
                  <a:tcPr marL="65594" marR="65594" marT="0" marB="0"/>
                </a:tc>
                <a:extLst>
                  <a:ext uri="{0D108BD9-81ED-4DB2-BD59-A6C34878D82A}">
                    <a16:rowId xmlns:a16="http://schemas.microsoft.com/office/drawing/2014/main" val="10007"/>
                  </a:ext>
                </a:extLst>
              </a:tr>
              <a:tr h="646283">
                <a:tc rowSpan="2">
                  <a:txBody>
                    <a:bodyPr/>
                    <a:lstStyle/>
                    <a:p>
                      <a:pPr algn="l">
                        <a:lnSpc>
                          <a:spcPct val="115000"/>
                        </a:lnSpc>
                        <a:spcAft>
                          <a:spcPts val="0"/>
                        </a:spcAft>
                      </a:pPr>
                      <a:r>
                        <a:rPr lang="es-ES" sz="1800" dirty="0">
                          <a:effectLst/>
                        </a:rPr>
                        <a:t>4</a:t>
                      </a:r>
                      <a:r>
                        <a:rPr lang="es-ES" sz="1800" dirty="0" smtClean="0">
                          <a:effectLst/>
                        </a:rPr>
                        <a:t>. Seguimiento </a:t>
                      </a:r>
                      <a:r>
                        <a:rPr lang="es-ES" sz="1800" dirty="0">
                          <a:effectLst/>
                        </a:rPr>
                        <a:t>y monitorización</a:t>
                      </a:r>
                      <a:endParaRPr lang="es-ES" sz="1800" dirty="0">
                        <a:effectLst/>
                        <a:latin typeface="Calibri"/>
                        <a:ea typeface="Calibri"/>
                        <a:cs typeface="Times New Roman"/>
                      </a:endParaRPr>
                    </a:p>
                  </a:txBody>
                  <a:tcPr marL="65594" marR="65594" marT="0" marB="0" anchor="ctr"/>
                </a:tc>
                <a:tc>
                  <a:txBody>
                    <a:bodyPr/>
                    <a:lstStyle/>
                    <a:p>
                      <a:pPr algn="l">
                        <a:lnSpc>
                          <a:spcPct val="115000"/>
                        </a:lnSpc>
                        <a:spcAft>
                          <a:spcPts val="0"/>
                        </a:spcAft>
                      </a:pPr>
                      <a:r>
                        <a:rPr lang="es-ES" sz="1800" dirty="0">
                          <a:effectLst/>
                        </a:rPr>
                        <a:t>Actualización anual de la información de los recursos comunitarios y</a:t>
                      </a:r>
                      <a:r>
                        <a:rPr lang="es-ES" sz="1800" dirty="0" smtClean="0">
                          <a:effectLst/>
                        </a:rPr>
                        <a:t> hoja </a:t>
                      </a:r>
                      <a:r>
                        <a:rPr lang="es-ES" sz="1800" dirty="0">
                          <a:effectLst/>
                        </a:rPr>
                        <a:t>de seguimiento</a:t>
                      </a:r>
                      <a:endParaRPr lang="es-ES" sz="1800" dirty="0">
                        <a:effectLst/>
                        <a:latin typeface="Calibri"/>
                        <a:ea typeface="Calibri"/>
                        <a:cs typeface="Times New Roman"/>
                      </a:endParaRPr>
                    </a:p>
                  </a:txBody>
                  <a:tcPr marL="65594" marR="65594" marT="0" marB="0" anchor="ctr"/>
                </a:tc>
                <a:tc>
                  <a:txBody>
                    <a:bodyPr/>
                    <a:lstStyle/>
                    <a:p>
                      <a:pPr algn="ctr">
                        <a:lnSpc>
                          <a:spcPct val="115000"/>
                        </a:lnSpc>
                        <a:spcAft>
                          <a:spcPts val="0"/>
                        </a:spcAft>
                      </a:pPr>
                      <a:r>
                        <a:rPr lang="es-ES" sz="1800" dirty="0">
                          <a:effectLst/>
                        </a:rPr>
                        <a:t> </a:t>
                      </a:r>
                      <a:endParaRPr lang="es-ES" sz="1800" dirty="0">
                        <a:effectLst/>
                        <a:latin typeface="Calibri"/>
                        <a:ea typeface="Calibri"/>
                        <a:cs typeface="Times New Roman"/>
                      </a:endParaRPr>
                    </a:p>
                  </a:txBody>
                  <a:tcPr marL="65594" marR="65594" marT="0" marB="0"/>
                </a:tc>
                <a:extLst>
                  <a:ext uri="{0D108BD9-81ED-4DB2-BD59-A6C34878D82A}">
                    <a16:rowId xmlns:a16="http://schemas.microsoft.com/office/drawing/2014/main" val="10008"/>
                  </a:ext>
                </a:extLst>
              </a:tr>
              <a:tr h="579533">
                <a:tc vMerge="1">
                  <a:txBody>
                    <a:bodyPr/>
                    <a:lstStyle/>
                    <a:p>
                      <a:endParaRPr lang="es-ES"/>
                    </a:p>
                  </a:txBody>
                  <a:tcPr/>
                </a:tc>
                <a:tc>
                  <a:txBody>
                    <a:bodyPr/>
                    <a:lstStyle/>
                    <a:p>
                      <a:pPr algn="l">
                        <a:lnSpc>
                          <a:spcPct val="115000"/>
                        </a:lnSpc>
                        <a:spcAft>
                          <a:spcPts val="0"/>
                        </a:spcAft>
                      </a:pPr>
                      <a:r>
                        <a:rPr lang="es-ES" sz="1800" dirty="0">
                          <a:effectLst/>
                        </a:rPr>
                        <a:t>Presentación pública del seguimiento de la implementación local de la </a:t>
                      </a:r>
                      <a:r>
                        <a:rPr lang="es-ES" sz="1800" dirty="0" smtClean="0">
                          <a:effectLst/>
                        </a:rPr>
                        <a:t>EPSP</a:t>
                      </a:r>
                      <a:endParaRPr lang="es-ES" sz="1800" dirty="0">
                        <a:effectLst/>
                        <a:latin typeface="Calibri"/>
                        <a:ea typeface="Calibri"/>
                        <a:cs typeface="Times New Roman"/>
                      </a:endParaRPr>
                    </a:p>
                  </a:txBody>
                  <a:tcPr marL="65594" marR="65594" marT="0" marB="0" anchor="ctr"/>
                </a:tc>
                <a:tc>
                  <a:txBody>
                    <a:bodyPr/>
                    <a:lstStyle/>
                    <a:p>
                      <a:pPr algn="ctr">
                        <a:lnSpc>
                          <a:spcPct val="115000"/>
                        </a:lnSpc>
                        <a:spcAft>
                          <a:spcPts val="0"/>
                        </a:spcAft>
                      </a:pPr>
                      <a:r>
                        <a:rPr lang="es-ES" sz="1800" dirty="0">
                          <a:effectLst/>
                        </a:rPr>
                        <a:t> </a:t>
                      </a:r>
                      <a:endParaRPr lang="es-ES" sz="1800" dirty="0">
                        <a:effectLst/>
                        <a:latin typeface="Calibri"/>
                        <a:ea typeface="Calibri"/>
                        <a:cs typeface="Times New Roman"/>
                      </a:endParaRPr>
                    </a:p>
                  </a:txBody>
                  <a:tcPr marL="65594" marR="65594" marT="0" marB="0"/>
                </a:tc>
                <a:extLst>
                  <a:ext uri="{0D108BD9-81ED-4DB2-BD59-A6C34878D82A}">
                    <a16:rowId xmlns:a16="http://schemas.microsoft.com/office/drawing/2014/main" val="10009"/>
                  </a:ext>
                </a:extLst>
              </a:tr>
            </a:tbl>
          </a:graphicData>
        </a:graphic>
      </p:graphicFrame>
      <p:sp>
        <p:nvSpPr>
          <p:cNvPr id="8" name="1 Título"/>
          <p:cNvSpPr txBox="1">
            <a:spLocks noChangeArrowheads="1"/>
          </p:cNvSpPr>
          <p:nvPr/>
        </p:nvSpPr>
        <p:spPr bwMode="auto">
          <a:xfrm>
            <a:off x="0" y="0"/>
            <a:ext cx="4038600" cy="1143000"/>
          </a:xfrm>
          <a:prstGeom prst="rect">
            <a:avLst/>
          </a:prstGeom>
          <a:solidFill>
            <a:srgbClr val="008000"/>
          </a:solidFill>
          <a:ln w="9525">
            <a:noFill/>
            <a:miter lim="800000"/>
            <a:headEnd/>
            <a:tailEnd/>
          </a:ln>
        </p:spPr>
        <p:txBody>
          <a:bodyPr anchor="ctr">
            <a:prstTxWarp prst="textNoShape">
              <a:avLst/>
            </a:prstTxWarp>
          </a:bodyPr>
          <a:lstStyle/>
          <a:p>
            <a:pPr eaLnBrk="1" hangingPunct="1">
              <a:buFont typeface="Arial" pitchFamily="-86" charset="0"/>
              <a:buNone/>
            </a:pPr>
            <a:r>
              <a:rPr lang="es-ES" sz="2800" b="1" dirty="0" smtClean="0">
                <a:solidFill>
                  <a:srgbClr val="FF0000"/>
                </a:solidFill>
              </a:rPr>
              <a:t>Municipio </a:t>
            </a:r>
            <a:r>
              <a:rPr lang="es-ES" sz="2800" b="1" dirty="0" smtClean="0">
                <a:solidFill>
                  <a:schemeClr val="bg1"/>
                </a:solidFill>
              </a:rPr>
              <a:t>se adhiere a la Estrategia</a:t>
            </a:r>
            <a:endParaRPr lang="es-ES" sz="2800" b="1" dirty="0">
              <a:solidFill>
                <a:schemeClr val="bg1"/>
              </a:solidFill>
            </a:endParaRPr>
          </a:p>
        </p:txBody>
      </p:sp>
      <p:sp>
        <p:nvSpPr>
          <p:cNvPr id="10" name="1 Título"/>
          <p:cNvSpPr txBox="1">
            <a:spLocks noChangeArrowheads="1"/>
          </p:cNvSpPr>
          <p:nvPr/>
        </p:nvSpPr>
        <p:spPr bwMode="auto">
          <a:xfrm>
            <a:off x="4191000" y="0"/>
            <a:ext cx="4953000" cy="1143000"/>
          </a:xfrm>
          <a:prstGeom prst="rect">
            <a:avLst/>
          </a:prstGeom>
          <a:solidFill>
            <a:srgbClr val="0070C0"/>
          </a:solidFill>
          <a:ln w="9525">
            <a:noFill/>
            <a:miter lim="800000"/>
            <a:headEnd/>
            <a:tailEnd/>
          </a:ln>
        </p:spPr>
        <p:txBody>
          <a:bodyPr anchor="ctr">
            <a:prstTxWarp prst="textNoShape">
              <a:avLst/>
            </a:prstTxWarp>
          </a:bodyPr>
          <a:lstStyle/>
          <a:p>
            <a:pPr eaLnBrk="1" hangingPunct="1">
              <a:buFont typeface="Arial" pitchFamily="-86" charset="0"/>
              <a:buNone/>
            </a:pPr>
            <a:r>
              <a:rPr lang="es-ES" sz="2800" b="1" dirty="0" smtClean="0">
                <a:solidFill>
                  <a:schemeClr val="bg1"/>
                </a:solidFill>
              </a:rPr>
              <a:t>Cronograma para avanzar en la mejora de la salud</a:t>
            </a:r>
            <a:endParaRPr lang="es-ES" sz="2800" b="1" dirty="0">
              <a:solidFill>
                <a:schemeClr val="bg1"/>
              </a:solidFill>
            </a:endParaRPr>
          </a:p>
        </p:txBody>
      </p:sp>
    </p:spTree>
    <p:extLst>
      <p:ext uri="{BB962C8B-B14F-4D97-AF65-F5344CB8AC3E}">
        <p14:creationId xmlns:p14="http://schemas.microsoft.com/office/powerpoint/2010/main" val="255942420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uadroTexto 12"/>
          <p:cNvSpPr txBox="1"/>
          <p:nvPr/>
        </p:nvSpPr>
        <p:spPr>
          <a:xfrm>
            <a:off x="2195736" y="3005146"/>
            <a:ext cx="335576" cy="404153"/>
          </a:xfrm>
          <a:prstGeom prst="rect">
            <a:avLst/>
          </a:prstGeom>
          <a:solidFill>
            <a:schemeClr val="bg1"/>
          </a:solidFill>
        </p:spPr>
        <p:txBody>
          <a:bodyPr wrap="square" rtlCol="0">
            <a:spAutoFit/>
          </a:bodyPr>
          <a:lstStyle/>
          <a:p>
            <a:endParaRPr lang="es-ES" dirty="0"/>
          </a:p>
        </p:txBody>
      </p:sp>
      <p:sp>
        <p:nvSpPr>
          <p:cNvPr id="15" name="1 Marcador de número de diapositiva"/>
          <p:cNvSpPr txBox="1">
            <a:spLocks/>
          </p:cNvSpPr>
          <p:nvPr/>
        </p:nvSpPr>
        <p:spPr>
          <a:xfrm>
            <a:off x="6935993" y="6492875"/>
            <a:ext cx="2133600" cy="365125"/>
          </a:xfrm>
          <a:prstGeom prst="rect">
            <a:avLst/>
          </a:prstGeom>
        </p:spPr>
        <p:txBody>
          <a:bodyPr vert="horz" lIns="91440" tIns="45720" rIns="91440" bIns="4572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2000" b="1" dirty="0" smtClean="0">
                <a:solidFill>
                  <a:schemeClr val="accent2">
                    <a:lumMod val="50000"/>
                  </a:schemeClr>
                </a:solidFill>
              </a:rPr>
              <a:t>[29]</a:t>
            </a:r>
            <a:endParaRPr lang="es-ES" sz="2000" b="1" dirty="0">
              <a:solidFill>
                <a:schemeClr val="accent2">
                  <a:lumMod val="50000"/>
                </a:schemeClr>
              </a:solidFill>
            </a:endParaRPr>
          </a:p>
        </p:txBody>
      </p:sp>
      <p:sp>
        <p:nvSpPr>
          <p:cNvPr id="8" name="1 Título"/>
          <p:cNvSpPr txBox="1">
            <a:spLocks noChangeArrowheads="1"/>
          </p:cNvSpPr>
          <p:nvPr/>
        </p:nvSpPr>
        <p:spPr bwMode="auto">
          <a:xfrm>
            <a:off x="0" y="0"/>
            <a:ext cx="4038600" cy="1143000"/>
          </a:xfrm>
          <a:prstGeom prst="rect">
            <a:avLst/>
          </a:prstGeom>
          <a:solidFill>
            <a:srgbClr val="008000"/>
          </a:solidFill>
          <a:ln w="9525">
            <a:noFill/>
            <a:miter lim="800000"/>
            <a:headEnd/>
            <a:tailEnd/>
          </a:ln>
        </p:spPr>
        <p:txBody>
          <a:bodyPr anchor="ctr">
            <a:prstTxWarp prst="textNoShape">
              <a:avLst/>
            </a:prstTxWarp>
          </a:bodyPr>
          <a:lstStyle/>
          <a:p>
            <a:r>
              <a:rPr lang="es-ES" sz="2800" b="1" dirty="0" smtClean="0">
                <a:solidFill>
                  <a:schemeClr val="bg1"/>
                </a:solidFill>
              </a:rPr>
              <a:t>Acciones desarrolladas en la Estrategia</a:t>
            </a:r>
          </a:p>
          <a:p>
            <a:pPr eaLnBrk="1" hangingPunct="1">
              <a:buFont typeface="Arial" pitchFamily="-86" charset="0"/>
              <a:buNone/>
            </a:pPr>
            <a:endParaRPr lang="es-ES" sz="2800" b="1" dirty="0">
              <a:solidFill>
                <a:schemeClr val="bg1"/>
              </a:solidFill>
            </a:endParaRPr>
          </a:p>
        </p:txBody>
      </p:sp>
      <p:sp>
        <p:nvSpPr>
          <p:cNvPr id="10" name="1 Título"/>
          <p:cNvSpPr txBox="1">
            <a:spLocks noChangeArrowheads="1"/>
          </p:cNvSpPr>
          <p:nvPr/>
        </p:nvSpPr>
        <p:spPr bwMode="auto">
          <a:xfrm>
            <a:off x="4191000" y="0"/>
            <a:ext cx="4953000" cy="1143000"/>
          </a:xfrm>
          <a:prstGeom prst="rect">
            <a:avLst/>
          </a:prstGeom>
          <a:solidFill>
            <a:srgbClr val="0070C0"/>
          </a:solidFill>
          <a:ln w="9525">
            <a:noFill/>
            <a:miter lim="800000"/>
            <a:headEnd/>
            <a:tailEnd/>
          </a:ln>
        </p:spPr>
        <p:txBody>
          <a:bodyPr anchor="ctr">
            <a:prstTxWarp prst="textNoShape">
              <a:avLst/>
            </a:prstTxWarp>
          </a:bodyPr>
          <a:lstStyle/>
          <a:p>
            <a:pPr eaLnBrk="1" hangingPunct="1">
              <a:buFont typeface="Arial" pitchFamily="-86" charset="0"/>
              <a:buNone/>
            </a:pPr>
            <a:r>
              <a:rPr lang="es-ES" sz="2800" b="1" dirty="0" smtClean="0">
                <a:solidFill>
                  <a:schemeClr val="bg1"/>
                </a:solidFill>
              </a:rPr>
              <a:t>Página web de la Estrategia</a:t>
            </a:r>
            <a:endParaRPr lang="es-ES" sz="2800" b="1" dirty="0">
              <a:solidFill>
                <a:schemeClr val="bg1"/>
              </a:solidFill>
            </a:endParaRPr>
          </a:p>
        </p:txBody>
      </p:sp>
      <p:pic>
        <p:nvPicPr>
          <p:cNvPr id="21" name="Imagen 20" descr="Captura de pantalla 2020-06-19 a las 18.40.27.png"/>
          <p:cNvPicPr>
            <a:picLocks noChangeAspect="1"/>
          </p:cNvPicPr>
          <p:nvPr/>
        </p:nvPicPr>
        <p:blipFill>
          <a:blip r:embed="rId3"/>
          <a:stretch>
            <a:fillRect/>
          </a:stretch>
        </p:blipFill>
        <p:spPr>
          <a:xfrm>
            <a:off x="533400" y="1219200"/>
            <a:ext cx="8192278" cy="776444"/>
          </a:xfrm>
          <a:prstGeom prst="rect">
            <a:avLst/>
          </a:prstGeom>
        </p:spPr>
      </p:pic>
      <p:pic>
        <p:nvPicPr>
          <p:cNvPr id="22" name="Imagen 21" descr="Captura de pantalla 2020-06-19 a las 18.37.38.png"/>
          <p:cNvPicPr>
            <a:picLocks noChangeAspect="1"/>
          </p:cNvPicPr>
          <p:nvPr/>
        </p:nvPicPr>
        <p:blipFill>
          <a:blip r:embed="rId4"/>
          <a:stretch>
            <a:fillRect/>
          </a:stretch>
        </p:blipFill>
        <p:spPr>
          <a:xfrm>
            <a:off x="838199" y="1828800"/>
            <a:ext cx="4811421" cy="4492432"/>
          </a:xfrm>
          <a:prstGeom prst="rect">
            <a:avLst/>
          </a:prstGeom>
        </p:spPr>
      </p:pic>
      <p:pic>
        <p:nvPicPr>
          <p:cNvPr id="23" name="Imagen 22" descr="96588203-mano-haciendo-clic-en-el-icono-aislado-sobre-fondo-blanco.jpg"/>
          <p:cNvPicPr>
            <a:picLocks noChangeAspect="1"/>
          </p:cNvPicPr>
          <p:nvPr/>
        </p:nvPicPr>
        <p:blipFill>
          <a:blip r:embed="rId5"/>
          <a:stretch>
            <a:fillRect/>
          </a:stretch>
        </p:blipFill>
        <p:spPr>
          <a:xfrm>
            <a:off x="5867400" y="3200400"/>
            <a:ext cx="2743200" cy="2743200"/>
          </a:xfrm>
          <a:prstGeom prst="rect">
            <a:avLst/>
          </a:prstGeom>
        </p:spPr>
      </p:pic>
      <p:sp>
        <p:nvSpPr>
          <p:cNvPr id="24" name="CuadroTexto 23"/>
          <p:cNvSpPr txBox="1"/>
          <p:nvPr/>
        </p:nvSpPr>
        <p:spPr>
          <a:xfrm>
            <a:off x="5545715" y="2182656"/>
            <a:ext cx="3238128" cy="1631216"/>
          </a:xfrm>
          <a:prstGeom prst="rect">
            <a:avLst/>
          </a:prstGeom>
          <a:noFill/>
        </p:spPr>
        <p:txBody>
          <a:bodyPr wrap="square" rtlCol="0">
            <a:spAutoFit/>
          </a:bodyPr>
          <a:lstStyle/>
          <a:p>
            <a:r>
              <a:rPr lang="es-ES_tradnl" sz="2000" b="1" u="sng" dirty="0">
                <a:solidFill>
                  <a:schemeClr val="tx2"/>
                </a:solidFill>
              </a:rPr>
              <a:t>https://www.mscbs.gob.es/profesionales/saludPublica/prevPromocion/Estrategia/estrategiaPromocionyPrevencion.htm</a:t>
            </a:r>
          </a:p>
        </p:txBody>
      </p:sp>
    </p:spTree>
    <p:extLst>
      <p:ext uri="{BB962C8B-B14F-4D97-AF65-F5344CB8AC3E}">
        <p14:creationId xmlns:p14="http://schemas.microsoft.com/office/powerpoint/2010/main" val="14859930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6 Grupo"/>
          <p:cNvGrpSpPr/>
          <p:nvPr/>
        </p:nvGrpSpPr>
        <p:grpSpPr>
          <a:xfrm>
            <a:off x="19053" y="1247717"/>
            <a:ext cx="9124947" cy="5011880"/>
            <a:chOff x="387033" y="379981"/>
            <a:chExt cx="5632422" cy="4553784"/>
          </a:xfrm>
        </p:grpSpPr>
        <p:sp>
          <p:nvSpPr>
            <p:cNvPr id="2" name="1 Redondear rectángulo de esquina diagonal"/>
            <p:cNvSpPr/>
            <p:nvPr/>
          </p:nvSpPr>
          <p:spPr>
            <a:xfrm>
              <a:off x="387033" y="379981"/>
              <a:ext cx="5632422" cy="4553784"/>
            </a:xfrm>
            <a:prstGeom prst="round2Diag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5" name="4 Lágrima"/>
            <p:cNvSpPr/>
            <p:nvPr/>
          </p:nvSpPr>
          <p:spPr>
            <a:xfrm rot="5905164">
              <a:off x="314780" y="585244"/>
              <a:ext cx="901921" cy="658085"/>
            </a:xfrm>
            <a:prstGeom prst="teardrop">
              <a:avLst/>
            </a:prstGeom>
            <a:solidFill>
              <a:schemeClr val="bg1"/>
            </a:solid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pic>
        <p:nvPicPr>
          <p:cNvPr id="38" name="Picture 9" descr="Resultado de imaxes para salud icon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60" y="1269955"/>
            <a:ext cx="1152127" cy="1152128"/>
          </a:xfrm>
          <a:prstGeom prst="rect">
            <a:avLst/>
          </a:prstGeom>
          <a:noFill/>
          <a:extLst>
            <a:ext uri="{909E8E84-426E-40DD-AFC4-6F175D3DCCD1}">
              <a14:hiddenFill xmlns:a14="http://schemas.microsoft.com/office/drawing/2010/main">
                <a:solidFill>
                  <a:srgbClr val="FFFFFF"/>
                </a:solidFill>
              </a14:hiddenFill>
            </a:ext>
          </a:extLst>
        </p:spPr>
      </p:pic>
      <p:pic>
        <p:nvPicPr>
          <p:cNvPr id="32" name="31 Imagen"/>
          <p:cNvPicPr/>
          <p:nvPr/>
        </p:nvPicPr>
        <p:blipFill>
          <a:blip r:embed="rId4" cstate="print">
            <a:extLst>
              <a:ext uri="{28A0092B-C50C-407E-A947-70E740481C1C}">
                <a14:useLocalDpi xmlns:a14="http://schemas.microsoft.com/office/drawing/2010/main" val="0"/>
              </a:ext>
            </a:extLst>
          </a:blip>
          <a:srcRect t="10919"/>
          <a:stretch>
            <a:fillRect/>
          </a:stretch>
        </p:blipFill>
        <p:spPr bwMode="auto">
          <a:xfrm>
            <a:off x="1562463" y="2664986"/>
            <a:ext cx="1209337" cy="1604195"/>
          </a:xfrm>
          <a:prstGeom prst="rect">
            <a:avLst/>
          </a:prstGeom>
          <a:noFill/>
          <a:ln>
            <a:solidFill>
              <a:schemeClr val="accent1"/>
            </a:solidFill>
          </a:ln>
        </p:spPr>
      </p:pic>
      <p:pic>
        <p:nvPicPr>
          <p:cNvPr id="33"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7018" t="12059" r="17964" b="5051"/>
          <a:stretch/>
        </p:blipFill>
        <p:spPr bwMode="auto">
          <a:xfrm>
            <a:off x="317172" y="2664986"/>
            <a:ext cx="1122206" cy="1618762"/>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33 Imagen"/>
          <p:cNvPicPr/>
          <p:nvPr/>
        </p:nvPicPr>
        <p:blipFill>
          <a:blip r:embed="rId6">
            <a:extLst>
              <a:ext uri="{28A0092B-C50C-407E-A947-70E740481C1C}">
                <a14:useLocalDpi xmlns:a14="http://schemas.microsoft.com/office/drawing/2010/main" val="0"/>
              </a:ext>
            </a:extLst>
          </a:blip>
          <a:srcRect/>
          <a:stretch>
            <a:fillRect/>
          </a:stretch>
        </p:blipFill>
        <p:spPr bwMode="auto">
          <a:xfrm>
            <a:off x="2915815" y="2635998"/>
            <a:ext cx="2746203" cy="1647750"/>
          </a:xfrm>
          <a:prstGeom prst="rect">
            <a:avLst/>
          </a:prstGeom>
          <a:noFill/>
          <a:ln>
            <a:solidFill>
              <a:schemeClr val="accent1"/>
            </a:solidFill>
          </a:ln>
        </p:spPr>
      </p:pic>
      <p:pic>
        <p:nvPicPr>
          <p:cNvPr id="35" name="34 Imagen"/>
          <p:cNvPicPr/>
          <p:nvPr/>
        </p:nvPicPr>
        <p:blipFill>
          <a:blip r:embed="rId7">
            <a:extLst>
              <a:ext uri="{28A0092B-C50C-407E-A947-70E740481C1C}">
                <a14:useLocalDpi xmlns:a14="http://schemas.microsoft.com/office/drawing/2010/main" val="0"/>
              </a:ext>
            </a:extLst>
          </a:blip>
          <a:srcRect/>
          <a:stretch>
            <a:fillRect/>
          </a:stretch>
        </p:blipFill>
        <p:spPr bwMode="auto">
          <a:xfrm>
            <a:off x="5750661" y="2606865"/>
            <a:ext cx="1134558" cy="1676883"/>
          </a:xfrm>
          <a:prstGeom prst="rect">
            <a:avLst/>
          </a:prstGeom>
          <a:noFill/>
          <a:ln>
            <a:solidFill>
              <a:schemeClr val="accent1"/>
            </a:solidFill>
          </a:ln>
        </p:spPr>
      </p:pic>
      <p:pic>
        <p:nvPicPr>
          <p:cNvPr id="36" name="Picture 2"/>
          <p:cNvPicPr/>
          <p:nvPr/>
        </p:nvPicPr>
        <p:blipFill>
          <a:blip r:embed="rId8">
            <a:extLst>
              <a:ext uri="{28A0092B-C50C-407E-A947-70E740481C1C}">
                <a14:useLocalDpi xmlns:a14="http://schemas.microsoft.com/office/drawing/2010/main" val="0"/>
              </a:ext>
            </a:extLst>
          </a:blip>
          <a:srcRect/>
          <a:stretch>
            <a:fillRect/>
          </a:stretch>
        </p:blipFill>
        <p:spPr bwMode="auto">
          <a:xfrm>
            <a:off x="7020272" y="2621431"/>
            <a:ext cx="792088" cy="1647750"/>
          </a:xfrm>
          <a:prstGeom prst="rect">
            <a:avLst/>
          </a:prstGeom>
          <a:noFill/>
          <a:ln>
            <a:noFill/>
          </a:ln>
          <a:extLst/>
        </p:spPr>
      </p:pic>
      <p:pic>
        <p:nvPicPr>
          <p:cNvPr id="48" name="Picture 6" descr="Resultado de imaxes para BUENAS PRACTICAS SISTEMA NACIONAL DE SALUD"/>
          <p:cNvPicPr/>
          <p:nvPr/>
        </p:nvPicPr>
        <p:blipFill>
          <a:blip r:embed="rId9">
            <a:extLst>
              <a:ext uri="{28A0092B-C50C-407E-A947-70E740481C1C}">
                <a14:useLocalDpi xmlns:a14="http://schemas.microsoft.com/office/drawing/2010/main" val="0"/>
              </a:ext>
            </a:extLst>
          </a:blip>
          <a:srcRect/>
          <a:stretch>
            <a:fillRect/>
          </a:stretch>
        </p:blipFill>
        <p:spPr bwMode="auto">
          <a:xfrm>
            <a:off x="7956375" y="2606865"/>
            <a:ext cx="1006981" cy="1088671"/>
          </a:xfrm>
          <a:prstGeom prst="rect">
            <a:avLst/>
          </a:prstGeom>
          <a:noFill/>
          <a:extLst/>
        </p:spPr>
      </p:pic>
      <p:sp>
        <p:nvSpPr>
          <p:cNvPr id="3" name="2 CuadroTexto"/>
          <p:cNvSpPr txBox="1"/>
          <p:nvPr/>
        </p:nvSpPr>
        <p:spPr>
          <a:xfrm>
            <a:off x="317172" y="4437112"/>
            <a:ext cx="8646184" cy="1631216"/>
          </a:xfrm>
          <a:prstGeom prst="rect">
            <a:avLst/>
          </a:prstGeom>
          <a:noFill/>
        </p:spPr>
        <p:txBody>
          <a:bodyPr wrap="square" rtlCol="0">
            <a:spAutoFit/>
          </a:bodyPr>
          <a:lstStyle/>
          <a:p>
            <a:r>
              <a:rPr lang="es-ES" sz="2000" b="1" dirty="0" smtClean="0">
                <a:solidFill>
                  <a:schemeClr val="bg1"/>
                </a:solidFill>
              </a:rPr>
              <a:t>Documentos de consenso y guías para profesionales</a:t>
            </a:r>
          </a:p>
          <a:p>
            <a:r>
              <a:rPr lang="es-ES" sz="2000" b="1" dirty="0" smtClean="0">
                <a:solidFill>
                  <a:schemeClr val="bg1"/>
                </a:solidFill>
              </a:rPr>
              <a:t>Algoritmos  de intervención</a:t>
            </a:r>
          </a:p>
          <a:p>
            <a:r>
              <a:rPr lang="es-ES" sz="2000" b="1" dirty="0" smtClean="0">
                <a:solidFill>
                  <a:schemeClr val="bg1"/>
                </a:solidFill>
              </a:rPr>
              <a:t>Materiales de refuerzo con recomendaciones para la ciudadanía</a:t>
            </a:r>
          </a:p>
          <a:p>
            <a:r>
              <a:rPr lang="es-ES" sz="2000" b="1" dirty="0" smtClean="0">
                <a:solidFill>
                  <a:schemeClr val="bg1"/>
                </a:solidFill>
              </a:rPr>
              <a:t>Cursos de capacitación online para profesionales</a:t>
            </a:r>
          </a:p>
          <a:p>
            <a:r>
              <a:rPr lang="es-ES" sz="2000" b="1" dirty="0" smtClean="0">
                <a:solidFill>
                  <a:schemeClr val="bg1"/>
                </a:solidFill>
              </a:rPr>
              <a:t>Identificación y difusión de buenas prácticas  en el Sistema Nacional de Salud</a:t>
            </a:r>
            <a:endParaRPr lang="es-ES" sz="2000" b="1" dirty="0">
              <a:solidFill>
                <a:schemeClr val="bg1"/>
              </a:solidFill>
            </a:endParaRPr>
          </a:p>
        </p:txBody>
      </p:sp>
      <p:sp>
        <p:nvSpPr>
          <p:cNvPr id="15" name="1 Título"/>
          <p:cNvSpPr txBox="1">
            <a:spLocks noChangeArrowheads="1"/>
          </p:cNvSpPr>
          <p:nvPr/>
        </p:nvSpPr>
        <p:spPr bwMode="auto">
          <a:xfrm>
            <a:off x="0" y="0"/>
            <a:ext cx="4038600" cy="1143000"/>
          </a:xfrm>
          <a:prstGeom prst="rect">
            <a:avLst/>
          </a:prstGeom>
          <a:solidFill>
            <a:srgbClr val="008000"/>
          </a:solidFill>
          <a:ln w="9525">
            <a:noFill/>
            <a:miter lim="800000"/>
            <a:headEnd/>
            <a:tailEnd/>
          </a:ln>
        </p:spPr>
        <p:txBody>
          <a:bodyPr anchor="ctr">
            <a:prstTxWarp prst="textNoShape">
              <a:avLst/>
            </a:prstTxWarp>
          </a:bodyPr>
          <a:lstStyle/>
          <a:p>
            <a:r>
              <a:rPr lang="es-ES" sz="2800" b="1" dirty="0" smtClean="0">
                <a:solidFill>
                  <a:schemeClr val="bg1"/>
                </a:solidFill>
              </a:rPr>
              <a:t>Acciones desarrolladas en la Estrategia</a:t>
            </a:r>
          </a:p>
          <a:p>
            <a:pPr eaLnBrk="1" hangingPunct="1">
              <a:buFont typeface="Arial" pitchFamily="-86" charset="0"/>
              <a:buNone/>
            </a:pPr>
            <a:endParaRPr lang="es-ES" sz="2800" b="1" dirty="0">
              <a:solidFill>
                <a:schemeClr val="bg1"/>
              </a:solidFill>
            </a:endParaRPr>
          </a:p>
        </p:txBody>
      </p:sp>
      <p:sp>
        <p:nvSpPr>
          <p:cNvPr id="16" name="1 Título"/>
          <p:cNvSpPr txBox="1">
            <a:spLocks noChangeArrowheads="1"/>
          </p:cNvSpPr>
          <p:nvPr/>
        </p:nvSpPr>
        <p:spPr bwMode="auto">
          <a:xfrm>
            <a:off x="4191000" y="0"/>
            <a:ext cx="4953000" cy="1143000"/>
          </a:xfrm>
          <a:prstGeom prst="rect">
            <a:avLst/>
          </a:prstGeom>
          <a:solidFill>
            <a:srgbClr val="0070C0"/>
          </a:solidFill>
          <a:ln w="9525">
            <a:noFill/>
            <a:miter lim="800000"/>
            <a:headEnd/>
            <a:tailEnd/>
          </a:ln>
        </p:spPr>
        <p:txBody>
          <a:bodyPr anchor="ctr">
            <a:prstTxWarp prst="textNoShape">
              <a:avLst/>
            </a:prstTxWarp>
          </a:bodyPr>
          <a:lstStyle/>
          <a:p>
            <a:pPr eaLnBrk="1" hangingPunct="1">
              <a:buFont typeface="Arial" pitchFamily="-86" charset="0"/>
              <a:buNone/>
            </a:pPr>
            <a:r>
              <a:rPr lang="es-ES" sz="2800" b="1" dirty="0" smtClean="0">
                <a:solidFill>
                  <a:schemeClr val="bg1"/>
                </a:solidFill>
              </a:rPr>
              <a:t>Entorno sanitario</a:t>
            </a:r>
            <a:endParaRPr lang="es-ES" sz="2800" b="1" dirty="0">
              <a:solidFill>
                <a:schemeClr val="bg1"/>
              </a:solidFill>
            </a:endParaRPr>
          </a:p>
        </p:txBody>
      </p:sp>
    </p:spTree>
    <p:extLst>
      <p:ext uri="{BB962C8B-B14F-4D97-AF65-F5344CB8AC3E}">
        <p14:creationId xmlns:p14="http://schemas.microsoft.com/office/powerpoint/2010/main" val="2122426843"/>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20 Grupo"/>
          <p:cNvGrpSpPr>
            <a:grpSpLocks/>
          </p:cNvGrpSpPr>
          <p:nvPr/>
        </p:nvGrpSpPr>
        <p:grpSpPr bwMode="auto">
          <a:xfrm>
            <a:off x="19050" y="1247775"/>
            <a:ext cx="9124950" cy="5011738"/>
            <a:chOff x="387033" y="379981"/>
            <a:chExt cx="5632422" cy="4553784"/>
          </a:xfrm>
        </p:grpSpPr>
        <p:sp>
          <p:nvSpPr>
            <p:cNvPr id="18" name="21 Redondear rectángulo de esquina diagonal"/>
            <p:cNvSpPr/>
            <p:nvPr/>
          </p:nvSpPr>
          <p:spPr>
            <a:xfrm>
              <a:off x="387033" y="379981"/>
              <a:ext cx="5632422" cy="4553784"/>
            </a:xfrm>
            <a:prstGeom prst="round2Diag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sp>
          <p:nvSpPr>
            <p:cNvPr id="19" name="22 Lágrima"/>
            <p:cNvSpPr/>
            <p:nvPr/>
          </p:nvSpPr>
          <p:spPr>
            <a:xfrm rot="5905164">
              <a:off x="314999" y="585652"/>
              <a:ext cx="901526" cy="657508"/>
            </a:xfrm>
            <a:prstGeom prst="teardrop">
              <a:avLst/>
            </a:prstGeom>
            <a:solidFill>
              <a:schemeClr val="bg1"/>
            </a:solid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grpSp>
      <p:pic>
        <p:nvPicPr>
          <p:cNvPr id="58371" name="Picture 9" descr="Resultado de imaxes para salud icono"/>
          <p:cNvPicPr>
            <a:picLocks noChangeAspect="1" noChangeArrowheads="1"/>
          </p:cNvPicPr>
          <p:nvPr/>
        </p:nvPicPr>
        <p:blipFill>
          <a:blip r:embed="rId3"/>
          <a:srcRect/>
          <a:stretch>
            <a:fillRect/>
          </a:stretch>
        </p:blipFill>
        <p:spPr bwMode="auto">
          <a:xfrm>
            <a:off x="80963" y="1270000"/>
            <a:ext cx="1150937" cy="1152525"/>
          </a:xfrm>
          <a:prstGeom prst="rect">
            <a:avLst/>
          </a:prstGeom>
          <a:noFill/>
          <a:ln w="9525">
            <a:noFill/>
            <a:miter lim="800000"/>
            <a:headEnd/>
            <a:tailEnd/>
          </a:ln>
        </p:spPr>
      </p:pic>
      <p:graphicFrame>
        <p:nvGraphicFramePr>
          <p:cNvPr id="4" name="3 Tabla"/>
          <p:cNvGraphicFramePr>
            <a:graphicFrameLocks noGrp="1"/>
          </p:cNvGraphicFramePr>
          <p:nvPr>
            <p:extLst>
              <p:ext uri="{D42A27DB-BD31-4B8C-83A1-F6EECF244321}">
                <p14:modId xmlns:p14="http://schemas.microsoft.com/office/powerpoint/2010/main" val="99262153"/>
              </p:ext>
            </p:extLst>
          </p:nvPr>
        </p:nvGraphicFramePr>
        <p:xfrm>
          <a:off x="1849438" y="1454150"/>
          <a:ext cx="6683375" cy="4632453"/>
        </p:xfrm>
        <a:graphic>
          <a:graphicData uri="http://schemas.openxmlformats.org/drawingml/2006/table">
            <a:tbl>
              <a:tblPr/>
              <a:tblGrid>
                <a:gridCol w="3298825">
                  <a:extLst>
                    <a:ext uri="{9D8B030D-6E8A-4147-A177-3AD203B41FA5}">
                      <a16:colId xmlns:a16="http://schemas.microsoft.com/office/drawing/2014/main" val="20000"/>
                    </a:ext>
                  </a:extLst>
                </a:gridCol>
                <a:gridCol w="688975">
                  <a:extLst>
                    <a:ext uri="{9D8B030D-6E8A-4147-A177-3AD203B41FA5}">
                      <a16:colId xmlns:a16="http://schemas.microsoft.com/office/drawing/2014/main" val="20001"/>
                    </a:ext>
                  </a:extLst>
                </a:gridCol>
                <a:gridCol w="722312">
                  <a:extLst>
                    <a:ext uri="{9D8B030D-6E8A-4147-A177-3AD203B41FA5}">
                      <a16:colId xmlns:a16="http://schemas.microsoft.com/office/drawing/2014/main" val="20002"/>
                    </a:ext>
                  </a:extLst>
                </a:gridCol>
                <a:gridCol w="1079500">
                  <a:extLst>
                    <a:ext uri="{9D8B030D-6E8A-4147-A177-3AD203B41FA5}">
                      <a16:colId xmlns:a16="http://schemas.microsoft.com/office/drawing/2014/main" val="20003"/>
                    </a:ext>
                  </a:extLst>
                </a:gridCol>
                <a:gridCol w="893763">
                  <a:extLst>
                    <a:ext uri="{9D8B030D-6E8A-4147-A177-3AD203B41FA5}">
                      <a16:colId xmlns:a16="http://schemas.microsoft.com/office/drawing/2014/main" val="20004"/>
                    </a:ext>
                  </a:extLst>
                </a:gridCol>
              </a:tblGrid>
              <a:tr h="188913">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s-ES" sz="1800" b="1" i="0" u="none" strike="noStrike" cap="none" normalizeH="0" baseline="0" dirty="0" smtClean="0">
                          <a:ln>
                            <a:noFill/>
                          </a:ln>
                          <a:solidFill>
                            <a:srgbClr val="006600"/>
                          </a:solidFill>
                          <a:effectLst/>
                          <a:latin typeface="Calibri" pitchFamily="-86" charset="0"/>
                        </a:rPr>
                        <a:t>Cursos de capacitación online</a:t>
                      </a:r>
                      <a:endParaRPr kumimoji="0" lang="es-ES" sz="1800" b="1" i="0" u="none" strike="noStrike" cap="none" normalizeH="0" baseline="0" dirty="0">
                        <a:ln>
                          <a:noFill/>
                        </a:ln>
                        <a:solidFill>
                          <a:srgbClr val="006600"/>
                        </a:solidFill>
                        <a:effectLst/>
                        <a:latin typeface="Calibri" pitchFamily="-86" charset="0"/>
                        <a:ea typeface="Calibri" pitchFamily="-86" charset="0"/>
                        <a:cs typeface="Times New Roman" pitchFamily="-86" charset="0"/>
                      </a:endParaRPr>
                    </a:p>
                  </a:txBody>
                  <a:tcPr marL="67084" marR="6708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s-ES" sz="1100" b="1" i="0" u="none" strike="noStrike" cap="none" normalizeH="0" baseline="0">
                          <a:ln>
                            <a:noFill/>
                          </a:ln>
                          <a:solidFill>
                            <a:schemeClr val="bg1"/>
                          </a:solidFill>
                          <a:effectLst/>
                          <a:latin typeface="Calibri" pitchFamily="-86" charset="0"/>
                        </a:rPr>
                        <a:t>ediciones</a:t>
                      </a:r>
                      <a:endParaRPr kumimoji="0" lang="es-ES" sz="1100" b="1" i="0" u="none" strike="noStrike" cap="none" normalizeH="0" baseline="0">
                        <a:ln>
                          <a:noFill/>
                        </a:ln>
                        <a:solidFill>
                          <a:schemeClr val="bg1"/>
                        </a:solidFill>
                        <a:effectLst/>
                        <a:latin typeface="Calibri" pitchFamily="-86" charset="0"/>
                        <a:ea typeface="Calibri" pitchFamily="-86" charset="0"/>
                        <a:cs typeface="Times New Roman" pitchFamily="-86" charset="0"/>
                      </a:endParaRPr>
                    </a:p>
                  </a:txBody>
                  <a:tcPr marL="67084" marR="6708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6600"/>
                    </a:solid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s-ES" sz="1100" b="1" i="0" u="none" strike="noStrike" cap="none" normalizeH="0" baseline="0">
                          <a:ln>
                            <a:noFill/>
                          </a:ln>
                          <a:solidFill>
                            <a:schemeClr val="bg1"/>
                          </a:solidFill>
                          <a:effectLst/>
                          <a:latin typeface="Calibri" pitchFamily="-86" charset="0"/>
                        </a:rPr>
                        <a:t>horas</a:t>
                      </a:r>
                      <a:endParaRPr kumimoji="0" lang="es-ES" sz="1100" b="1" i="0" u="none" strike="noStrike" cap="none" normalizeH="0" baseline="0">
                        <a:ln>
                          <a:noFill/>
                        </a:ln>
                        <a:solidFill>
                          <a:schemeClr val="bg1"/>
                        </a:solidFill>
                        <a:effectLst/>
                        <a:latin typeface="Calibri" pitchFamily="-86" charset="0"/>
                        <a:ea typeface="Calibri" pitchFamily="-86" charset="0"/>
                        <a:cs typeface="Times New Roman" pitchFamily="-86" charset="0"/>
                      </a:endParaRPr>
                    </a:p>
                  </a:txBody>
                  <a:tcPr marL="67084" marR="6708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6600"/>
                    </a:solid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s-ES" sz="1100" b="1" i="0" u="none" strike="noStrike" cap="none" normalizeH="0" baseline="0">
                          <a:ln>
                            <a:noFill/>
                          </a:ln>
                          <a:solidFill>
                            <a:schemeClr val="bg1"/>
                          </a:solidFill>
                          <a:effectLst/>
                          <a:latin typeface="Calibri" pitchFamily="-86" charset="0"/>
                        </a:rPr>
                        <a:t>participantes</a:t>
                      </a:r>
                      <a:endParaRPr kumimoji="0" lang="es-ES" sz="1100" b="1" i="0" u="none" strike="noStrike" cap="none" normalizeH="0" baseline="0">
                        <a:ln>
                          <a:noFill/>
                        </a:ln>
                        <a:solidFill>
                          <a:schemeClr val="bg1"/>
                        </a:solidFill>
                        <a:effectLst/>
                        <a:latin typeface="Calibri" pitchFamily="-86" charset="0"/>
                        <a:ea typeface="Calibri" pitchFamily="-86" charset="0"/>
                        <a:cs typeface="Times New Roman" pitchFamily="-86" charset="0"/>
                      </a:endParaRPr>
                    </a:p>
                  </a:txBody>
                  <a:tcPr marL="67084" marR="6708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6600"/>
                    </a:solid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s-ES" sz="1100" b="1" i="0" u="none" strike="noStrike" cap="none" normalizeH="0" baseline="0">
                          <a:ln>
                            <a:noFill/>
                          </a:ln>
                          <a:solidFill>
                            <a:schemeClr val="bg1"/>
                          </a:solidFill>
                          <a:effectLst/>
                          <a:latin typeface="Calibri" pitchFamily="-86" charset="0"/>
                        </a:rPr>
                        <a:t>valoración</a:t>
                      </a:r>
                      <a:endParaRPr kumimoji="0" lang="es-ES" sz="1100" b="1" i="0" u="none" strike="noStrike" cap="none" normalizeH="0" baseline="0">
                        <a:ln>
                          <a:noFill/>
                        </a:ln>
                        <a:solidFill>
                          <a:schemeClr val="bg1"/>
                        </a:solidFill>
                        <a:effectLst/>
                        <a:latin typeface="Calibri" pitchFamily="-86" charset="0"/>
                        <a:ea typeface="Calibri" pitchFamily="-86" charset="0"/>
                        <a:cs typeface="Times New Roman" pitchFamily="-86" charset="0"/>
                      </a:endParaRPr>
                    </a:p>
                  </a:txBody>
                  <a:tcPr marL="67084" marR="6708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6600"/>
                    </a:solidFill>
                  </a:tcPr>
                </a:tc>
                <a:extLst>
                  <a:ext uri="{0D108BD9-81ED-4DB2-BD59-A6C34878D82A}">
                    <a16:rowId xmlns:a16="http://schemas.microsoft.com/office/drawing/2014/main" val="10000"/>
                  </a:ext>
                </a:extLst>
              </a:tr>
              <a:tr h="377825">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s-ES" sz="1100" b="0" i="0" u="none" strike="noStrike" cap="none" normalizeH="0" baseline="0">
                          <a:ln>
                            <a:noFill/>
                          </a:ln>
                          <a:solidFill>
                            <a:srgbClr val="006600"/>
                          </a:solidFill>
                          <a:effectLst/>
                          <a:latin typeface="Calibri" pitchFamily="-86" charset="0"/>
                        </a:rPr>
                        <a:t>Metodología del consejo breve de salud sobre estilo de vida (3,1 créditos CFC)</a:t>
                      </a:r>
                      <a:endParaRPr kumimoji="0" lang="es-ES" sz="1100" b="0" i="0" u="none" strike="noStrike" cap="none" normalizeH="0" baseline="0">
                        <a:ln>
                          <a:noFill/>
                        </a:ln>
                        <a:solidFill>
                          <a:srgbClr val="006600"/>
                        </a:solidFill>
                        <a:effectLst/>
                        <a:latin typeface="Calibri" pitchFamily="-86" charset="0"/>
                        <a:ea typeface="Calibri" pitchFamily="-86" charset="0"/>
                        <a:cs typeface="Times New Roman" pitchFamily="-86" charset="0"/>
                      </a:endParaRPr>
                    </a:p>
                  </a:txBody>
                  <a:tcPr marL="67084" marR="6708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ES" sz="1100" b="0" i="0" u="none" strike="noStrike" cap="none" normalizeH="0" baseline="0">
                          <a:ln>
                            <a:noFill/>
                          </a:ln>
                          <a:solidFill>
                            <a:srgbClr val="000000"/>
                          </a:solidFill>
                          <a:effectLst/>
                          <a:latin typeface="Calibri" pitchFamily="-86" charset="0"/>
                        </a:rPr>
                        <a:t>6</a:t>
                      </a:r>
                      <a:endParaRPr kumimoji="0" lang="es-ES" sz="1100" b="0" i="0" u="none" strike="noStrike" cap="none" normalizeH="0" baseline="0">
                        <a:ln>
                          <a:noFill/>
                        </a:ln>
                        <a:solidFill>
                          <a:srgbClr val="000000"/>
                        </a:solidFill>
                        <a:effectLst/>
                        <a:latin typeface="Calibri" pitchFamily="-86" charset="0"/>
                        <a:ea typeface="Calibri" pitchFamily="-86" charset="0"/>
                        <a:cs typeface="Times New Roman" pitchFamily="-86" charset="0"/>
                      </a:endParaRPr>
                    </a:p>
                  </a:txBody>
                  <a:tcPr marL="67084" marR="6708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7D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ES" sz="1100" b="0" i="0" u="none" strike="noStrike" cap="none" normalizeH="0" baseline="0">
                          <a:ln>
                            <a:noFill/>
                          </a:ln>
                          <a:solidFill>
                            <a:srgbClr val="000000"/>
                          </a:solidFill>
                          <a:effectLst/>
                          <a:latin typeface="Calibri" pitchFamily="-86" charset="0"/>
                        </a:rPr>
                        <a:t>30</a:t>
                      </a:r>
                      <a:endParaRPr kumimoji="0" lang="es-ES" sz="1100" b="0" i="0" u="none" strike="noStrike" cap="none" normalizeH="0" baseline="0">
                        <a:ln>
                          <a:noFill/>
                        </a:ln>
                        <a:solidFill>
                          <a:srgbClr val="000000"/>
                        </a:solidFill>
                        <a:effectLst/>
                        <a:latin typeface="Calibri" pitchFamily="-86" charset="0"/>
                        <a:ea typeface="Calibri" pitchFamily="-86" charset="0"/>
                        <a:cs typeface="Times New Roman" pitchFamily="-86" charset="0"/>
                      </a:endParaRPr>
                    </a:p>
                  </a:txBody>
                  <a:tcPr marL="67084" marR="6708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7D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ES" sz="1100" b="0" i="0" u="none" strike="noStrike" cap="none" normalizeH="0" baseline="0">
                          <a:ln>
                            <a:noFill/>
                          </a:ln>
                          <a:solidFill>
                            <a:srgbClr val="000000"/>
                          </a:solidFill>
                          <a:effectLst/>
                          <a:latin typeface="Calibri" pitchFamily="-86" charset="0"/>
                        </a:rPr>
                        <a:t>5.772</a:t>
                      </a:r>
                      <a:endParaRPr kumimoji="0" lang="es-ES" sz="1100" b="0" i="0" u="none" strike="noStrike" cap="none" normalizeH="0" baseline="0">
                        <a:ln>
                          <a:noFill/>
                        </a:ln>
                        <a:solidFill>
                          <a:srgbClr val="000000"/>
                        </a:solidFill>
                        <a:effectLst/>
                        <a:latin typeface="Calibri" pitchFamily="-86" charset="0"/>
                        <a:ea typeface="Calibri" pitchFamily="-86" charset="0"/>
                        <a:cs typeface="Times New Roman" pitchFamily="-86" charset="0"/>
                      </a:endParaRPr>
                    </a:p>
                  </a:txBody>
                  <a:tcPr marL="67084" marR="6708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7D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ES" sz="1100" b="0" i="0" u="none" strike="noStrike" cap="none" normalizeH="0" baseline="0">
                          <a:ln>
                            <a:noFill/>
                          </a:ln>
                          <a:solidFill>
                            <a:srgbClr val="000000"/>
                          </a:solidFill>
                          <a:effectLst/>
                          <a:latin typeface="Calibri" pitchFamily="-86" charset="0"/>
                        </a:rPr>
                        <a:t>8,3</a:t>
                      </a:r>
                      <a:endParaRPr kumimoji="0" lang="es-ES" sz="1100" b="0" i="0" u="none" strike="noStrike" cap="none" normalizeH="0" baseline="0">
                        <a:ln>
                          <a:noFill/>
                        </a:ln>
                        <a:solidFill>
                          <a:srgbClr val="000000"/>
                        </a:solidFill>
                        <a:effectLst/>
                        <a:latin typeface="Calibri" pitchFamily="-86" charset="0"/>
                        <a:ea typeface="Calibri" pitchFamily="-86" charset="0"/>
                        <a:cs typeface="Times New Roman" pitchFamily="-86" charset="0"/>
                      </a:endParaRPr>
                    </a:p>
                  </a:txBody>
                  <a:tcPr marL="67084" marR="6708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7D1"/>
                    </a:solidFill>
                  </a:tcPr>
                </a:tc>
                <a:extLst>
                  <a:ext uri="{0D108BD9-81ED-4DB2-BD59-A6C34878D82A}">
                    <a16:rowId xmlns:a16="http://schemas.microsoft.com/office/drawing/2014/main" val="10001"/>
                  </a:ext>
                </a:extLst>
              </a:tr>
              <a:tr h="377825">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s-ES" sz="1100" b="0" i="0" u="none" strike="noStrike" cap="none" normalizeH="0" baseline="0">
                          <a:ln>
                            <a:noFill/>
                          </a:ln>
                          <a:solidFill>
                            <a:srgbClr val="006600"/>
                          </a:solidFill>
                          <a:effectLst/>
                          <a:latin typeface="Calibri" pitchFamily="-86" charset="0"/>
                        </a:rPr>
                        <a:t>Educación para la salud individual sobre estilo de vida (8,7 créditos CFC)</a:t>
                      </a:r>
                      <a:endParaRPr kumimoji="0" lang="es-ES" sz="1100" b="0" i="0" u="none" strike="noStrike" cap="none" normalizeH="0" baseline="0">
                        <a:ln>
                          <a:noFill/>
                        </a:ln>
                        <a:solidFill>
                          <a:srgbClr val="006600"/>
                        </a:solidFill>
                        <a:effectLst/>
                        <a:latin typeface="Calibri" pitchFamily="-86" charset="0"/>
                        <a:ea typeface="Calibri" pitchFamily="-86" charset="0"/>
                        <a:cs typeface="Times New Roman" pitchFamily="-86" charset="0"/>
                      </a:endParaRPr>
                    </a:p>
                  </a:txBody>
                  <a:tcPr marL="67084" marR="6708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ES" sz="1100" b="0" i="0" u="none" strike="noStrike" cap="none" normalizeH="0" baseline="0">
                          <a:ln>
                            <a:noFill/>
                          </a:ln>
                          <a:solidFill>
                            <a:srgbClr val="000000"/>
                          </a:solidFill>
                          <a:effectLst/>
                          <a:latin typeface="Calibri" pitchFamily="-86" charset="0"/>
                        </a:rPr>
                        <a:t>4</a:t>
                      </a:r>
                      <a:endParaRPr kumimoji="0" lang="es-ES" sz="1100" b="0" i="0" u="none" strike="noStrike" cap="none" normalizeH="0" baseline="0">
                        <a:ln>
                          <a:noFill/>
                        </a:ln>
                        <a:solidFill>
                          <a:srgbClr val="000000"/>
                        </a:solidFill>
                        <a:effectLst/>
                        <a:latin typeface="Calibri" pitchFamily="-86" charset="0"/>
                        <a:ea typeface="Calibri" pitchFamily="-86" charset="0"/>
                        <a:cs typeface="Times New Roman" pitchFamily="-86" charset="0"/>
                      </a:endParaRPr>
                    </a:p>
                  </a:txBody>
                  <a:tcPr marL="67084" marR="6708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3EA"/>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ES" sz="1100" b="0" i="0" u="none" strike="noStrike" cap="none" normalizeH="0" baseline="0">
                          <a:ln>
                            <a:noFill/>
                          </a:ln>
                          <a:solidFill>
                            <a:srgbClr val="000000"/>
                          </a:solidFill>
                          <a:effectLst/>
                          <a:latin typeface="Calibri" pitchFamily="-86" charset="0"/>
                        </a:rPr>
                        <a:t>50</a:t>
                      </a:r>
                      <a:endParaRPr kumimoji="0" lang="es-ES" sz="1100" b="0" i="0" u="none" strike="noStrike" cap="none" normalizeH="0" baseline="0">
                        <a:ln>
                          <a:noFill/>
                        </a:ln>
                        <a:solidFill>
                          <a:srgbClr val="000000"/>
                        </a:solidFill>
                        <a:effectLst/>
                        <a:latin typeface="Calibri" pitchFamily="-86" charset="0"/>
                        <a:ea typeface="Calibri" pitchFamily="-86" charset="0"/>
                        <a:cs typeface="Times New Roman" pitchFamily="-86" charset="0"/>
                      </a:endParaRPr>
                    </a:p>
                  </a:txBody>
                  <a:tcPr marL="67084" marR="6708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3EA"/>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ES" sz="1100" b="0" i="0" u="none" strike="noStrike" cap="none" normalizeH="0" baseline="0">
                          <a:ln>
                            <a:noFill/>
                          </a:ln>
                          <a:solidFill>
                            <a:srgbClr val="000000"/>
                          </a:solidFill>
                          <a:effectLst/>
                          <a:latin typeface="Calibri" pitchFamily="-86" charset="0"/>
                        </a:rPr>
                        <a:t>3.887</a:t>
                      </a:r>
                      <a:endParaRPr kumimoji="0" lang="es-ES" sz="1100" b="0" i="0" u="none" strike="noStrike" cap="none" normalizeH="0" baseline="0">
                        <a:ln>
                          <a:noFill/>
                        </a:ln>
                        <a:solidFill>
                          <a:srgbClr val="000000"/>
                        </a:solidFill>
                        <a:effectLst/>
                        <a:latin typeface="Calibri" pitchFamily="-86" charset="0"/>
                        <a:ea typeface="Calibri" pitchFamily="-86" charset="0"/>
                        <a:cs typeface="Times New Roman" pitchFamily="-86" charset="0"/>
                      </a:endParaRPr>
                    </a:p>
                  </a:txBody>
                  <a:tcPr marL="67084" marR="6708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3EA"/>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ES" sz="1100" b="0" i="0" u="none" strike="noStrike" cap="none" normalizeH="0" baseline="0">
                          <a:ln>
                            <a:noFill/>
                          </a:ln>
                          <a:solidFill>
                            <a:srgbClr val="000000"/>
                          </a:solidFill>
                          <a:effectLst/>
                          <a:latin typeface="Calibri" pitchFamily="-86" charset="0"/>
                        </a:rPr>
                        <a:t>8,4</a:t>
                      </a:r>
                      <a:endParaRPr kumimoji="0" lang="es-ES" sz="1100" b="0" i="0" u="none" strike="noStrike" cap="none" normalizeH="0" baseline="0">
                        <a:ln>
                          <a:noFill/>
                        </a:ln>
                        <a:solidFill>
                          <a:srgbClr val="000000"/>
                        </a:solidFill>
                        <a:effectLst/>
                        <a:latin typeface="Calibri" pitchFamily="-86" charset="0"/>
                        <a:ea typeface="Calibri" pitchFamily="-86" charset="0"/>
                        <a:cs typeface="Times New Roman" pitchFamily="-86" charset="0"/>
                      </a:endParaRPr>
                    </a:p>
                  </a:txBody>
                  <a:tcPr marL="67084" marR="6708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3EA"/>
                    </a:solidFill>
                  </a:tcPr>
                </a:tc>
                <a:extLst>
                  <a:ext uri="{0D108BD9-81ED-4DB2-BD59-A6C34878D82A}">
                    <a16:rowId xmlns:a16="http://schemas.microsoft.com/office/drawing/2014/main" val="10002"/>
                  </a:ext>
                </a:extLst>
              </a:tr>
              <a:tr h="377825">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s-ES" sz="1100" b="0" i="0" u="none" strike="noStrike" cap="none" normalizeH="0" baseline="0">
                          <a:ln>
                            <a:noFill/>
                          </a:ln>
                          <a:solidFill>
                            <a:srgbClr val="006600"/>
                          </a:solidFill>
                          <a:effectLst/>
                          <a:latin typeface="Calibri" pitchFamily="-86" charset="0"/>
                        </a:rPr>
                        <a:t>Educación para la salud grupal sobre estilo de vida (9,2 créditos CFC)</a:t>
                      </a:r>
                      <a:endParaRPr kumimoji="0" lang="es-ES" sz="1100" b="0" i="0" u="none" strike="noStrike" cap="none" normalizeH="0" baseline="0">
                        <a:ln>
                          <a:noFill/>
                        </a:ln>
                        <a:solidFill>
                          <a:srgbClr val="006600"/>
                        </a:solidFill>
                        <a:effectLst/>
                        <a:latin typeface="Calibri" pitchFamily="-86" charset="0"/>
                        <a:ea typeface="Calibri" pitchFamily="-86" charset="0"/>
                        <a:cs typeface="Times New Roman" pitchFamily="-86" charset="0"/>
                      </a:endParaRPr>
                    </a:p>
                  </a:txBody>
                  <a:tcPr marL="67084" marR="6708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ES" sz="1100" b="0" i="0" u="none" strike="noStrike" cap="none" normalizeH="0" baseline="0">
                          <a:ln>
                            <a:noFill/>
                          </a:ln>
                          <a:solidFill>
                            <a:srgbClr val="000000"/>
                          </a:solidFill>
                          <a:effectLst/>
                          <a:latin typeface="Calibri" pitchFamily="-86" charset="0"/>
                        </a:rPr>
                        <a:t>2</a:t>
                      </a:r>
                      <a:endParaRPr kumimoji="0" lang="es-ES" sz="1100" b="0" i="0" u="none" strike="noStrike" cap="none" normalizeH="0" baseline="0">
                        <a:ln>
                          <a:noFill/>
                        </a:ln>
                        <a:solidFill>
                          <a:srgbClr val="000000"/>
                        </a:solidFill>
                        <a:effectLst/>
                        <a:latin typeface="Calibri" pitchFamily="-86" charset="0"/>
                        <a:ea typeface="Calibri" pitchFamily="-86" charset="0"/>
                        <a:cs typeface="Times New Roman" pitchFamily="-86" charset="0"/>
                      </a:endParaRPr>
                    </a:p>
                  </a:txBody>
                  <a:tcPr marL="67084" marR="6708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7D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ES" sz="1100" b="0" i="0" u="none" strike="noStrike" cap="none" normalizeH="0" baseline="0">
                          <a:ln>
                            <a:noFill/>
                          </a:ln>
                          <a:solidFill>
                            <a:srgbClr val="000000"/>
                          </a:solidFill>
                          <a:effectLst/>
                          <a:latin typeface="Calibri" pitchFamily="-86" charset="0"/>
                        </a:rPr>
                        <a:t>60</a:t>
                      </a:r>
                      <a:endParaRPr kumimoji="0" lang="es-ES" sz="1100" b="0" i="0" u="none" strike="noStrike" cap="none" normalizeH="0" baseline="0">
                        <a:ln>
                          <a:noFill/>
                        </a:ln>
                        <a:solidFill>
                          <a:srgbClr val="000000"/>
                        </a:solidFill>
                        <a:effectLst/>
                        <a:latin typeface="Calibri" pitchFamily="-86" charset="0"/>
                        <a:ea typeface="Calibri" pitchFamily="-86" charset="0"/>
                        <a:cs typeface="Times New Roman" pitchFamily="-86" charset="0"/>
                      </a:endParaRPr>
                    </a:p>
                  </a:txBody>
                  <a:tcPr marL="67084" marR="6708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7D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ES" sz="1100" b="0" i="0" u="none" strike="noStrike" cap="none" normalizeH="0" baseline="0">
                          <a:ln>
                            <a:noFill/>
                          </a:ln>
                          <a:solidFill>
                            <a:srgbClr val="000000"/>
                          </a:solidFill>
                          <a:effectLst/>
                          <a:latin typeface="Calibri" pitchFamily="-86" charset="0"/>
                        </a:rPr>
                        <a:t>1.511</a:t>
                      </a:r>
                      <a:endParaRPr kumimoji="0" lang="es-ES" sz="1100" b="0" i="0" u="none" strike="noStrike" cap="none" normalizeH="0" baseline="0">
                        <a:ln>
                          <a:noFill/>
                        </a:ln>
                        <a:solidFill>
                          <a:srgbClr val="000000"/>
                        </a:solidFill>
                        <a:effectLst/>
                        <a:latin typeface="Calibri" pitchFamily="-86" charset="0"/>
                        <a:ea typeface="Calibri" pitchFamily="-86" charset="0"/>
                        <a:cs typeface="Times New Roman" pitchFamily="-86" charset="0"/>
                      </a:endParaRPr>
                    </a:p>
                  </a:txBody>
                  <a:tcPr marL="67084" marR="6708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7D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ES" sz="1100" b="0" i="0" u="none" strike="noStrike" cap="none" normalizeH="0" baseline="0">
                          <a:ln>
                            <a:noFill/>
                          </a:ln>
                          <a:solidFill>
                            <a:srgbClr val="000000"/>
                          </a:solidFill>
                          <a:effectLst/>
                          <a:latin typeface="Calibri" pitchFamily="-86" charset="0"/>
                        </a:rPr>
                        <a:t>8,6</a:t>
                      </a:r>
                      <a:endParaRPr kumimoji="0" lang="es-ES" sz="1100" b="0" i="0" u="none" strike="noStrike" cap="none" normalizeH="0" baseline="0">
                        <a:ln>
                          <a:noFill/>
                        </a:ln>
                        <a:solidFill>
                          <a:srgbClr val="000000"/>
                        </a:solidFill>
                        <a:effectLst/>
                        <a:latin typeface="Calibri" pitchFamily="-86" charset="0"/>
                        <a:ea typeface="Calibri" pitchFamily="-86" charset="0"/>
                        <a:cs typeface="Times New Roman" pitchFamily="-86" charset="0"/>
                      </a:endParaRPr>
                    </a:p>
                  </a:txBody>
                  <a:tcPr marL="67084" marR="6708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7D1"/>
                    </a:solidFill>
                  </a:tcPr>
                </a:tc>
                <a:extLst>
                  <a:ext uri="{0D108BD9-81ED-4DB2-BD59-A6C34878D82A}">
                    <a16:rowId xmlns:a16="http://schemas.microsoft.com/office/drawing/2014/main" val="10003"/>
                  </a:ext>
                </a:extLst>
              </a:tr>
              <a:tr h="377825">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s-ES" sz="1100" b="0" i="0" u="none" strike="noStrike" cap="none" normalizeH="0" baseline="0">
                          <a:ln>
                            <a:noFill/>
                          </a:ln>
                          <a:solidFill>
                            <a:srgbClr val="006600"/>
                          </a:solidFill>
                          <a:effectLst/>
                          <a:latin typeface="Calibri" pitchFamily="-86" charset="0"/>
                        </a:rPr>
                        <a:t>Detección y manejo de fragilidad y caídas en las personas mayores (6,2 créditos CFC)</a:t>
                      </a:r>
                      <a:endParaRPr kumimoji="0" lang="es-ES" sz="1100" b="0" i="0" u="none" strike="noStrike" cap="none" normalizeH="0" baseline="0">
                        <a:ln>
                          <a:noFill/>
                        </a:ln>
                        <a:solidFill>
                          <a:srgbClr val="006600"/>
                        </a:solidFill>
                        <a:effectLst/>
                        <a:latin typeface="Calibri" pitchFamily="-86" charset="0"/>
                        <a:ea typeface="Calibri" pitchFamily="-86" charset="0"/>
                        <a:cs typeface="Times New Roman" pitchFamily="-86" charset="0"/>
                      </a:endParaRPr>
                    </a:p>
                  </a:txBody>
                  <a:tcPr marL="67084" marR="6708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ES" sz="1100" b="0" i="0" u="none" strike="noStrike" cap="none" normalizeH="0" baseline="0">
                          <a:ln>
                            <a:noFill/>
                          </a:ln>
                          <a:solidFill>
                            <a:srgbClr val="000000"/>
                          </a:solidFill>
                          <a:effectLst/>
                          <a:latin typeface="Calibri" pitchFamily="-86" charset="0"/>
                        </a:rPr>
                        <a:t>5</a:t>
                      </a:r>
                      <a:endParaRPr kumimoji="0" lang="es-ES" sz="1100" b="0" i="0" u="none" strike="noStrike" cap="none" normalizeH="0" baseline="0">
                        <a:ln>
                          <a:noFill/>
                        </a:ln>
                        <a:solidFill>
                          <a:srgbClr val="000000"/>
                        </a:solidFill>
                        <a:effectLst/>
                        <a:latin typeface="Calibri" pitchFamily="-86" charset="0"/>
                        <a:ea typeface="Calibri" pitchFamily="-86" charset="0"/>
                        <a:cs typeface="Times New Roman" pitchFamily="-86" charset="0"/>
                      </a:endParaRPr>
                    </a:p>
                  </a:txBody>
                  <a:tcPr marL="67084" marR="6708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3EA"/>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ES" sz="1100" b="0" i="0" u="none" strike="noStrike" cap="none" normalizeH="0" baseline="0">
                          <a:ln>
                            <a:noFill/>
                          </a:ln>
                          <a:solidFill>
                            <a:srgbClr val="000000"/>
                          </a:solidFill>
                          <a:effectLst/>
                          <a:latin typeface="Calibri" pitchFamily="-86" charset="0"/>
                        </a:rPr>
                        <a:t>30</a:t>
                      </a:r>
                      <a:endParaRPr kumimoji="0" lang="es-ES" sz="1100" b="0" i="0" u="none" strike="noStrike" cap="none" normalizeH="0" baseline="0">
                        <a:ln>
                          <a:noFill/>
                        </a:ln>
                        <a:solidFill>
                          <a:srgbClr val="000000"/>
                        </a:solidFill>
                        <a:effectLst/>
                        <a:latin typeface="Calibri" pitchFamily="-86" charset="0"/>
                        <a:ea typeface="Calibri" pitchFamily="-86" charset="0"/>
                        <a:cs typeface="Times New Roman" pitchFamily="-86" charset="0"/>
                      </a:endParaRPr>
                    </a:p>
                  </a:txBody>
                  <a:tcPr marL="67084" marR="6708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3EA"/>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ES" sz="1100" b="0" i="0" u="none" strike="noStrike" cap="none" normalizeH="0" baseline="0">
                          <a:ln>
                            <a:noFill/>
                          </a:ln>
                          <a:solidFill>
                            <a:srgbClr val="000000"/>
                          </a:solidFill>
                          <a:effectLst/>
                          <a:latin typeface="Calibri" pitchFamily="-86" charset="0"/>
                        </a:rPr>
                        <a:t>5.596</a:t>
                      </a:r>
                      <a:endParaRPr kumimoji="0" lang="es-ES" sz="1100" b="0" i="0" u="none" strike="noStrike" cap="none" normalizeH="0" baseline="0">
                        <a:ln>
                          <a:noFill/>
                        </a:ln>
                        <a:solidFill>
                          <a:srgbClr val="000000"/>
                        </a:solidFill>
                        <a:effectLst/>
                        <a:latin typeface="Calibri" pitchFamily="-86" charset="0"/>
                        <a:ea typeface="Calibri" pitchFamily="-86" charset="0"/>
                        <a:cs typeface="Times New Roman" pitchFamily="-86" charset="0"/>
                      </a:endParaRPr>
                    </a:p>
                  </a:txBody>
                  <a:tcPr marL="67084" marR="6708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3EA"/>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ES" sz="1100" b="0" i="0" u="none" strike="noStrike" cap="none" normalizeH="0" baseline="0">
                          <a:ln>
                            <a:noFill/>
                          </a:ln>
                          <a:solidFill>
                            <a:srgbClr val="000000"/>
                          </a:solidFill>
                          <a:effectLst/>
                          <a:latin typeface="Calibri" pitchFamily="-86" charset="0"/>
                        </a:rPr>
                        <a:t>8,5</a:t>
                      </a:r>
                      <a:endParaRPr kumimoji="0" lang="es-ES" sz="1100" b="0" i="0" u="none" strike="noStrike" cap="none" normalizeH="0" baseline="0">
                        <a:ln>
                          <a:noFill/>
                        </a:ln>
                        <a:solidFill>
                          <a:srgbClr val="000000"/>
                        </a:solidFill>
                        <a:effectLst/>
                        <a:latin typeface="Calibri" pitchFamily="-86" charset="0"/>
                        <a:ea typeface="Calibri" pitchFamily="-86" charset="0"/>
                        <a:cs typeface="Times New Roman" pitchFamily="-86" charset="0"/>
                      </a:endParaRPr>
                    </a:p>
                  </a:txBody>
                  <a:tcPr marL="67084" marR="6708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3EA"/>
                    </a:solidFill>
                  </a:tcPr>
                </a:tc>
                <a:extLst>
                  <a:ext uri="{0D108BD9-81ED-4DB2-BD59-A6C34878D82A}">
                    <a16:rowId xmlns:a16="http://schemas.microsoft.com/office/drawing/2014/main" val="10004"/>
                  </a:ext>
                </a:extLst>
              </a:tr>
              <a:tr h="458788">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s-ES" sz="1100" b="0" i="0" u="none" strike="noStrike" cap="none" normalizeH="0" baseline="0">
                          <a:ln>
                            <a:noFill/>
                          </a:ln>
                          <a:solidFill>
                            <a:srgbClr val="006600"/>
                          </a:solidFill>
                          <a:effectLst/>
                          <a:latin typeface="Calibri" pitchFamily="-86" charset="0"/>
                        </a:rPr>
                        <a:t>Salud local: el municipio como entorno promotor de la salud y el bienestar (8,4 créditos CFC)</a:t>
                      </a:r>
                      <a:endParaRPr kumimoji="0" lang="es-ES" sz="1100" b="0" i="0" u="none" strike="noStrike" cap="none" normalizeH="0" baseline="0">
                        <a:ln>
                          <a:noFill/>
                        </a:ln>
                        <a:solidFill>
                          <a:srgbClr val="006600"/>
                        </a:solidFill>
                        <a:effectLst/>
                        <a:latin typeface="Calibri" pitchFamily="-86" charset="0"/>
                        <a:ea typeface="Calibri" pitchFamily="-86" charset="0"/>
                        <a:cs typeface="Times New Roman" pitchFamily="-86" charset="0"/>
                      </a:endParaRPr>
                    </a:p>
                  </a:txBody>
                  <a:tcPr marL="67084" marR="6708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ES" sz="1100" b="0" i="0" u="none" strike="noStrike" cap="none" normalizeH="0" baseline="0">
                          <a:ln>
                            <a:noFill/>
                          </a:ln>
                          <a:solidFill>
                            <a:srgbClr val="000000"/>
                          </a:solidFill>
                          <a:effectLst/>
                          <a:latin typeface="Calibri" pitchFamily="-86" charset="0"/>
                        </a:rPr>
                        <a:t>5</a:t>
                      </a:r>
                      <a:endParaRPr kumimoji="0" lang="es-ES" sz="1100" b="0" i="0" u="none" strike="noStrike" cap="none" normalizeH="0" baseline="0">
                        <a:ln>
                          <a:noFill/>
                        </a:ln>
                        <a:solidFill>
                          <a:srgbClr val="000000"/>
                        </a:solidFill>
                        <a:effectLst/>
                        <a:latin typeface="Calibri" pitchFamily="-86" charset="0"/>
                        <a:ea typeface="Calibri" pitchFamily="-86" charset="0"/>
                        <a:cs typeface="Times New Roman" pitchFamily="-86" charset="0"/>
                      </a:endParaRPr>
                    </a:p>
                  </a:txBody>
                  <a:tcPr marL="67084" marR="6708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7D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ES" sz="1100" b="0" i="0" u="none" strike="noStrike" cap="none" normalizeH="0" baseline="0">
                          <a:ln>
                            <a:noFill/>
                          </a:ln>
                          <a:solidFill>
                            <a:srgbClr val="000000"/>
                          </a:solidFill>
                          <a:effectLst/>
                          <a:latin typeface="Calibri" pitchFamily="-86" charset="0"/>
                        </a:rPr>
                        <a:t>50</a:t>
                      </a:r>
                      <a:endParaRPr kumimoji="0" lang="es-ES" sz="1100" b="0" i="0" u="none" strike="noStrike" cap="none" normalizeH="0" baseline="0">
                        <a:ln>
                          <a:noFill/>
                        </a:ln>
                        <a:solidFill>
                          <a:srgbClr val="000000"/>
                        </a:solidFill>
                        <a:effectLst/>
                        <a:latin typeface="Calibri" pitchFamily="-86" charset="0"/>
                        <a:ea typeface="Calibri" pitchFamily="-86" charset="0"/>
                        <a:cs typeface="Times New Roman" pitchFamily="-86" charset="0"/>
                      </a:endParaRPr>
                    </a:p>
                  </a:txBody>
                  <a:tcPr marL="67084" marR="6708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7D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ES" sz="1100" b="0" i="0" u="none" strike="noStrike" cap="none" normalizeH="0" baseline="0">
                          <a:ln>
                            <a:noFill/>
                          </a:ln>
                          <a:solidFill>
                            <a:srgbClr val="000000"/>
                          </a:solidFill>
                          <a:effectLst/>
                          <a:latin typeface="Calibri" pitchFamily="-86" charset="0"/>
                        </a:rPr>
                        <a:t>8.317</a:t>
                      </a:r>
                      <a:endParaRPr kumimoji="0" lang="es-ES" sz="1100" b="0" i="0" u="none" strike="noStrike" cap="none" normalizeH="0" baseline="0">
                        <a:ln>
                          <a:noFill/>
                        </a:ln>
                        <a:solidFill>
                          <a:srgbClr val="000000"/>
                        </a:solidFill>
                        <a:effectLst/>
                        <a:latin typeface="Calibri" pitchFamily="-86" charset="0"/>
                        <a:ea typeface="Calibri" pitchFamily="-86" charset="0"/>
                        <a:cs typeface="Times New Roman" pitchFamily="-86" charset="0"/>
                      </a:endParaRPr>
                    </a:p>
                  </a:txBody>
                  <a:tcPr marL="67084" marR="6708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7D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ES" sz="1100" b="0" i="0" u="none" strike="noStrike" cap="none" normalizeH="0" baseline="0">
                          <a:ln>
                            <a:noFill/>
                          </a:ln>
                          <a:solidFill>
                            <a:srgbClr val="000000"/>
                          </a:solidFill>
                          <a:effectLst/>
                          <a:latin typeface="Calibri" pitchFamily="-86" charset="0"/>
                        </a:rPr>
                        <a:t>8,3</a:t>
                      </a:r>
                      <a:endParaRPr kumimoji="0" lang="es-ES" sz="1100" b="0" i="0" u="none" strike="noStrike" cap="none" normalizeH="0" baseline="0">
                        <a:ln>
                          <a:noFill/>
                        </a:ln>
                        <a:solidFill>
                          <a:srgbClr val="000000"/>
                        </a:solidFill>
                        <a:effectLst/>
                        <a:latin typeface="Calibri" pitchFamily="-86" charset="0"/>
                        <a:ea typeface="Calibri" pitchFamily="-86" charset="0"/>
                        <a:cs typeface="Times New Roman" pitchFamily="-86" charset="0"/>
                      </a:endParaRPr>
                    </a:p>
                  </a:txBody>
                  <a:tcPr marL="67084" marR="6708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7D1"/>
                    </a:solidFill>
                  </a:tcPr>
                </a:tc>
                <a:extLst>
                  <a:ext uri="{0D108BD9-81ED-4DB2-BD59-A6C34878D82A}">
                    <a16:rowId xmlns:a16="http://schemas.microsoft.com/office/drawing/2014/main" val="10005"/>
                  </a:ext>
                </a:extLst>
              </a:tr>
              <a:tr h="377825">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s-ES" sz="1100" b="0" i="0" u="none" strike="noStrike" cap="none" normalizeH="0" baseline="0">
                          <a:ln>
                            <a:noFill/>
                          </a:ln>
                          <a:solidFill>
                            <a:srgbClr val="006600"/>
                          </a:solidFill>
                          <a:effectLst/>
                          <a:latin typeface="Calibri" pitchFamily="-86" charset="0"/>
                        </a:rPr>
                        <a:t>Parentalidad positiva. Desde el nacimiento a los 3 años de edad (8,6 créditos CFC)</a:t>
                      </a:r>
                      <a:endParaRPr kumimoji="0" lang="es-ES" sz="1100" b="0" i="0" u="none" strike="noStrike" cap="none" normalizeH="0" baseline="0">
                        <a:ln>
                          <a:noFill/>
                        </a:ln>
                        <a:solidFill>
                          <a:srgbClr val="006600"/>
                        </a:solidFill>
                        <a:effectLst/>
                        <a:latin typeface="Calibri" pitchFamily="-86" charset="0"/>
                        <a:ea typeface="Calibri" pitchFamily="-86" charset="0"/>
                        <a:cs typeface="Times New Roman" pitchFamily="-86" charset="0"/>
                      </a:endParaRPr>
                    </a:p>
                  </a:txBody>
                  <a:tcPr marL="67084" marR="6708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ES" sz="1100" b="0" i="0" u="none" strike="noStrike" cap="none" normalizeH="0" baseline="0">
                          <a:ln>
                            <a:noFill/>
                          </a:ln>
                          <a:solidFill>
                            <a:srgbClr val="000000"/>
                          </a:solidFill>
                          <a:effectLst/>
                          <a:latin typeface="Calibri" pitchFamily="-86" charset="0"/>
                        </a:rPr>
                        <a:t>4</a:t>
                      </a:r>
                      <a:endParaRPr kumimoji="0" lang="es-ES" sz="1100" b="0" i="0" u="none" strike="noStrike" cap="none" normalizeH="0" baseline="0">
                        <a:ln>
                          <a:noFill/>
                        </a:ln>
                        <a:solidFill>
                          <a:srgbClr val="000000"/>
                        </a:solidFill>
                        <a:effectLst/>
                        <a:latin typeface="Calibri" pitchFamily="-86" charset="0"/>
                        <a:ea typeface="Calibri" pitchFamily="-86" charset="0"/>
                        <a:cs typeface="Times New Roman" pitchFamily="-86" charset="0"/>
                      </a:endParaRPr>
                    </a:p>
                  </a:txBody>
                  <a:tcPr marL="67084" marR="6708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3EA"/>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ES" sz="1100" b="0" i="0" u="none" strike="noStrike" cap="none" normalizeH="0" baseline="0">
                          <a:ln>
                            <a:noFill/>
                          </a:ln>
                          <a:solidFill>
                            <a:srgbClr val="000000"/>
                          </a:solidFill>
                          <a:effectLst/>
                          <a:latin typeface="Calibri" pitchFamily="-86" charset="0"/>
                        </a:rPr>
                        <a:t>50</a:t>
                      </a:r>
                      <a:endParaRPr kumimoji="0" lang="es-ES" sz="1100" b="0" i="0" u="none" strike="noStrike" cap="none" normalizeH="0" baseline="0">
                        <a:ln>
                          <a:noFill/>
                        </a:ln>
                        <a:solidFill>
                          <a:srgbClr val="000000"/>
                        </a:solidFill>
                        <a:effectLst/>
                        <a:latin typeface="Calibri" pitchFamily="-86" charset="0"/>
                        <a:ea typeface="Calibri" pitchFamily="-86" charset="0"/>
                        <a:cs typeface="Times New Roman" pitchFamily="-86" charset="0"/>
                      </a:endParaRPr>
                    </a:p>
                  </a:txBody>
                  <a:tcPr marL="67084" marR="6708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3EA"/>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ES" sz="1100" b="0" i="0" u="none" strike="noStrike" cap="none" normalizeH="0" baseline="0">
                          <a:ln>
                            <a:noFill/>
                          </a:ln>
                          <a:solidFill>
                            <a:srgbClr val="000000"/>
                          </a:solidFill>
                          <a:effectLst/>
                          <a:latin typeface="Calibri" pitchFamily="-86" charset="0"/>
                        </a:rPr>
                        <a:t>3.341</a:t>
                      </a:r>
                      <a:endParaRPr kumimoji="0" lang="es-ES" sz="1100" b="0" i="0" u="none" strike="noStrike" cap="none" normalizeH="0" baseline="0">
                        <a:ln>
                          <a:noFill/>
                        </a:ln>
                        <a:solidFill>
                          <a:srgbClr val="000000"/>
                        </a:solidFill>
                        <a:effectLst/>
                        <a:latin typeface="Calibri" pitchFamily="-86" charset="0"/>
                        <a:ea typeface="Calibri" pitchFamily="-86" charset="0"/>
                        <a:cs typeface="Times New Roman" pitchFamily="-86" charset="0"/>
                      </a:endParaRPr>
                    </a:p>
                  </a:txBody>
                  <a:tcPr marL="67084" marR="6708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3EA"/>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ES" sz="1100" b="0" i="0" u="none" strike="noStrike" cap="none" normalizeH="0" baseline="0">
                          <a:ln>
                            <a:noFill/>
                          </a:ln>
                          <a:solidFill>
                            <a:srgbClr val="000000"/>
                          </a:solidFill>
                          <a:effectLst/>
                          <a:latin typeface="Calibri" pitchFamily="-86" charset="0"/>
                        </a:rPr>
                        <a:t>8,6</a:t>
                      </a:r>
                      <a:endParaRPr kumimoji="0" lang="es-ES" sz="1100" b="0" i="0" u="none" strike="noStrike" cap="none" normalizeH="0" baseline="0">
                        <a:ln>
                          <a:noFill/>
                        </a:ln>
                        <a:solidFill>
                          <a:srgbClr val="000000"/>
                        </a:solidFill>
                        <a:effectLst/>
                        <a:latin typeface="Calibri" pitchFamily="-86" charset="0"/>
                        <a:ea typeface="Calibri" pitchFamily="-86" charset="0"/>
                        <a:cs typeface="Times New Roman" pitchFamily="-86" charset="0"/>
                      </a:endParaRPr>
                    </a:p>
                  </a:txBody>
                  <a:tcPr marL="67084" marR="6708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3EA"/>
                    </a:solidFill>
                  </a:tcPr>
                </a:tc>
                <a:extLst>
                  <a:ext uri="{0D108BD9-81ED-4DB2-BD59-A6C34878D82A}">
                    <a16:rowId xmlns:a16="http://schemas.microsoft.com/office/drawing/2014/main" val="10006"/>
                  </a:ext>
                </a:extLst>
              </a:tr>
              <a:tr h="377825">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s-ES" sz="1100" b="0" i="0" u="none" strike="noStrike" cap="none" normalizeH="0" baseline="0">
                          <a:ln>
                            <a:noFill/>
                          </a:ln>
                          <a:solidFill>
                            <a:srgbClr val="006600"/>
                          </a:solidFill>
                          <a:effectLst/>
                          <a:latin typeface="Calibri" pitchFamily="-86" charset="0"/>
                        </a:rPr>
                        <a:t>Mójate con el alcohol (5,2 créditos CFC)</a:t>
                      </a:r>
                    </a:p>
                    <a:p>
                      <a:pPr marL="0" marR="0" lvl="0" indent="0" algn="just" defTabSz="914400" rtl="0" eaLnBrk="1" fontAlgn="base" latinLnBrk="0" hangingPunct="1">
                        <a:lnSpc>
                          <a:spcPct val="115000"/>
                        </a:lnSpc>
                        <a:spcBef>
                          <a:spcPct val="0"/>
                        </a:spcBef>
                        <a:spcAft>
                          <a:spcPct val="0"/>
                        </a:spcAft>
                        <a:buClrTx/>
                        <a:buSzTx/>
                        <a:buFontTx/>
                        <a:buNone/>
                        <a:tabLst/>
                      </a:pPr>
                      <a:r>
                        <a:rPr kumimoji="0" lang="es-ES" sz="1100" b="0" i="0" u="none" strike="noStrike" cap="none" normalizeH="0" baseline="0">
                          <a:ln>
                            <a:noFill/>
                          </a:ln>
                          <a:solidFill>
                            <a:srgbClr val="006600"/>
                          </a:solidFill>
                          <a:effectLst/>
                          <a:latin typeface="Calibri" pitchFamily="-86" charset="0"/>
                        </a:rPr>
                        <a:t> </a:t>
                      </a:r>
                      <a:endParaRPr kumimoji="0" lang="es-ES" sz="1100" b="0" i="0" u="none" strike="noStrike" cap="none" normalizeH="0" baseline="0">
                        <a:ln>
                          <a:noFill/>
                        </a:ln>
                        <a:solidFill>
                          <a:srgbClr val="006600"/>
                        </a:solidFill>
                        <a:effectLst/>
                        <a:latin typeface="Calibri" pitchFamily="-86" charset="0"/>
                        <a:ea typeface="Calibri" pitchFamily="-86" charset="0"/>
                        <a:cs typeface="Times New Roman" pitchFamily="-86" charset="0"/>
                      </a:endParaRPr>
                    </a:p>
                  </a:txBody>
                  <a:tcPr marL="67084" marR="6708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ES" sz="1100" b="0" i="0" u="none" strike="noStrike" cap="none" normalizeH="0" baseline="0">
                          <a:ln>
                            <a:noFill/>
                          </a:ln>
                          <a:solidFill>
                            <a:srgbClr val="000000"/>
                          </a:solidFill>
                          <a:effectLst/>
                          <a:latin typeface="Calibri" pitchFamily="-86" charset="0"/>
                        </a:rPr>
                        <a:t>2</a:t>
                      </a:r>
                      <a:endParaRPr kumimoji="0" lang="es-ES" sz="1100" b="0" i="0" u="none" strike="noStrike" cap="none" normalizeH="0" baseline="0">
                        <a:ln>
                          <a:noFill/>
                        </a:ln>
                        <a:solidFill>
                          <a:srgbClr val="000000"/>
                        </a:solidFill>
                        <a:effectLst/>
                        <a:latin typeface="Calibri" pitchFamily="-86" charset="0"/>
                        <a:ea typeface="Calibri" pitchFamily="-86" charset="0"/>
                        <a:cs typeface="Times New Roman" pitchFamily="-86" charset="0"/>
                      </a:endParaRPr>
                    </a:p>
                  </a:txBody>
                  <a:tcPr marL="67084" marR="6708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7D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ES" sz="1100" b="0" i="0" u="none" strike="noStrike" cap="none" normalizeH="0" baseline="0">
                          <a:ln>
                            <a:noFill/>
                          </a:ln>
                          <a:solidFill>
                            <a:srgbClr val="000000"/>
                          </a:solidFill>
                          <a:effectLst/>
                          <a:latin typeface="Calibri" pitchFamily="-86" charset="0"/>
                        </a:rPr>
                        <a:t>30</a:t>
                      </a:r>
                      <a:endParaRPr kumimoji="0" lang="es-ES" sz="1100" b="0" i="0" u="none" strike="noStrike" cap="none" normalizeH="0" baseline="0">
                        <a:ln>
                          <a:noFill/>
                        </a:ln>
                        <a:solidFill>
                          <a:srgbClr val="000000"/>
                        </a:solidFill>
                        <a:effectLst/>
                        <a:latin typeface="Calibri" pitchFamily="-86" charset="0"/>
                        <a:ea typeface="Calibri" pitchFamily="-86" charset="0"/>
                        <a:cs typeface="Times New Roman" pitchFamily="-86" charset="0"/>
                      </a:endParaRPr>
                    </a:p>
                  </a:txBody>
                  <a:tcPr marL="67084" marR="6708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7D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ES" sz="1100" b="0" i="0" u="none" strike="noStrike" cap="none" normalizeH="0" baseline="0">
                          <a:ln>
                            <a:noFill/>
                          </a:ln>
                          <a:solidFill>
                            <a:srgbClr val="000000"/>
                          </a:solidFill>
                          <a:effectLst/>
                          <a:latin typeface="Calibri" pitchFamily="-86" charset="0"/>
                        </a:rPr>
                        <a:t>2.472</a:t>
                      </a:r>
                      <a:endParaRPr kumimoji="0" lang="es-ES" sz="1100" b="0" i="0" u="none" strike="noStrike" cap="none" normalizeH="0" baseline="0">
                        <a:ln>
                          <a:noFill/>
                        </a:ln>
                        <a:solidFill>
                          <a:srgbClr val="000000"/>
                        </a:solidFill>
                        <a:effectLst/>
                        <a:latin typeface="Calibri" pitchFamily="-86" charset="0"/>
                        <a:ea typeface="Calibri" pitchFamily="-86" charset="0"/>
                        <a:cs typeface="Times New Roman" pitchFamily="-86" charset="0"/>
                      </a:endParaRPr>
                    </a:p>
                  </a:txBody>
                  <a:tcPr marL="67084" marR="6708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7D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ES" sz="1100" b="0" i="0" u="none" strike="noStrike" cap="none" normalizeH="0" baseline="0">
                          <a:ln>
                            <a:noFill/>
                          </a:ln>
                          <a:solidFill>
                            <a:srgbClr val="000000"/>
                          </a:solidFill>
                          <a:effectLst/>
                          <a:latin typeface="Calibri" pitchFamily="-86" charset="0"/>
                        </a:rPr>
                        <a:t>8,4</a:t>
                      </a:r>
                      <a:endParaRPr kumimoji="0" lang="es-ES" sz="1100" b="0" i="0" u="none" strike="noStrike" cap="none" normalizeH="0" baseline="0">
                        <a:ln>
                          <a:noFill/>
                        </a:ln>
                        <a:solidFill>
                          <a:srgbClr val="000000"/>
                        </a:solidFill>
                        <a:effectLst/>
                        <a:latin typeface="Calibri" pitchFamily="-86" charset="0"/>
                        <a:ea typeface="Calibri" pitchFamily="-86" charset="0"/>
                        <a:cs typeface="Times New Roman" pitchFamily="-86" charset="0"/>
                      </a:endParaRPr>
                    </a:p>
                  </a:txBody>
                  <a:tcPr marL="67084" marR="6708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7D1"/>
                    </a:solidFill>
                  </a:tcPr>
                </a:tc>
                <a:extLst>
                  <a:ext uri="{0D108BD9-81ED-4DB2-BD59-A6C34878D82A}">
                    <a16:rowId xmlns:a16="http://schemas.microsoft.com/office/drawing/2014/main" val="10007"/>
                  </a:ext>
                </a:extLst>
              </a:tr>
              <a:tr h="377825">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s-ES" sz="1100" b="0" i="0" u="none" strike="noStrike" cap="none" normalizeH="0" baseline="0">
                          <a:ln>
                            <a:noFill/>
                          </a:ln>
                          <a:solidFill>
                            <a:srgbClr val="006600"/>
                          </a:solidFill>
                          <a:effectLst/>
                          <a:latin typeface="Calibri" pitchFamily="-86" charset="0"/>
                        </a:rPr>
                        <a:t>Curso Actívate. Aconseja Salud*</a:t>
                      </a:r>
                    </a:p>
                    <a:p>
                      <a:pPr marL="0" marR="0" lvl="0" indent="0" algn="just" defTabSz="914400" rtl="0" eaLnBrk="1" fontAlgn="base" latinLnBrk="0" hangingPunct="1">
                        <a:lnSpc>
                          <a:spcPct val="115000"/>
                        </a:lnSpc>
                        <a:spcBef>
                          <a:spcPct val="0"/>
                        </a:spcBef>
                        <a:spcAft>
                          <a:spcPct val="0"/>
                        </a:spcAft>
                        <a:buClrTx/>
                        <a:buSzTx/>
                        <a:buFontTx/>
                        <a:buNone/>
                        <a:tabLst/>
                      </a:pPr>
                      <a:r>
                        <a:rPr kumimoji="0" lang="es-ES" sz="1100" b="0" i="0" u="none" strike="noStrike" cap="none" normalizeH="0" baseline="0">
                          <a:ln>
                            <a:noFill/>
                          </a:ln>
                          <a:solidFill>
                            <a:srgbClr val="006600"/>
                          </a:solidFill>
                          <a:effectLst/>
                          <a:latin typeface="Calibri" pitchFamily="-86" charset="0"/>
                        </a:rPr>
                        <a:t> </a:t>
                      </a:r>
                      <a:endParaRPr kumimoji="0" lang="es-ES" sz="1100" b="0" i="0" u="none" strike="noStrike" cap="none" normalizeH="0" baseline="0">
                        <a:ln>
                          <a:noFill/>
                        </a:ln>
                        <a:solidFill>
                          <a:srgbClr val="006600"/>
                        </a:solidFill>
                        <a:effectLst/>
                        <a:latin typeface="Calibri" pitchFamily="-86" charset="0"/>
                        <a:ea typeface="Calibri" pitchFamily="-86" charset="0"/>
                        <a:cs typeface="Times New Roman" pitchFamily="-86" charset="0"/>
                      </a:endParaRPr>
                    </a:p>
                  </a:txBody>
                  <a:tcPr marL="67084" marR="6708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ES" sz="1100" b="0" i="0" u="none" strike="noStrike" cap="none" normalizeH="0" baseline="0">
                          <a:ln>
                            <a:noFill/>
                          </a:ln>
                          <a:solidFill>
                            <a:srgbClr val="000000"/>
                          </a:solidFill>
                          <a:effectLst/>
                          <a:latin typeface="Calibri" pitchFamily="-86" charset="0"/>
                        </a:rPr>
                        <a:t>4</a:t>
                      </a:r>
                      <a:endParaRPr kumimoji="0" lang="es-ES" sz="1100" b="0" i="0" u="none" strike="noStrike" cap="none" normalizeH="0" baseline="0">
                        <a:ln>
                          <a:noFill/>
                        </a:ln>
                        <a:solidFill>
                          <a:srgbClr val="000000"/>
                        </a:solidFill>
                        <a:effectLst/>
                        <a:latin typeface="Calibri" pitchFamily="-86" charset="0"/>
                        <a:ea typeface="Calibri" pitchFamily="-86" charset="0"/>
                        <a:cs typeface="Times New Roman" pitchFamily="-86" charset="0"/>
                      </a:endParaRPr>
                    </a:p>
                  </a:txBody>
                  <a:tcPr marL="67084" marR="6708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3EA"/>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ES" sz="1100" b="0" i="0" u="none" strike="noStrike" cap="none" normalizeH="0" baseline="0">
                          <a:ln>
                            <a:noFill/>
                          </a:ln>
                          <a:solidFill>
                            <a:srgbClr val="000000"/>
                          </a:solidFill>
                          <a:effectLst/>
                          <a:latin typeface="Calibri" pitchFamily="-86" charset="0"/>
                        </a:rPr>
                        <a:t>60</a:t>
                      </a:r>
                      <a:endParaRPr kumimoji="0" lang="es-ES" sz="1100" b="0" i="0" u="none" strike="noStrike" cap="none" normalizeH="0" baseline="0">
                        <a:ln>
                          <a:noFill/>
                        </a:ln>
                        <a:solidFill>
                          <a:srgbClr val="000000"/>
                        </a:solidFill>
                        <a:effectLst/>
                        <a:latin typeface="Calibri" pitchFamily="-86" charset="0"/>
                        <a:ea typeface="Calibri" pitchFamily="-86" charset="0"/>
                        <a:cs typeface="Times New Roman" pitchFamily="-86" charset="0"/>
                      </a:endParaRPr>
                    </a:p>
                  </a:txBody>
                  <a:tcPr marL="67084" marR="6708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3EA"/>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ES" sz="1100" b="0" i="0" u="none" strike="noStrike" cap="none" normalizeH="0" baseline="0">
                          <a:ln>
                            <a:noFill/>
                          </a:ln>
                          <a:solidFill>
                            <a:srgbClr val="000000"/>
                          </a:solidFill>
                          <a:effectLst/>
                          <a:latin typeface="Calibri" pitchFamily="-86" charset="0"/>
                        </a:rPr>
                        <a:t>1.317</a:t>
                      </a:r>
                      <a:endParaRPr kumimoji="0" lang="es-ES" sz="1100" b="0" i="0" u="none" strike="noStrike" cap="none" normalizeH="0" baseline="0">
                        <a:ln>
                          <a:noFill/>
                        </a:ln>
                        <a:solidFill>
                          <a:srgbClr val="000000"/>
                        </a:solidFill>
                        <a:effectLst/>
                        <a:latin typeface="Calibri" pitchFamily="-86" charset="0"/>
                        <a:ea typeface="Calibri" pitchFamily="-86" charset="0"/>
                        <a:cs typeface="Times New Roman" pitchFamily="-86" charset="0"/>
                      </a:endParaRPr>
                    </a:p>
                  </a:txBody>
                  <a:tcPr marL="67084" marR="6708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3EA"/>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ES" sz="1100" b="0" i="0" u="none" strike="noStrike" cap="none" normalizeH="0" baseline="0">
                          <a:ln>
                            <a:noFill/>
                          </a:ln>
                          <a:solidFill>
                            <a:srgbClr val="000000"/>
                          </a:solidFill>
                          <a:effectLst/>
                          <a:latin typeface="Calibri" pitchFamily="-86" charset="0"/>
                        </a:rPr>
                        <a:t>8,6</a:t>
                      </a:r>
                      <a:endParaRPr kumimoji="0" lang="es-ES" sz="1100" b="0" i="0" u="none" strike="noStrike" cap="none" normalizeH="0" baseline="0">
                        <a:ln>
                          <a:noFill/>
                        </a:ln>
                        <a:solidFill>
                          <a:srgbClr val="000000"/>
                        </a:solidFill>
                        <a:effectLst/>
                        <a:latin typeface="Calibri" pitchFamily="-86" charset="0"/>
                        <a:ea typeface="Calibri" pitchFamily="-86" charset="0"/>
                        <a:cs typeface="Times New Roman" pitchFamily="-86" charset="0"/>
                      </a:endParaRPr>
                    </a:p>
                  </a:txBody>
                  <a:tcPr marL="67084" marR="6708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3EA"/>
                    </a:solidFill>
                  </a:tcPr>
                </a:tc>
                <a:extLst>
                  <a:ext uri="{0D108BD9-81ED-4DB2-BD59-A6C34878D82A}">
                    <a16:rowId xmlns:a16="http://schemas.microsoft.com/office/drawing/2014/main" val="10008"/>
                  </a:ext>
                </a:extLst>
              </a:tr>
              <a:tr h="377825">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s-ES" sz="1100" b="0" i="0" u="none" strike="noStrike" cap="none" normalizeH="0" baseline="0">
                          <a:ln>
                            <a:noFill/>
                          </a:ln>
                          <a:solidFill>
                            <a:srgbClr val="006600"/>
                          </a:solidFill>
                          <a:effectLst/>
                          <a:latin typeface="Calibri" pitchFamily="-86" charset="0"/>
                        </a:rPr>
                        <a:t>Curso Consejo en actividad física y prescripción de ejercicio (30 horas)*</a:t>
                      </a:r>
                      <a:endParaRPr kumimoji="0" lang="es-ES" sz="1100" b="0" i="0" u="none" strike="noStrike" cap="none" normalizeH="0" baseline="0">
                        <a:ln>
                          <a:noFill/>
                        </a:ln>
                        <a:solidFill>
                          <a:srgbClr val="006600"/>
                        </a:solidFill>
                        <a:effectLst/>
                        <a:latin typeface="Calibri" pitchFamily="-86" charset="0"/>
                        <a:ea typeface="Calibri" pitchFamily="-86" charset="0"/>
                        <a:cs typeface="Times New Roman" pitchFamily="-86" charset="0"/>
                      </a:endParaRPr>
                    </a:p>
                  </a:txBody>
                  <a:tcPr marL="67084" marR="6708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ES" sz="1100" b="0" i="0" u="none" strike="noStrike" cap="none" normalizeH="0" baseline="0">
                          <a:ln>
                            <a:noFill/>
                          </a:ln>
                          <a:solidFill>
                            <a:srgbClr val="000000"/>
                          </a:solidFill>
                          <a:effectLst/>
                          <a:latin typeface="Calibri" pitchFamily="-86" charset="0"/>
                        </a:rPr>
                        <a:t>2</a:t>
                      </a:r>
                      <a:endParaRPr kumimoji="0" lang="es-ES" sz="1100" b="0" i="0" u="none" strike="noStrike" cap="none" normalizeH="0" baseline="0">
                        <a:ln>
                          <a:noFill/>
                        </a:ln>
                        <a:solidFill>
                          <a:srgbClr val="000000"/>
                        </a:solidFill>
                        <a:effectLst/>
                        <a:latin typeface="Calibri" pitchFamily="-86" charset="0"/>
                        <a:ea typeface="Calibri" pitchFamily="-86" charset="0"/>
                        <a:cs typeface="Times New Roman" pitchFamily="-86" charset="0"/>
                      </a:endParaRPr>
                    </a:p>
                  </a:txBody>
                  <a:tcPr marL="67084" marR="6708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7D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ES" sz="1100" b="0" i="0" u="none" strike="noStrike" cap="none" normalizeH="0" baseline="0">
                          <a:ln>
                            <a:noFill/>
                          </a:ln>
                          <a:solidFill>
                            <a:srgbClr val="000000"/>
                          </a:solidFill>
                          <a:effectLst/>
                          <a:latin typeface="Calibri" pitchFamily="-86" charset="0"/>
                        </a:rPr>
                        <a:t>30</a:t>
                      </a:r>
                      <a:endParaRPr kumimoji="0" lang="es-ES" sz="1100" b="0" i="0" u="none" strike="noStrike" cap="none" normalizeH="0" baseline="0">
                        <a:ln>
                          <a:noFill/>
                        </a:ln>
                        <a:solidFill>
                          <a:srgbClr val="000000"/>
                        </a:solidFill>
                        <a:effectLst/>
                        <a:latin typeface="Calibri" pitchFamily="-86" charset="0"/>
                        <a:ea typeface="Calibri" pitchFamily="-86" charset="0"/>
                        <a:cs typeface="Times New Roman" pitchFamily="-86" charset="0"/>
                      </a:endParaRPr>
                    </a:p>
                  </a:txBody>
                  <a:tcPr marL="67084" marR="6708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7D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ES" sz="1100" b="0" i="0" u="none" strike="noStrike" cap="none" normalizeH="0" baseline="0">
                          <a:ln>
                            <a:noFill/>
                          </a:ln>
                          <a:solidFill>
                            <a:srgbClr val="000000"/>
                          </a:solidFill>
                          <a:effectLst/>
                          <a:latin typeface="Calibri" pitchFamily="-86" charset="0"/>
                        </a:rPr>
                        <a:t>541</a:t>
                      </a:r>
                      <a:endParaRPr kumimoji="0" lang="es-ES" sz="1100" b="0" i="0" u="none" strike="noStrike" cap="none" normalizeH="0" baseline="0">
                        <a:ln>
                          <a:noFill/>
                        </a:ln>
                        <a:solidFill>
                          <a:srgbClr val="000000"/>
                        </a:solidFill>
                        <a:effectLst/>
                        <a:latin typeface="Calibri" pitchFamily="-86" charset="0"/>
                        <a:ea typeface="Calibri" pitchFamily="-86" charset="0"/>
                        <a:cs typeface="Times New Roman" pitchFamily="-86" charset="0"/>
                      </a:endParaRPr>
                    </a:p>
                  </a:txBody>
                  <a:tcPr marL="67084" marR="6708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7D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ES" sz="1100" b="0" i="0" u="none" strike="noStrike" cap="none" normalizeH="0" baseline="0">
                          <a:ln>
                            <a:noFill/>
                          </a:ln>
                          <a:solidFill>
                            <a:srgbClr val="000000"/>
                          </a:solidFill>
                          <a:effectLst/>
                          <a:latin typeface="Calibri" pitchFamily="-86" charset="0"/>
                        </a:rPr>
                        <a:t>7,6</a:t>
                      </a:r>
                      <a:endParaRPr kumimoji="0" lang="es-ES" sz="1100" b="0" i="0" u="none" strike="noStrike" cap="none" normalizeH="0" baseline="0">
                        <a:ln>
                          <a:noFill/>
                        </a:ln>
                        <a:solidFill>
                          <a:srgbClr val="000000"/>
                        </a:solidFill>
                        <a:effectLst/>
                        <a:latin typeface="Calibri" pitchFamily="-86" charset="0"/>
                        <a:ea typeface="Calibri" pitchFamily="-86" charset="0"/>
                        <a:cs typeface="Times New Roman" pitchFamily="-86" charset="0"/>
                      </a:endParaRPr>
                    </a:p>
                  </a:txBody>
                  <a:tcPr marL="67084" marR="6708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7D1"/>
                    </a:solidFill>
                  </a:tcPr>
                </a:tc>
                <a:extLst>
                  <a:ext uri="{0D108BD9-81ED-4DB2-BD59-A6C34878D82A}">
                    <a16:rowId xmlns:a16="http://schemas.microsoft.com/office/drawing/2014/main" val="10009"/>
                  </a:ext>
                </a:extLst>
              </a:tr>
              <a:tr h="377825">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s-ES" sz="1100" b="0" i="0" u="none" strike="noStrike" cap="none" normalizeH="0" baseline="0">
                          <a:ln>
                            <a:noFill/>
                          </a:ln>
                          <a:solidFill>
                            <a:srgbClr val="006600"/>
                          </a:solidFill>
                          <a:effectLst/>
                          <a:latin typeface="Calibri" pitchFamily="-86" charset="0"/>
                        </a:rPr>
                        <a:t>Curso Prescripción de ejercicio físico (50 horas)*</a:t>
                      </a:r>
                      <a:endParaRPr kumimoji="0" lang="es-ES" sz="1100" b="0" i="0" u="none" strike="noStrike" cap="none" normalizeH="0" baseline="0">
                        <a:ln>
                          <a:noFill/>
                        </a:ln>
                        <a:solidFill>
                          <a:srgbClr val="006600"/>
                        </a:solidFill>
                        <a:effectLst/>
                        <a:latin typeface="Calibri" pitchFamily="-86" charset="0"/>
                        <a:ea typeface="Calibri" pitchFamily="-86" charset="0"/>
                        <a:cs typeface="Times New Roman" pitchFamily="-86" charset="0"/>
                      </a:endParaRPr>
                    </a:p>
                  </a:txBody>
                  <a:tcPr marL="67084" marR="6708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ES" sz="1100" b="0" i="0" u="none" strike="noStrike" cap="none" normalizeH="0" baseline="0">
                          <a:ln>
                            <a:noFill/>
                          </a:ln>
                          <a:solidFill>
                            <a:srgbClr val="000000"/>
                          </a:solidFill>
                          <a:effectLst/>
                          <a:latin typeface="Calibri" pitchFamily="-86" charset="0"/>
                        </a:rPr>
                        <a:t>4</a:t>
                      </a:r>
                      <a:endParaRPr kumimoji="0" lang="es-ES" sz="1100" b="0" i="0" u="none" strike="noStrike" cap="none" normalizeH="0" baseline="0">
                        <a:ln>
                          <a:noFill/>
                        </a:ln>
                        <a:solidFill>
                          <a:srgbClr val="000000"/>
                        </a:solidFill>
                        <a:effectLst/>
                        <a:latin typeface="Calibri" pitchFamily="-86" charset="0"/>
                        <a:ea typeface="Calibri" pitchFamily="-86" charset="0"/>
                        <a:cs typeface="Times New Roman" pitchFamily="-86" charset="0"/>
                      </a:endParaRPr>
                    </a:p>
                  </a:txBody>
                  <a:tcPr marL="67084" marR="6708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3EA"/>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ES" sz="1100" b="0" i="0" u="none" strike="noStrike" cap="none" normalizeH="0" baseline="0">
                          <a:ln>
                            <a:noFill/>
                          </a:ln>
                          <a:solidFill>
                            <a:srgbClr val="000000"/>
                          </a:solidFill>
                          <a:effectLst/>
                          <a:latin typeface="Calibri" pitchFamily="-86" charset="0"/>
                        </a:rPr>
                        <a:t>50</a:t>
                      </a:r>
                      <a:endParaRPr kumimoji="0" lang="es-ES" sz="1100" b="0" i="0" u="none" strike="noStrike" cap="none" normalizeH="0" baseline="0">
                        <a:ln>
                          <a:noFill/>
                        </a:ln>
                        <a:solidFill>
                          <a:srgbClr val="000000"/>
                        </a:solidFill>
                        <a:effectLst/>
                        <a:latin typeface="Calibri" pitchFamily="-86" charset="0"/>
                        <a:ea typeface="Calibri" pitchFamily="-86" charset="0"/>
                        <a:cs typeface="Times New Roman" pitchFamily="-86" charset="0"/>
                      </a:endParaRPr>
                    </a:p>
                  </a:txBody>
                  <a:tcPr marL="67084" marR="6708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3EA"/>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ES" sz="1100" b="0" i="0" u="none" strike="noStrike" cap="none" normalizeH="0" baseline="0">
                          <a:ln>
                            <a:noFill/>
                          </a:ln>
                          <a:solidFill>
                            <a:srgbClr val="000000"/>
                          </a:solidFill>
                          <a:effectLst/>
                          <a:latin typeface="Calibri" pitchFamily="-86" charset="0"/>
                        </a:rPr>
                        <a:t>237</a:t>
                      </a:r>
                      <a:endParaRPr kumimoji="0" lang="es-ES" sz="1100" b="0" i="0" u="none" strike="noStrike" cap="none" normalizeH="0" baseline="0">
                        <a:ln>
                          <a:noFill/>
                        </a:ln>
                        <a:solidFill>
                          <a:srgbClr val="000000"/>
                        </a:solidFill>
                        <a:effectLst/>
                        <a:latin typeface="Calibri" pitchFamily="-86" charset="0"/>
                        <a:ea typeface="Calibri" pitchFamily="-86" charset="0"/>
                        <a:cs typeface="Times New Roman" pitchFamily="-86" charset="0"/>
                      </a:endParaRPr>
                    </a:p>
                  </a:txBody>
                  <a:tcPr marL="67084" marR="6708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3EA"/>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ES" sz="1100" b="0" i="0" u="none" strike="noStrike" cap="none" normalizeH="0" baseline="0">
                          <a:ln>
                            <a:noFill/>
                          </a:ln>
                          <a:solidFill>
                            <a:srgbClr val="000000"/>
                          </a:solidFill>
                          <a:effectLst/>
                          <a:latin typeface="Calibri" pitchFamily="-86" charset="0"/>
                        </a:rPr>
                        <a:t>8,6</a:t>
                      </a:r>
                      <a:endParaRPr kumimoji="0" lang="es-ES" sz="1100" b="0" i="0" u="none" strike="noStrike" cap="none" normalizeH="0" baseline="0">
                        <a:ln>
                          <a:noFill/>
                        </a:ln>
                        <a:solidFill>
                          <a:srgbClr val="000000"/>
                        </a:solidFill>
                        <a:effectLst/>
                        <a:latin typeface="Calibri" pitchFamily="-86" charset="0"/>
                        <a:ea typeface="Calibri" pitchFamily="-86" charset="0"/>
                        <a:cs typeface="Times New Roman" pitchFamily="-86" charset="0"/>
                      </a:endParaRPr>
                    </a:p>
                  </a:txBody>
                  <a:tcPr marL="67084" marR="6708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3EA"/>
                    </a:solidFill>
                  </a:tcPr>
                </a:tc>
                <a:extLst>
                  <a:ext uri="{0D108BD9-81ED-4DB2-BD59-A6C34878D82A}">
                    <a16:rowId xmlns:a16="http://schemas.microsoft.com/office/drawing/2014/main" val="10010"/>
                  </a:ext>
                </a:extLst>
              </a:tr>
              <a:tr h="377825">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s-ES" sz="1400" b="1" i="0" u="none" strike="noStrike" cap="none" normalizeH="0" baseline="0">
                          <a:ln>
                            <a:noFill/>
                          </a:ln>
                          <a:solidFill>
                            <a:srgbClr val="006600"/>
                          </a:solidFill>
                          <a:effectLst/>
                          <a:latin typeface="Calibri" pitchFamily="-86" charset="0"/>
                        </a:rPr>
                        <a:t>TOTALES </a:t>
                      </a:r>
                    </a:p>
                    <a:p>
                      <a:pPr marL="0" marR="0" lvl="0" indent="0" algn="just" defTabSz="914400" rtl="0" eaLnBrk="1" fontAlgn="base" latinLnBrk="0" hangingPunct="1">
                        <a:lnSpc>
                          <a:spcPct val="115000"/>
                        </a:lnSpc>
                        <a:spcBef>
                          <a:spcPct val="0"/>
                        </a:spcBef>
                        <a:spcAft>
                          <a:spcPct val="0"/>
                        </a:spcAft>
                        <a:buClrTx/>
                        <a:buSzTx/>
                        <a:buFontTx/>
                        <a:buNone/>
                        <a:tabLst/>
                      </a:pPr>
                      <a:r>
                        <a:rPr kumimoji="0" lang="es-ES" sz="1400" b="1" i="0" u="none" strike="noStrike" cap="none" normalizeH="0" baseline="0">
                          <a:ln>
                            <a:noFill/>
                          </a:ln>
                          <a:solidFill>
                            <a:srgbClr val="006600"/>
                          </a:solidFill>
                          <a:effectLst/>
                          <a:latin typeface="Calibri" pitchFamily="-86" charset="0"/>
                        </a:rPr>
                        <a:t> </a:t>
                      </a:r>
                      <a:endParaRPr kumimoji="0" lang="es-ES" sz="1400" b="1" i="0" u="none" strike="noStrike" cap="none" normalizeH="0" baseline="0">
                        <a:ln>
                          <a:noFill/>
                        </a:ln>
                        <a:solidFill>
                          <a:srgbClr val="006600"/>
                        </a:solidFill>
                        <a:effectLst/>
                        <a:latin typeface="Calibri" pitchFamily="-86" charset="0"/>
                        <a:ea typeface="Calibri" pitchFamily="-86" charset="0"/>
                        <a:cs typeface="Times New Roman" pitchFamily="-86" charset="0"/>
                      </a:endParaRPr>
                    </a:p>
                  </a:txBody>
                  <a:tcPr marL="67084" marR="6708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ES" sz="1400" b="1" i="0" u="none" strike="noStrike" cap="none" normalizeH="0" baseline="0">
                          <a:ln>
                            <a:noFill/>
                          </a:ln>
                          <a:solidFill>
                            <a:srgbClr val="006600"/>
                          </a:solidFill>
                          <a:effectLst/>
                          <a:latin typeface="Calibri" pitchFamily="-86" charset="0"/>
                        </a:rPr>
                        <a:t>38</a:t>
                      </a:r>
                      <a:endParaRPr kumimoji="0" lang="es-ES" sz="1400" b="1" i="0" u="none" strike="noStrike" cap="none" normalizeH="0" baseline="0">
                        <a:ln>
                          <a:noFill/>
                        </a:ln>
                        <a:solidFill>
                          <a:srgbClr val="006600"/>
                        </a:solidFill>
                        <a:effectLst/>
                        <a:latin typeface="Calibri" pitchFamily="-86" charset="0"/>
                        <a:ea typeface="Calibri" pitchFamily="-86" charset="0"/>
                        <a:cs typeface="Times New Roman" pitchFamily="-86" charset="0"/>
                      </a:endParaRPr>
                    </a:p>
                  </a:txBody>
                  <a:tcPr marL="67084" marR="6708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7D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ES" sz="1400" b="1" i="0" u="none" strike="noStrike" cap="none" normalizeH="0" baseline="0">
                          <a:ln>
                            <a:noFill/>
                          </a:ln>
                          <a:solidFill>
                            <a:srgbClr val="006600"/>
                          </a:solidFill>
                          <a:effectLst/>
                          <a:latin typeface="Calibri" pitchFamily="-86" charset="0"/>
                        </a:rPr>
                        <a:t>--</a:t>
                      </a:r>
                      <a:endParaRPr kumimoji="0" lang="es-ES" sz="1400" b="1" i="0" u="none" strike="noStrike" cap="none" normalizeH="0" baseline="0">
                        <a:ln>
                          <a:noFill/>
                        </a:ln>
                        <a:solidFill>
                          <a:srgbClr val="006600"/>
                        </a:solidFill>
                        <a:effectLst/>
                        <a:latin typeface="Calibri" pitchFamily="-86" charset="0"/>
                        <a:ea typeface="Calibri" pitchFamily="-86" charset="0"/>
                        <a:cs typeface="Times New Roman" pitchFamily="-86" charset="0"/>
                      </a:endParaRPr>
                    </a:p>
                  </a:txBody>
                  <a:tcPr marL="67084" marR="6708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7D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ES" sz="1400" b="1" i="0" u="none" strike="noStrike" cap="none" normalizeH="0" baseline="0">
                          <a:ln>
                            <a:noFill/>
                          </a:ln>
                          <a:solidFill>
                            <a:srgbClr val="006600"/>
                          </a:solidFill>
                          <a:effectLst/>
                          <a:latin typeface="Calibri" pitchFamily="-86" charset="0"/>
                        </a:rPr>
                        <a:t>32.991</a:t>
                      </a:r>
                      <a:endParaRPr kumimoji="0" lang="es-ES" sz="1400" b="1" i="0" u="none" strike="noStrike" cap="none" normalizeH="0" baseline="0">
                        <a:ln>
                          <a:noFill/>
                        </a:ln>
                        <a:solidFill>
                          <a:srgbClr val="006600"/>
                        </a:solidFill>
                        <a:effectLst/>
                        <a:latin typeface="Calibri" pitchFamily="-86" charset="0"/>
                        <a:ea typeface="Calibri" pitchFamily="-86" charset="0"/>
                        <a:cs typeface="Times New Roman" pitchFamily="-86" charset="0"/>
                      </a:endParaRPr>
                    </a:p>
                  </a:txBody>
                  <a:tcPr marL="67084" marR="6708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7D1"/>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s-ES" sz="1400" b="1" i="0" u="none" strike="noStrike" cap="none" normalizeH="0" baseline="0" dirty="0">
                          <a:ln>
                            <a:noFill/>
                          </a:ln>
                          <a:solidFill>
                            <a:srgbClr val="006600"/>
                          </a:solidFill>
                          <a:effectLst/>
                          <a:latin typeface="Calibri" pitchFamily="-86" charset="0"/>
                        </a:rPr>
                        <a:t>--</a:t>
                      </a:r>
                      <a:endParaRPr kumimoji="0" lang="es-ES" sz="1400" b="1" i="0" u="none" strike="noStrike" cap="none" normalizeH="0" baseline="0" dirty="0">
                        <a:ln>
                          <a:noFill/>
                        </a:ln>
                        <a:solidFill>
                          <a:srgbClr val="006600"/>
                        </a:solidFill>
                        <a:effectLst/>
                        <a:latin typeface="Calibri" pitchFamily="-86" charset="0"/>
                        <a:ea typeface="Calibri" pitchFamily="-86" charset="0"/>
                        <a:cs typeface="Times New Roman" pitchFamily="-86" charset="0"/>
                      </a:endParaRPr>
                    </a:p>
                  </a:txBody>
                  <a:tcPr marL="67084" marR="67084"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7D1"/>
                    </a:solidFill>
                  </a:tcPr>
                </a:tc>
                <a:extLst>
                  <a:ext uri="{0D108BD9-81ED-4DB2-BD59-A6C34878D82A}">
                    <a16:rowId xmlns:a16="http://schemas.microsoft.com/office/drawing/2014/main" val="10011"/>
                  </a:ext>
                </a:extLst>
              </a:tr>
            </a:tbl>
          </a:graphicData>
        </a:graphic>
      </p:graphicFrame>
      <p:pic>
        <p:nvPicPr>
          <p:cNvPr id="58454" name="Picture 2"/>
          <p:cNvPicPr>
            <a:picLocks noChangeAspect="1" noChangeArrowheads="1"/>
          </p:cNvPicPr>
          <p:nvPr/>
        </p:nvPicPr>
        <p:blipFill>
          <a:blip r:embed="rId4"/>
          <a:srcRect l="66994"/>
          <a:stretch>
            <a:fillRect/>
          </a:stretch>
        </p:blipFill>
        <p:spPr bwMode="auto">
          <a:xfrm>
            <a:off x="152400" y="5072063"/>
            <a:ext cx="541338" cy="552450"/>
          </a:xfrm>
          <a:prstGeom prst="rect">
            <a:avLst/>
          </a:prstGeom>
          <a:noFill/>
          <a:ln w="9525">
            <a:noFill/>
            <a:miter lim="800000"/>
            <a:headEnd/>
            <a:tailEnd/>
          </a:ln>
        </p:spPr>
      </p:pic>
      <p:pic>
        <p:nvPicPr>
          <p:cNvPr id="58455" name="Picture 3"/>
          <p:cNvPicPr>
            <a:picLocks noChangeAspect="1" noChangeArrowheads="1"/>
          </p:cNvPicPr>
          <p:nvPr/>
        </p:nvPicPr>
        <p:blipFill>
          <a:blip r:embed="rId5"/>
          <a:srcRect l="-835" r="67424"/>
          <a:stretch>
            <a:fillRect/>
          </a:stretch>
        </p:blipFill>
        <p:spPr bwMode="auto">
          <a:xfrm>
            <a:off x="134938" y="4508500"/>
            <a:ext cx="558800" cy="554038"/>
          </a:xfrm>
          <a:prstGeom prst="rect">
            <a:avLst/>
          </a:prstGeom>
          <a:noFill/>
          <a:ln w="9525">
            <a:noFill/>
            <a:miter lim="800000"/>
            <a:headEnd/>
            <a:tailEnd/>
          </a:ln>
        </p:spPr>
      </p:pic>
      <p:pic>
        <p:nvPicPr>
          <p:cNvPr id="58456" name="Picture 3"/>
          <p:cNvPicPr>
            <a:picLocks noChangeAspect="1" noChangeArrowheads="1"/>
          </p:cNvPicPr>
          <p:nvPr/>
        </p:nvPicPr>
        <p:blipFill>
          <a:blip r:embed="rId5"/>
          <a:srcRect l="68320" r="-2"/>
          <a:stretch>
            <a:fillRect/>
          </a:stretch>
        </p:blipFill>
        <p:spPr bwMode="auto">
          <a:xfrm>
            <a:off x="708025" y="4508500"/>
            <a:ext cx="528638" cy="554038"/>
          </a:xfrm>
          <a:prstGeom prst="rect">
            <a:avLst/>
          </a:prstGeom>
          <a:noFill/>
          <a:ln w="9525">
            <a:noFill/>
            <a:miter lim="800000"/>
            <a:headEnd/>
            <a:tailEnd/>
          </a:ln>
        </p:spPr>
      </p:pic>
      <p:pic>
        <p:nvPicPr>
          <p:cNvPr id="58457" name="Picture 3"/>
          <p:cNvPicPr>
            <a:picLocks noChangeAspect="1" noChangeArrowheads="1"/>
          </p:cNvPicPr>
          <p:nvPr/>
        </p:nvPicPr>
        <p:blipFill>
          <a:blip r:embed="rId5"/>
          <a:srcRect l="32957" r="34586"/>
          <a:stretch>
            <a:fillRect/>
          </a:stretch>
        </p:blipFill>
        <p:spPr bwMode="auto">
          <a:xfrm>
            <a:off x="1220788" y="4508500"/>
            <a:ext cx="542925" cy="554038"/>
          </a:xfrm>
          <a:prstGeom prst="rect">
            <a:avLst/>
          </a:prstGeom>
          <a:noFill/>
          <a:ln w="9525">
            <a:noFill/>
            <a:miter lim="800000"/>
            <a:headEnd/>
            <a:tailEnd/>
          </a:ln>
        </p:spPr>
      </p:pic>
      <p:pic>
        <p:nvPicPr>
          <p:cNvPr id="58458" name="Picture 2"/>
          <p:cNvPicPr>
            <a:picLocks noChangeAspect="1" noChangeArrowheads="1"/>
          </p:cNvPicPr>
          <p:nvPr/>
        </p:nvPicPr>
        <p:blipFill>
          <a:blip r:embed="rId4"/>
          <a:srcRect r="67513"/>
          <a:stretch>
            <a:fillRect/>
          </a:stretch>
        </p:blipFill>
        <p:spPr bwMode="auto">
          <a:xfrm>
            <a:off x="1236663" y="5059363"/>
            <a:ext cx="533400" cy="554037"/>
          </a:xfrm>
          <a:prstGeom prst="rect">
            <a:avLst/>
          </a:prstGeom>
          <a:noFill/>
          <a:ln w="9525">
            <a:noFill/>
            <a:miter lim="800000"/>
            <a:headEnd/>
            <a:tailEnd/>
          </a:ln>
        </p:spPr>
      </p:pic>
      <p:pic>
        <p:nvPicPr>
          <p:cNvPr id="58459" name="Picture 2"/>
          <p:cNvPicPr>
            <a:picLocks noChangeAspect="1" noChangeArrowheads="1"/>
          </p:cNvPicPr>
          <p:nvPr/>
        </p:nvPicPr>
        <p:blipFill>
          <a:blip r:embed="rId4"/>
          <a:srcRect l="34235" r="32953"/>
          <a:stretch>
            <a:fillRect/>
          </a:stretch>
        </p:blipFill>
        <p:spPr bwMode="auto">
          <a:xfrm>
            <a:off x="698500" y="5060950"/>
            <a:ext cx="538163" cy="552450"/>
          </a:xfrm>
          <a:prstGeom prst="rect">
            <a:avLst/>
          </a:prstGeom>
          <a:noFill/>
          <a:ln w="9525">
            <a:noFill/>
            <a:miter lim="800000"/>
            <a:headEnd/>
            <a:tailEnd/>
          </a:ln>
        </p:spPr>
      </p:pic>
      <p:sp>
        <p:nvSpPr>
          <p:cNvPr id="15" name="1 Título"/>
          <p:cNvSpPr txBox="1">
            <a:spLocks noChangeArrowheads="1"/>
          </p:cNvSpPr>
          <p:nvPr/>
        </p:nvSpPr>
        <p:spPr bwMode="auto">
          <a:xfrm>
            <a:off x="0" y="0"/>
            <a:ext cx="4038600" cy="1143000"/>
          </a:xfrm>
          <a:prstGeom prst="rect">
            <a:avLst/>
          </a:prstGeom>
          <a:solidFill>
            <a:srgbClr val="008000"/>
          </a:solidFill>
          <a:ln w="9525">
            <a:noFill/>
            <a:miter lim="800000"/>
            <a:headEnd/>
            <a:tailEnd/>
          </a:ln>
        </p:spPr>
        <p:txBody>
          <a:bodyPr anchor="ctr">
            <a:prstTxWarp prst="textNoShape">
              <a:avLst/>
            </a:prstTxWarp>
          </a:bodyPr>
          <a:lstStyle/>
          <a:p>
            <a:r>
              <a:rPr lang="es-ES" sz="2800" b="1" dirty="0" smtClean="0">
                <a:solidFill>
                  <a:schemeClr val="bg1"/>
                </a:solidFill>
              </a:rPr>
              <a:t>Acciones desarrolladas en la Estrategia</a:t>
            </a:r>
          </a:p>
          <a:p>
            <a:pPr eaLnBrk="1" hangingPunct="1">
              <a:buFont typeface="Arial" pitchFamily="-86" charset="0"/>
              <a:buNone/>
            </a:pPr>
            <a:endParaRPr lang="es-ES" sz="2800" b="1" dirty="0">
              <a:solidFill>
                <a:schemeClr val="bg1"/>
              </a:solidFill>
            </a:endParaRPr>
          </a:p>
        </p:txBody>
      </p:sp>
      <p:sp>
        <p:nvSpPr>
          <p:cNvPr id="16" name="1 Título"/>
          <p:cNvSpPr txBox="1">
            <a:spLocks noChangeArrowheads="1"/>
          </p:cNvSpPr>
          <p:nvPr/>
        </p:nvSpPr>
        <p:spPr bwMode="auto">
          <a:xfrm>
            <a:off x="4191000" y="0"/>
            <a:ext cx="4953000" cy="1143000"/>
          </a:xfrm>
          <a:prstGeom prst="rect">
            <a:avLst/>
          </a:prstGeom>
          <a:solidFill>
            <a:srgbClr val="0070C0"/>
          </a:solidFill>
          <a:ln w="9525">
            <a:noFill/>
            <a:miter lim="800000"/>
            <a:headEnd/>
            <a:tailEnd/>
          </a:ln>
        </p:spPr>
        <p:txBody>
          <a:bodyPr anchor="ctr">
            <a:prstTxWarp prst="textNoShape">
              <a:avLst/>
            </a:prstTxWarp>
          </a:bodyPr>
          <a:lstStyle/>
          <a:p>
            <a:pPr eaLnBrk="1" hangingPunct="1">
              <a:buFont typeface="Arial" pitchFamily="-86" charset="0"/>
              <a:buNone/>
            </a:pPr>
            <a:r>
              <a:rPr lang="es-ES" sz="2800" b="1" dirty="0" smtClean="0">
                <a:solidFill>
                  <a:schemeClr val="bg1"/>
                </a:solidFill>
              </a:rPr>
              <a:t>Entorno sanitario</a:t>
            </a:r>
            <a:endParaRPr lang="es-ES" sz="2800" b="1" dirty="0">
              <a:solidFill>
                <a:schemeClr val="bg1"/>
              </a:solidFill>
            </a:endParaRPr>
          </a:p>
        </p:txBody>
      </p:sp>
    </p:spTree>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20 Grupo"/>
          <p:cNvGrpSpPr>
            <a:grpSpLocks/>
          </p:cNvGrpSpPr>
          <p:nvPr/>
        </p:nvGrpSpPr>
        <p:grpSpPr bwMode="auto">
          <a:xfrm>
            <a:off x="19050" y="1247775"/>
            <a:ext cx="9124950" cy="5011738"/>
            <a:chOff x="387033" y="379981"/>
            <a:chExt cx="5632422" cy="4553784"/>
          </a:xfrm>
        </p:grpSpPr>
        <p:sp>
          <p:nvSpPr>
            <p:cNvPr id="14" name="21 Redondear rectángulo de esquina diagonal"/>
            <p:cNvSpPr/>
            <p:nvPr/>
          </p:nvSpPr>
          <p:spPr>
            <a:xfrm>
              <a:off x="387033" y="379981"/>
              <a:ext cx="5632422" cy="4553784"/>
            </a:xfrm>
            <a:prstGeom prst="round2Diag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sp>
          <p:nvSpPr>
            <p:cNvPr id="18" name="22 Lágrima"/>
            <p:cNvSpPr/>
            <p:nvPr/>
          </p:nvSpPr>
          <p:spPr>
            <a:xfrm rot="5905164">
              <a:off x="314999" y="585652"/>
              <a:ext cx="901526" cy="657508"/>
            </a:xfrm>
            <a:prstGeom prst="teardrop">
              <a:avLst/>
            </a:prstGeom>
            <a:solidFill>
              <a:schemeClr val="bg1"/>
            </a:solid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grpSp>
      <p:pic>
        <p:nvPicPr>
          <p:cNvPr id="60419" name="Picture 9" descr="Resultado de imaxes para salud icono"/>
          <p:cNvPicPr>
            <a:picLocks noChangeAspect="1" noChangeArrowheads="1"/>
          </p:cNvPicPr>
          <p:nvPr/>
        </p:nvPicPr>
        <p:blipFill>
          <a:blip r:embed="rId3"/>
          <a:srcRect/>
          <a:stretch>
            <a:fillRect/>
          </a:stretch>
        </p:blipFill>
        <p:spPr bwMode="auto">
          <a:xfrm>
            <a:off x="80963" y="1270000"/>
            <a:ext cx="1150937" cy="1152525"/>
          </a:xfrm>
          <a:prstGeom prst="rect">
            <a:avLst/>
          </a:prstGeom>
          <a:noFill/>
          <a:ln w="9525">
            <a:noFill/>
            <a:miter lim="800000"/>
            <a:headEnd/>
            <a:tailEnd/>
          </a:ln>
        </p:spPr>
      </p:pic>
      <p:pic>
        <p:nvPicPr>
          <p:cNvPr id="15" name="Picture 2"/>
          <p:cNvPicPr>
            <a:picLocks noChangeAspect="1"/>
          </p:cNvPicPr>
          <p:nvPr/>
        </p:nvPicPr>
        <p:blipFill>
          <a:blip r:embed="rId4" cstate="print"/>
          <a:srcRect/>
          <a:stretch>
            <a:fillRect/>
          </a:stretch>
        </p:blipFill>
        <p:spPr bwMode="auto">
          <a:xfrm>
            <a:off x="315192" y="2462124"/>
            <a:ext cx="1692000" cy="286992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16" name="Picture 3"/>
          <p:cNvPicPr/>
          <p:nvPr/>
        </p:nvPicPr>
        <p:blipFill rotWithShape="1">
          <a:blip r:embed="rId5" cstate="print"/>
          <a:srcRect l="-1381" r="-2661"/>
          <a:stretch/>
        </p:blipFill>
        <p:spPr bwMode="auto">
          <a:xfrm rot="186123">
            <a:off x="5552801" y="980511"/>
            <a:ext cx="1499392" cy="284400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17" name="Picture 7"/>
          <p:cNvPicPr/>
          <p:nvPr/>
        </p:nvPicPr>
        <p:blipFill rotWithShape="1">
          <a:blip r:embed="rId6" cstate="print"/>
          <a:srcRect l="-3123" t="632"/>
          <a:stretch/>
        </p:blipFill>
        <p:spPr bwMode="auto">
          <a:xfrm rot="21272961">
            <a:off x="3916131" y="981574"/>
            <a:ext cx="1487530" cy="2669224"/>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12291" name="Picture 3"/>
          <p:cNvPicPr>
            <a:picLocks noChangeAspect="1" noChangeArrowheads="1"/>
          </p:cNvPicPr>
          <p:nvPr/>
        </p:nvPicPr>
        <p:blipFill rotWithShape="1">
          <a:blip r:embed="rId7" cstate="print"/>
          <a:srcRect l="24530" t="8959" r="25646" b="3662"/>
          <a:stretch/>
        </p:blipFill>
        <p:spPr bwMode="auto">
          <a:xfrm rot="859977">
            <a:off x="7089871" y="1308468"/>
            <a:ext cx="1698924" cy="288000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12294" name="Picture 6"/>
          <p:cNvPicPr>
            <a:picLocks noChangeAspect="1" noChangeArrowheads="1"/>
          </p:cNvPicPr>
          <p:nvPr/>
        </p:nvPicPr>
        <p:blipFill rotWithShape="1">
          <a:blip r:embed="rId8" cstate="print"/>
          <a:srcRect l="23908" t="7826" r="25459" b="3374"/>
          <a:stretch/>
        </p:blipFill>
        <p:spPr bwMode="auto">
          <a:xfrm rot="538386">
            <a:off x="6225330" y="3382956"/>
            <a:ext cx="1924447" cy="270000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24" name="Picture 2"/>
          <p:cNvPicPr>
            <a:picLocks noChangeAspect="1" noChangeArrowheads="1"/>
          </p:cNvPicPr>
          <p:nvPr/>
        </p:nvPicPr>
        <p:blipFill rotWithShape="1">
          <a:blip r:embed="rId9" cstate="print"/>
          <a:srcRect l="24083" t="5440" r="25833" b="3803"/>
          <a:stretch/>
        </p:blipFill>
        <p:spPr bwMode="auto">
          <a:xfrm rot="21079248">
            <a:off x="2333754" y="3474709"/>
            <a:ext cx="1836000" cy="2661599"/>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27" name="Picture 5"/>
          <p:cNvPicPr>
            <a:picLocks noChangeAspect="1" noChangeArrowheads="1"/>
          </p:cNvPicPr>
          <p:nvPr/>
        </p:nvPicPr>
        <p:blipFill rotWithShape="1">
          <a:blip r:embed="rId10" cstate="print"/>
          <a:srcRect l="24456" t="6356" r="25420" b="-1888"/>
          <a:stretch/>
        </p:blipFill>
        <p:spPr bwMode="auto">
          <a:xfrm rot="231966">
            <a:off x="4284677" y="3323878"/>
            <a:ext cx="1872000" cy="2854315"/>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31" name="Picture 4"/>
          <p:cNvPicPr>
            <a:picLocks noChangeAspect="1" noChangeArrowheads="1"/>
          </p:cNvPicPr>
          <p:nvPr/>
        </p:nvPicPr>
        <p:blipFill rotWithShape="1">
          <a:blip r:embed="rId11" cstate="print"/>
          <a:srcRect l="24411" t="4923" r="24682" b="2094"/>
          <a:stretch/>
        </p:blipFill>
        <p:spPr bwMode="auto">
          <a:xfrm rot="20619231">
            <a:off x="2272652" y="1328822"/>
            <a:ext cx="1619939" cy="280800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19" name="1 Título"/>
          <p:cNvSpPr txBox="1">
            <a:spLocks noChangeArrowheads="1"/>
          </p:cNvSpPr>
          <p:nvPr/>
        </p:nvSpPr>
        <p:spPr bwMode="auto">
          <a:xfrm>
            <a:off x="0" y="0"/>
            <a:ext cx="4038600" cy="1143000"/>
          </a:xfrm>
          <a:prstGeom prst="rect">
            <a:avLst/>
          </a:prstGeom>
          <a:solidFill>
            <a:srgbClr val="008000"/>
          </a:solidFill>
          <a:ln w="9525">
            <a:noFill/>
            <a:miter lim="800000"/>
            <a:headEnd/>
            <a:tailEnd/>
          </a:ln>
        </p:spPr>
        <p:txBody>
          <a:bodyPr anchor="ctr">
            <a:prstTxWarp prst="textNoShape">
              <a:avLst/>
            </a:prstTxWarp>
          </a:bodyPr>
          <a:lstStyle/>
          <a:p>
            <a:r>
              <a:rPr lang="es-ES" sz="2800" b="1" dirty="0" smtClean="0">
                <a:solidFill>
                  <a:schemeClr val="bg1"/>
                </a:solidFill>
              </a:rPr>
              <a:t>Acciones desarrolladas en la Estrategia</a:t>
            </a:r>
          </a:p>
          <a:p>
            <a:pPr eaLnBrk="1" hangingPunct="1">
              <a:buFont typeface="Arial" pitchFamily="-86" charset="0"/>
              <a:buNone/>
            </a:pPr>
            <a:endParaRPr lang="es-ES" sz="2800" b="1" dirty="0">
              <a:solidFill>
                <a:schemeClr val="bg1"/>
              </a:solidFill>
            </a:endParaRPr>
          </a:p>
        </p:txBody>
      </p:sp>
      <p:sp>
        <p:nvSpPr>
          <p:cNvPr id="20" name="1 Título"/>
          <p:cNvSpPr txBox="1">
            <a:spLocks noChangeArrowheads="1"/>
          </p:cNvSpPr>
          <p:nvPr/>
        </p:nvSpPr>
        <p:spPr bwMode="auto">
          <a:xfrm>
            <a:off x="4191000" y="0"/>
            <a:ext cx="4953000" cy="1143000"/>
          </a:xfrm>
          <a:prstGeom prst="rect">
            <a:avLst/>
          </a:prstGeom>
          <a:solidFill>
            <a:srgbClr val="0070C0"/>
          </a:solidFill>
          <a:ln w="9525">
            <a:noFill/>
            <a:miter lim="800000"/>
            <a:headEnd/>
            <a:tailEnd/>
          </a:ln>
        </p:spPr>
        <p:txBody>
          <a:bodyPr anchor="ctr">
            <a:prstTxWarp prst="textNoShape">
              <a:avLst/>
            </a:prstTxWarp>
          </a:bodyPr>
          <a:lstStyle/>
          <a:p>
            <a:pPr eaLnBrk="1" hangingPunct="1">
              <a:buFont typeface="Arial" pitchFamily="-86" charset="0"/>
              <a:buNone/>
            </a:pPr>
            <a:r>
              <a:rPr lang="es-ES" sz="2800" b="1" dirty="0" smtClean="0">
                <a:solidFill>
                  <a:schemeClr val="bg1"/>
                </a:solidFill>
              </a:rPr>
              <a:t>Entorno sanitario</a:t>
            </a:r>
            <a:endParaRPr lang="es-ES" sz="2800" b="1" dirty="0">
              <a:solidFill>
                <a:schemeClr val="bg1"/>
              </a:solidFill>
            </a:endParaRPr>
          </a:p>
        </p:txBody>
      </p:sp>
    </p:spTree>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22 Grupo"/>
          <p:cNvGrpSpPr>
            <a:grpSpLocks/>
          </p:cNvGrpSpPr>
          <p:nvPr/>
        </p:nvGrpSpPr>
        <p:grpSpPr bwMode="auto">
          <a:xfrm>
            <a:off x="107950" y="1257300"/>
            <a:ext cx="8928100" cy="4949825"/>
            <a:chOff x="3041319" y="1340205"/>
            <a:chExt cx="5690829" cy="4496122"/>
          </a:xfrm>
        </p:grpSpPr>
        <p:grpSp>
          <p:nvGrpSpPr>
            <p:cNvPr id="3" name="27 Grupo"/>
            <p:cNvGrpSpPr/>
            <p:nvPr/>
          </p:nvGrpSpPr>
          <p:grpSpPr>
            <a:xfrm>
              <a:off x="3041319" y="1340205"/>
              <a:ext cx="5690829" cy="4496122"/>
              <a:chOff x="-343057" y="1074165"/>
              <a:chExt cx="5690829" cy="4496122"/>
            </a:xfrm>
            <a:solidFill>
              <a:srgbClr val="006600"/>
            </a:solidFill>
          </p:grpSpPr>
          <p:sp>
            <p:nvSpPr>
              <p:cNvPr id="30" name="29 Redondear rectángulo de esquina diagonal"/>
              <p:cNvSpPr/>
              <p:nvPr/>
            </p:nvSpPr>
            <p:spPr>
              <a:xfrm>
                <a:off x="-343057" y="1074165"/>
                <a:ext cx="5690829" cy="4496122"/>
              </a:xfrm>
              <a:prstGeom prst="round2Diag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sp>
            <p:nvSpPr>
              <p:cNvPr id="37" name="36 CuadroTexto"/>
              <p:cNvSpPr txBox="1"/>
              <p:nvPr/>
            </p:nvSpPr>
            <p:spPr>
              <a:xfrm>
                <a:off x="-225123" y="2426440"/>
                <a:ext cx="1529721" cy="2097339"/>
              </a:xfrm>
              <a:prstGeom prst="rect">
                <a:avLst/>
              </a:prstGeom>
              <a:noFill/>
              <a:ln>
                <a:noFill/>
              </a:ln>
            </p:spPr>
            <p:txBody>
              <a:bodyPr>
                <a:spAutoFit/>
              </a:bodyPr>
              <a:lstStyle/>
              <a:p>
                <a:pPr eaLnBrk="1" fontAlgn="auto" hangingPunct="1">
                  <a:spcBef>
                    <a:spcPts val="0"/>
                  </a:spcBef>
                  <a:spcAft>
                    <a:spcPts val="0"/>
                  </a:spcAft>
                  <a:defRPr/>
                </a:pPr>
                <a:r>
                  <a:rPr lang="es-ES" b="1" dirty="0">
                    <a:solidFill>
                      <a:schemeClr val="bg1"/>
                    </a:solidFill>
                    <a:latin typeface="+mn-lt"/>
                  </a:rPr>
                  <a:t>Promoción actividad física</a:t>
                </a:r>
              </a:p>
              <a:p>
                <a:pPr eaLnBrk="1" fontAlgn="auto" hangingPunct="1">
                  <a:spcBef>
                    <a:spcPts val="0"/>
                  </a:spcBef>
                  <a:spcAft>
                    <a:spcPts val="0"/>
                  </a:spcAft>
                  <a:defRPr/>
                </a:pPr>
                <a:endParaRPr lang="es-ES" b="1" dirty="0">
                  <a:solidFill>
                    <a:schemeClr val="bg1"/>
                  </a:solidFill>
                  <a:latin typeface="+mn-lt"/>
                </a:endParaRPr>
              </a:p>
              <a:p>
                <a:pPr eaLnBrk="1" fontAlgn="auto" hangingPunct="1">
                  <a:spcBef>
                    <a:spcPts val="0"/>
                  </a:spcBef>
                  <a:spcAft>
                    <a:spcPts val="0"/>
                  </a:spcAft>
                  <a:defRPr/>
                </a:pPr>
                <a:r>
                  <a:rPr lang="es-ES" b="1" dirty="0">
                    <a:solidFill>
                      <a:schemeClr val="bg1"/>
                    </a:solidFill>
                    <a:latin typeface="+mn-lt"/>
                  </a:rPr>
                  <a:t>Promoción alimentación saludable</a:t>
                </a:r>
              </a:p>
              <a:p>
                <a:pPr eaLnBrk="1" fontAlgn="auto" hangingPunct="1">
                  <a:spcBef>
                    <a:spcPts val="0"/>
                  </a:spcBef>
                  <a:spcAft>
                    <a:spcPts val="0"/>
                  </a:spcAft>
                  <a:defRPr/>
                </a:pPr>
                <a:endParaRPr lang="es-ES" b="1" dirty="0">
                  <a:solidFill>
                    <a:schemeClr val="bg1"/>
                  </a:solidFill>
                  <a:latin typeface="+mn-lt"/>
                </a:endParaRPr>
              </a:p>
              <a:p>
                <a:pPr eaLnBrk="1" fontAlgn="auto" hangingPunct="1">
                  <a:spcBef>
                    <a:spcPts val="0"/>
                  </a:spcBef>
                  <a:spcAft>
                    <a:spcPts val="0"/>
                  </a:spcAft>
                  <a:defRPr/>
                </a:pPr>
                <a:r>
                  <a:rPr lang="es-ES" b="1" dirty="0">
                    <a:solidFill>
                      <a:schemeClr val="bg1"/>
                    </a:solidFill>
                    <a:latin typeface="+mn-lt"/>
                  </a:rPr>
                  <a:t>Bienestar y salud emocional</a:t>
                </a:r>
              </a:p>
            </p:txBody>
          </p:sp>
        </p:grpSp>
        <p:sp>
          <p:nvSpPr>
            <p:cNvPr id="29" name="28 Lágrima"/>
            <p:cNvSpPr/>
            <p:nvPr/>
          </p:nvSpPr>
          <p:spPr>
            <a:xfrm rot="6150699">
              <a:off x="3041429" y="1508754"/>
              <a:ext cx="850774" cy="660760"/>
            </a:xfrm>
            <a:prstGeom prst="teardrop">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grpSp>
      <p:pic>
        <p:nvPicPr>
          <p:cNvPr id="64518" name="Picture 13" descr="Resultado de imaxes para educación icono"/>
          <p:cNvPicPr>
            <a:picLocks noChangeAspect="1" noChangeArrowheads="1"/>
          </p:cNvPicPr>
          <p:nvPr/>
        </p:nvPicPr>
        <p:blipFill>
          <a:blip r:embed="rId3"/>
          <a:srcRect/>
          <a:stretch>
            <a:fillRect/>
          </a:stretch>
        </p:blipFill>
        <p:spPr bwMode="auto">
          <a:xfrm>
            <a:off x="292100" y="1357313"/>
            <a:ext cx="896938" cy="895350"/>
          </a:xfrm>
          <a:prstGeom prst="rect">
            <a:avLst/>
          </a:prstGeom>
          <a:noFill/>
          <a:ln w="9525">
            <a:noFill/>
            <a:miter lim="800000"/>
            <a:headEnd/>
            <a:tailEnd/>
          </a:ln>
        </p:spPr>
      </p:pic>
      <p:pic>
        <p:nvPicPr>
          <p:cNvPr id="64519" name="Picture 2"/>
          <p:cNvPicPr>
            <a:picLocks noChangeAspect="1" noChangeArrowheads="1"/>
          </p:cNvPicPr>
          <p:nvPr/>
        </p:nvPicPr>
        <p:blipFill>
          <a:blip r:embed="rId4"/>
          <a:srcRect l="23750" t="9077" r="25668" b="3238"/>
          <a:stretch>
            <a:fillRect/>
          </a:stretch>
        </p:blipFill>
        <p:spPr bwMode="auto">
          <a:xfrm>
            <a:off x="2863850" y="2587625"/>
            <a:ext cx="1817688" cy="2519363"/>
          </a:xfrm>
          <a:prstGeom prst="rect">
            <a:avLst/>
          </a:prstGeom>
          <a:noFill/>
          <a:ln w="9525">
            <a:noFill/>
            <a:miter lim="800000"/>
            <a:headEnd/>
            <a:tailEnd/>
          </a:ln>
        </p:spPr>
      </p:pic>
      <p:pic>
        <p:nvPicPr>
          <p:cNvPr id="64520" name="Picture 3"/>
          <p:cNvPicPr>
            <a:picLocks noChangeAspect="1" noChangeArrowheads="1"/>
          </p:cNvPicPr>
          <p:nvPr/>
        </p:nvPicPr>
        <p:blipFill>
          <a:blip r:embed="rId5"/>
          <a:srcRect l="24358" t="8536" r="25325" b="3740"/>
          <a:stretch>
            <a:fillRect/>
          </a:stretch>
        </p:blipFill>
        <p:spPr bwMode="auto">
          <a:xfrm>
            <a:off x="4922838" y="2587625"/>
            <a:ext cx="1806575" cy="2519363"/>
          </a:xfrm>
          <a:prstGeom prst="rect">
            <a:avLst/>
          </a:prstGeom>
          <a:noFill/>
          <a:ln w="9525">
            <a:noFill/>
            <a:miter lim="800000"/>
            <a:headEnd/>
            <a:tailEnd/>
          </a:ln>
        </p:spPr>
      </p:pic>
      <p:pic>
        <p:nvPicPr>
          <p:cNvPr id="64521" name="Picture 4"/>
          <p:cNvPicPr>
            <a:picLocks noChangeAspect="1" noChangeArrowheads="1"/>
          </p:cNvPicPr>
          <p:nvPr/>
        </p:nvPicPr>
        <p:blipFill>
          <a:blip r:embed="rId6"/>
          <a:srcRect l="23894" t="7399" r="25087" b="4155"/>
          <a:stretch>
            <a:fillRect/>
          </a:stretch>
        </p:blipFill>
        <p:spPr bwMode="auto">
          <a:xfrm>
            <a:off x="6931025" y="2587625"/>
            <a:ext cx="1817688" cy="2519363"/>
          </a:xfrm>
          <a:prstGeom prst="rect">
            <a:avLst/>
          </a:prstGeom>
          <a:noFill/>
          <a:ln w="9525">
            <a:noFill/>
            <a:miter lim="800000"/>
            <a:headEnd/>
            <a:tailEnd/>
          </a:ln>
        </p:spPr>
      </p:pic>
      <p:sp>
        <p:nvSpPr>
          <p:cNvPr id="14" name="1 Título"/>
          <p:cNvSpPr txBox="1">
            <a:spLocks noChangeArrowheads="1"/>
          </p:cNvSpPr>
          <p:nvPr/>
        </p:nvSpPr>
        <p:spPr bwMode="auto">
          <a:xfrm>
            <a:off x="0" y="0"/>
            <a:ext cx="4038600" cy="1143000"/>
          </a:xfrm>
          <a:prstGeom prst="rect">
            <a:avLst/>
          </a:prstGeom>
          <a:solidFill>
            <a:srgbClr val="008000"/>
          </a:solidFill>
          <a:ln w="9525">
            <a:noFill/>
            <a:miter lim="800000"/>
            <a:headEnd/>
            <a:tailEnd/>
          </a:ln>
        </p:spPr>
        <p:txBody>
          <a:bodyPr anchor="ctr">
            <a:prstTxWarp prst="textNoShape">
              <a:avLst/>
            </a:prstTxWarp>
          </a:bodyPr>
          <a:lstStyle/>
          <a:p>
            <a:r>
              <a:rPr lang="es-ES" sz="2800" b="1" dirty="0" smtClean="0">
                <a:solidFill>
                  <a:schemeClr val="bg1"/>
                </a:solidFill>
              </a:rPr>
              <a:t>Acciones desarrolladas en la Estrategia</a:t>
            </a:r>
          </a:p>
          <a:p>
            <a:pPr eaLnBrk="1" hangingPunct="1">
              <a:buFont typeface="Arial" pitchFamily="-86" charset="0"/>
              <a:buNone/>
            </a:pPr>
            <a:endParaRPr lang="es-ES" sz="2800" b="1" dirty="0">
              <a:solidFill>
                <a:schemeClr val="bg1"/>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7 Grupo"/>
          <p:cNvGrpSpPr/>
          <p:nvPr/>
        </p:nvGrpSpPr>
        <p:grpSpPr>
          <a:xfrm>
            <a:off x="19054" y="1239172"/>
            <a:ext cx="9017441" cy="4948417"/>
            <a:chOff x="3041319" y="1340205"/>
            <a:chExt cx="3682377" cy="4496122"/>
          </a:xfrm>
        </p:grpSpPr>
        <p:sp>
          <p:nvSpPr>
            <p:cNvPr id="22" name="21 Redondear rectángulo de esquina diagonal"/>
            <p:cNvSpPr/>
            <p:nvPr/>
          </p:nvSpPr>
          <p:spPr>
            <a:xfrm>
              <a:off x="3041319" y="1340205"/>
              <a:ext cx="3682377" cy="4496122"/>
            </a:xfrm>
            <a:prstGeom prst="round2Diag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1" name="20 Lágrima"/>
            <p:cNvSpPr/>
            <p:nvPr/>
          </p:nvSpPr>
          <p:spPr>
            <a:xfrm rot="6150699">
              <a:off x="2918612" y="1573559"/>
              <a:ext cx="851107" cy="409782"/>
            </a:xfrm>
            <a:prstGeom prst="teardrop">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pic>
        <p:nvPicPr>
          <p:cNvPr id="11" name="Picture 15" descr="Resultado de imaxes para town hall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432" y="1273267"/>
            <a:ext cx="896472" cy="89647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2514600"/>
            <a:ext cx="1798955" cy="2286000"/>
          </a:xfrm>
          <a:prstGeom prst="rect">
            <a:avLst/>
          </a:prstGeom>
          <a:noFill/>
          <a:ln>
            <a:noFill/>
          </a:ln>
          <a:extLst/>
        </p:spPr>
      </p:pic>
      <p:pic>
        <p:nvPicPr>
          <p:cNvPr id="13" name="Picture 3"/>
          <p:cNvPicPr/>
          <p:nvPr/>
        </p:nvPicPr>
        <p:blipFill>
          <a:blip r:embed="rId5">
            <a:extLst>
              <a:ext uri="{28A0092B-C50C-407E-A947-70E740481C1C}">
                <a14:useLocalDpi xmlns:a14="http://schemas.microsoft.com/office/drawing/2010/main" val="0"/>
              </a:ext>
            </a:extLst>
          </a:blip>
          <a:srcRect/>
          <a:stretch>
            <a:fillRect/>
          </a:stretch>
        </p:blipFill>
        <p:spPr bwMode="auto">
          <a:xfrm>
            <a:off x="2209800" y="1600200"/>
            <a:ext cx="3352800" cy="762635"/>
          </a:xfrm>
          <a:prstGeom prst="rect">
            <a:avLst/>
          </a:prstGeom>
          <a:noFill/>
          <a:ln w="9525">
            <a:solidFill>
              <a:schemeClr val="tx1"/>
            </a:solidFill>
            <a:miter lim="800000"/>
            <a:headEnd/>
            <a:tailEnd/>
          </a:ln>
          <a:extLst/>
        </p:spPr>
      </p:pic>
      <p:grpSp>
        <p:nvGrpSpPr>
          <p:cNvPr id="3" name="7 Grupo"/>
          <p:cNvGrpSpPr/>
          <p:nvPr/>
        </p:nvGrpSpPr>
        <p:grpSpPr>
          <a:xfrm>
            <a:off x="1066800" y="4953000"/>
            <a:ext cx="3352801" cy="990600"/>
            <a:chOff x="0" y="0"/>
            <a:chExt cx="9190538" cy="3096345"/>
          </a:xfrm>
        </p:grpSpPr>
        <p:pic>
          <p:nvPicPr>
            <p:cNvPr id="15"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9144000" cy="1544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1544243"/>
              <a:ext cx="9190538" cy="15521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7" name="Picture 5"/>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09800" y="2514600"/>
            <a:ext cx="3352800" cy="2284636"/>
          </a:xfrm>
          <a:prstGeom prst="rect">
            <a:avLst/>
          </a:prstGeom>
          <a:noFill/>
          <a:ln>
            <a:solidFill>
              <a:schemeClr val="tx1"/>
            </a:solidFill>
          </a:ln>
          <a:extLst/>
        </p:spPr>
      </p:pic>
      <p:sp>
        <p:nvSpPr>
          <p:cNvPr id="14" name="1 Título"/>
          <p:cNvSpPr txBox="1">
            <a:spLocks noChangeArrowheads="1"/>
          </p:cNvSpPr>
          <p:nvPr/>
        </p:nvSpPr>
        <p:spPr bwMode="auto">
          <a:xfrm>
            <a:off x="0" y="0"/>
            <a:ext cx="4038600" cy="1143000"/>
          </a:xfrm>
          <a:prstGeom prst="rect">
            <a:avLst/>
          </a:prstGeom>
          <a:solidFill>
            <a:srgbClr val="008000"/>
          </a:solidFill>
          <a:ln w="9525">
            <a:noFill/>
            <a:miter lim="800000"/>
            <a:headEnd/>
            <a:tailEnd/>
          </a:ln>
        </p:spPr>
        <p:txBody>
          <a:bodyPr anchor="ctr">
            <a:prstTxWarp prst="textNoShape">
              <a:avLst/>
            </a:prstTxWarp>
          </a:bodyPr>
          <a:lstStyle/>
          <a:p>
            <a:r>
              <a:rPr lang="es-ES" sz="2800" b="1" dirty="0" smtClean="0">
                <a:solidFill>
                  <a:schemeClr val="bg1"/>
                </a:solidFill>
              </a:rPr>
              <a:t>Acciones desarrolladas en la Estrategia</a:t>
            </a:r>
          </a:p>
          <a:p>
            <a:pPr eaLnBrk="1" hangingPunct="1">
              <a:buFont typeface="Arial" pitchFamily="-86" charset="0"/>
              <a:buNone/>
            </a:pPr>
            <a:endParaRPr lang="es-ES" sz="2800" b="1" dirty="0">
              <a:solidFill>
                <a:schemeClr val="bg1"/>
              </a:solidFill>
            </a:endParaRPr>
          </a:p>
        </p:txBody>
      </p:sp>
      <p:sp>
        <p:nvSpPr>
          <p:cNvPr id="18" name="1 Título"/>
          <p:cNvSpPr txBox="1">
            <a:spLocks noChangeArrowheads="1"/>
          </p:cNvSpPr>
          <p:nvPr/>
        </p:nvSpPr>
        <p:spPr bwMode="auto">
          <a:xfrm>
            <a:off x="4191000" y="0"/>
            <a:ext cx="4953000" cy="1143000"/>
          </a:xfrm>
          <a:prstGeom prst="rect">
            <a:avLst/>
          </a:prstGeom>
          <a:solidFill>
            <a:srgbClr val="0070C0"/>
          </a:solidFill>
          <a:ln w="9525">
            <a:noFill/>
            <a:miter lim="800000"/>
            <a:headEnd/>
            <a:tailEnd/>
          </a:ln>
        </p:spPr>
        <p:txBody>
          <a:bodyPr anchor="ctr">
            <a:prstTxWarp prst="textNoShape">
              <a:avLst/>
            </a:prstTxWarp>
          </a:bodyPr>
          <a:lstStyle/>
          <a:p>
            <a:pPr eaLnBrk="1" hangingPunct="1">
              <a:buFont typeface="Arial" pitchFamily="-86" charset="0"/>
              <a:buNone/>
            </a:pPr>
            <a:r>
              <a:rPr lang="es-ES" sz="2800" b="1" dirty="0" smtClean="0">
                <a:solidFill>
                  <a:schemeClr val="bg1"/>
                </a:solidFill>
              </a:rPr>
              <a:t>Entorno local. Implementación local de la EPSP</a:t>
            </a:r>
            <a:endParaRPr lang="es-ES" sz="2800" b="1" dirty="0">
              <a:solidFill>
                <a:schemeClr val="bg1"/>
              </a:solidFill>
            </a:endParaRPr>
          </a:p>
        </p:txBody>
      </p:sp>
      <p:pic>
        <p:nvPicPr>
          <p:cNvPr id="19" name="Imagen 18" descr="unnamed.png"/>
          <p:cNvPicPr>
            <a:picLocks noChangeAspect="1"/>
          </p:cNvPicPr>
          <p:nvPr/>
        </p:nvPicPr>
        <p:blipFill>
          <a:blip r:embed="rId9"/>
          <a:stretch>
            <a:fillRect/>
          </a:stretch>
        </p:blipFill>
        <p:spPr>
          <a:xfrm>
            <a:off x="5699976" y="1600200"/>
            <a:ext cx="3069464" cy="4191000"/>
          </a:xfrm>
          <a:prstGeom prst="rect">
            <a:avLst/>
          </a:prstGeom>
        </p:spPr>
      </p:pic>
    </p:spTree>
    <p:extLst>
      <p:ext uri="{BB962C8B-B14F-4D97-AF65-F5344CB8AC3E}">
        <p14:creationId xmlns:p14="http://schemas.microsoft.com/office/powerpoint/2010/main" val="18662671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2 Marcador de número de diapositiva"/>
          <p:cNvSpPr>
            <a:spLocks noGrp="1"/>
          </p:cNvSpPr>
          <p:nvPr/>
        </p:nvSpPr>
        <p:spPr bwMode="auto">
          <a:xfrm>
            <a:off x="8531578" y="5648326"/>
            <a:ext cx="548923" cy="396875"/>
          </a:xfrm>
          <a:prstGeom prst="bracketPair">
            <a:avLst>
              <a:gd name="adj" fmla="val 17949"/>
            </a:avLst>
          </a:prstGeom>
          <a:noFill/>
          <a:ln w="1905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9pPr>
          </a:lstStyle>
          <a:p>
            <a:pPr algn="ctr" eaLnBrk="1" hangingPunct="1">
              <a:spcBef>
                <a:spcPct val="0"/>
              </a:spcBef>
              <a:buClrTx/>
              <a:buSzTx/>
              <a:buFontTx/>
              <a:buNone/>
            </a:pPr>
            <a:fld id="{9BD92107-BD52-4AC9-816D-4091B9E571F4}" type="slidenum">
              <a:rPr lang="es-ES" altLang="es-ES" sz="1800">
                <a:solidFill>
                  <a:prstClr val="white"/>
                </a:solidFill>
                <a:latin typeface="Arial" pitchFamily="34" charset="0"/>
              </a:rPr>
              <a:pPr algn="ctr" eaLnBrk="1" hangingPunct="1">
                <a:spcBef>
                  <a:spcPct val="0"/>
                </a:spcBef>
                <a:buClrTx/>
                <a:buSzTx/>
                <a:buFontTx/>
                <a:buNone/>
              </a:pPr>
              <a:t>4</a:t>
            </a:fld>
            <a:endParaRPr lang="es-ES" altLang="es-ES" sz="1800">
              <a:solidFill>
                <a:prstClr val="white"/>
              </a:solidFill>
              <a:latin typeface="Arial" pitchFamily="34" charset="0"/>
            </a:endParaRPr>
          </a:p>
        </p:txBody>
      </p:sp>
      <p:pic>
        <p:nvPicPr>
          <p:cNvPr id="3" name="Imagen 2"/>
          <p:cNvPicPr>
            <a:picLocks noChangeAspect="1"/>
          </p:cNvPicPr>
          <p:nvPr/>
        </p:nvPicPr>
        <p:blipFill rotWithShape="1">
          <a:blip r:embed="rId3"/>
          <a:srcRect l="32858" t="19717" r="36373" b="35468"/>
          <a:stretch/>
        </p:blipFill>
        <p:spPr>
          <a:xfrm>
            <a:off x="1143000" y="1219200"/>
            <a:ext cx="6541723" cy="4674839"/>
          </a:xfrm>
          <a:prstGeom prst="rect">
            <a:avLst/>
          </a:prstGeom>
        </p:spPr>
      </p:pic>
      <p:sp>
        <p:nvSpPr>
          <p:cNvPr id="4" name="CuadroTexto 3"/>
          <p:cNvSpPr txBox="1"/>
          <p:nvPr/>
        </p:nvSpPr>
        <p:spPr>
          <a:xfrm>
            <a:off x="4800600" y="5943600"/>
            <a:ext cx="3024336" cy="253916"/>
          </a:xfrm>
          <a:prstGeom prst="rect">
            <a:avLst/>
          </a:prstGeom>
          <a:noFill/>
        </p:spPr>
        <p:txBody>
          <a:bodyPr wrap="square" rtlCol="0">
            <a:spAutoFit/>
          </a:bodyPr>
          <a:lstStyle/>
          <a:p>
            <a:r>
              <a:rPr lang="es-ES" sz="1050" dirty="0" smtClean="0"/>
              <a:t>Fuente: </a:t>
            </a:r>
            <a:r>
              <a:rPr lang="es-ES" sz="1050" dirty="0"/>
              <a:t>INE (Proyección de la población de España)</a:t>
            </a:r>
          </a:p>
        </p:txBody>
      </p:sp>
      <p:sp>
        <p:nvSpPr>
          <p:cNvPr id="8" name="Rectangle 1"/>
          <p:cNvSpPr>
            <a:spLocks noChangeArrowheads="1"/>
          </p:cNvSpPr>
          <p:nvPr/>
        </p:nvSpPr>
        <p:spPr bwMode="auto">
          <a:xfrm>
            <a:off x="1295400" y="1219200"/>
            <a:ext cx="6624736" cy="40011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eaLnBrk="0" hangingPunct="0">
              <a:defRPr/>
            </a:pPr>
            <a:r>
              <a:rPr lang="es-ES" sz="2000" b="1" dirty="0">
                <a:solidFill>
                  <a:srgbClr val="1F497D"/>
                </a:solidFill>
                <a:latin typeface="+mn-lt"/>
                <a:ea typeface="+mj-ea"/>
                <a:cs typeface="+mj-cs"/>
              </a:rPr>
              <a:t>Pirámides poblacionales de España. Proyecciones </a:t>
            </a:r>
            <a:r>
              <a:rPr lang="es-ES" sz="2000" b="1" dirty="0" smtClean="0">
                <a:solidFill>
                  <a:srgbClr val="1F497D"/>
                </a:solidFill>
                <a:latin typeface="+mn-lt"/>
                <a:ea typeface="+mj-ea"/>
                <a:cs typeface="+mj-cs"/>
              </a:rPr>
              <a:t>2018-2033</a:t>
            </a:r>
            <a:endParaRPr lang="es-ES" sz="1600" dirty="0">
              <a:solidFill>
                <a:srgbClr val="1F497D"/>
              </a:solidFill>
              <a:latin typeface="+mn-lt"/>
              <a:cs typeface="Arial" pitchFamily="34" charset="0"/>
            </a:endParaRPr>
          </a:p>
        </p:txBody>
      </p:sp>
      <p:sp>
        <p:nvSpPr>
          <p:cNvPr id="7" name="1 Título"/>
          <p:cNvSpPr txBox="1">
            <a:spLocks noChangeArrowheads="1"/>
          </p:cNvSpPr>
          <p:nvPr/>
        </p:nvSpPr>
        <p:spPr bwMode="auto">
          <a:xfrm>
            <a:off x="0" y="0"/>
            <a:ext cx="4038600" cy="1143000"/>
          </a:xfrm>
          <a:prstGeom prst="rect">
            <a:avLst/>
          </a:prstGeom>
          <a:solidFill>
            <a:srgbClr val="008000"/>
          </a:solidFill>
          <a:ln w="9525">
            <a:noFill/>
            <a:miter lim="800000"/>
            <a:headEnd/>
            <a:tailEnd/>
          </a:ln>
        </p:spPr>
        <p:txBody>
          <a:bodyPr anchor="ctr">
            <a:prstTxWarp prst="textNoShape">
              <a:avLst/>
            </a:prstTxWarp>
          </a:bodyPr>
          <a:lstStyle/>
          <a:p>
            <a:pPr eaLnBrk="1" hangingPunct="1">
              <a:buFont typeface="Arial" pitchFamily="-86" charset="0"/>
              <a:buNone/>
            </a:pPr>
            <a:r>
              <a:rPr lang="es-ES" sz="2800" b="1" dirty="0" smtClean="0">
                <a:solidFill>
                  <a:schemeClr val="bg1"/>
                </a:solidFill>
              </a:rPr>
              <a:t>Estrategia de Promoción de la salud y </a:t>
            </a:r>
            <a:r>
              <a:rPr lang="es-ES" sz="2800" b="1" dirty="0">
                <a:solidFill>
                  <a:schemeClr val="bg1"/>
                </a:solidFill>
              </a:rPr>
              <a:t>P</a:t>
            </a:r>
            <a:r>
              <a:rPr lang="es-ES" sz="2800" b="1" dirty="0" smtClean="0">
                <a:solidFill>
                  <a:schemeClr val="bg1"/>
                </a:solidFill>
              </a:rPr>
              <a:t>revención</a:t>
            </a:r>
            <a:endParaRPr lang="es-ES" sz="2800" b="1" dirty="0">
              <a:solidFill>
                <a:schemeClr val="bg1"/>
              </a:solidFill>
            </a:endParaRPr>
          </a:p>
        </p:txBody>
      </p:sp>
      <p:sp>
        <p:nvSpPr>
          <p:cNvPr id="10" name="1 Título"/>
          <p:cNvSpPr txBox="1">
            <a:spLocks noChangeArrowheads="1"/>
          </p:cNvSpPr>
          <p:nvPr/>
        </p:nvSpPr>
        <p:spPr bwMode="auto">
          <a:xfrm>
            <a:off x="4191000" y="0"/>
            <a:ext cx="4953000" cy="1143000"/>
          </a:xfrm>
          <a:prstGeom prst="rect">
            <a:avLst/>
          </a:prstGeom>
          <a:solidFill>
            <a:srgbClr val="0070C0"/>
          </a:solidFill>
          <a:ln w="9525">
            <a:noFill/>
            <a:miter lim="800000"/>
            <a:headEnd/>
            <a:tailEnd/>
          </a:ln>
        </p:spPr>
        <p:txBody>
          <a:bodyPr anchor="ctr">
            <a:prstTxWarp prst="textNoShape">
              <a:avLst/>
            </a:prstTxWarp>
          </a:bodyPr>
          <a:lstStyle/>
          <a:p>
            <a:pPr eaLnBrk="1" hangingPunct="1">
              <a:buFont typeface="Arial" pitchFamily="-86" charset="0"/>
              <a:buNone/>
            </a:pPr>
            <a:r>
              <a:rPr lang="es-ES" sz="2800" b="1" dirty="0" smtClean="0">
                <a:solidFill>
                  <a:schemeClr val="bg1"/>
                </a:solidFill>
              </a:rPr>
              <a:t>¿por qué es necesaria?</a:t>
            </a:r>
            <a:endParaRPr lang="es-ES" sz="2800" b="1" dirty="0">
              <a:solidFill>
                <a:schemeClr val="bg1"/>
              </a:solidFill>
            </a:endParaRPr>
          </a:p>
        </p:txBody>
      </p:sp>
    </p:spTree>
    <p:extLst>
      <p:ext uri="{BB962C8B-B14F-4D97-AF65-F5344CB8AC3E}">
        <p14:creationId xmlns:p14="http://schemas.microsoft.com/office/powerpoint/2010/main" val="141209731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7 Grupo"/>
          <p:cNvGrpSpPr/>
          <p:nvPr/>
        </p:nvGrpSpPr>
        <p:grpSpPr>
          <a:xfrm>
            <a:off x="19054" y="1239172"/>
            <a:ext cx="9017441" cy="4948417"/>
            <a:chOff x="3041319" y="1340205"/>
            <a:chExt cx="3682377" cy="4496122"/>
          </a:xfrm>
        </p:grpSpPr>
        <p:sp>
          <p:nvSpPr>
            <p:cNvPr id="22" name="21 Redondear rectángulo de esquina diagonal"/>
            <p:cNvSpPr/>
            <p:nvPr/>
          </p:nvSpPr>
          <p:spPr>
            <a:xfrm>
              <a:off x="3041319" y="1340205"/>
              <a:ext cx="3682377" cy="4496122"/>
            </a:xfrm>
            <a:prstGeom prst="round2Diag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1" name="20 Lágrima"/>
            <p:cNvSpPr/>
            <p:nvPr/>
          </p:nvSpPr>
          <p:spPr>
            <a:xfrm rot="6150699">
              <a:off x="2918612" y="1573559"/>
              <a:ext cx="851107" cy="409782"/>
            </a:xfrm>
            <a:prstGeom prst="teardrop">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pic>
        <p:nvPicPr>
          <p:cNvPr id="11" name="Picture 15" descr="Resultado de imaxes para town hall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432" y="1273267"/>
            <a:ext cx="896472" cy="896472"/>
          </a:xfrm>
          <a:prstGeom prst="rect">
            <a:avLst/>
          </a:prstGeom>
          <a:noFill/>
          <a:extLst>
            <a:ext uri="{909E8E84-426E-40DD-AFC4-6F175D3DCCD1}">
              <a14:hiddenFill xmlns:a14="http://schemas.microsoft.com/office/drawing/2010/main">
                <a:solidFill>
                  <a:srgbClr val="FFFFFF"/>
                </a:solidFill>
              </a14:hiddenFill>
            </a:ext>
          </a:extLst>
        </p:spPr>
      </p:pic>
      <p:sp>
        <p:nvSpPr>
          <p:cNvPr id="14" name="1 Título"/>
          <p:cNvSpPr txBox="1">
            <a:spLocks noChangeArrowheads="1"/>
          </p:cNvSpPr>
          <p:nvPr/>
        </p:nvSpPr>
        <p:spPr bwMode="auto">
          <a:xfrm>
            <a:off x="0" y="0"/>
            <a:ext cx="4038600" cy="1143000"/>
          </a:xfrm>
          <a:prstGeom prst="rect">
            <a:avLst/>
          </a:prstGeom>
          <a:solidFill>
            <a:srgbClr val="008000"/>
          </a:solidFill>
          <a:ln w="9525">
            <a:noFill/>
            <a:miter lim="800000"/>
            <a:headEnd/>
            <a:tailEnd/>
          </a:ln>
        </p:spPr>
        <p:txBody>
          <a:bodyPr anchor="ctr">
            <a:prstTxWarp prst="textNoShape">
              <a:avLst/>
            </a:prstTxWarp>
          </a:bodyPr>
          <a:lstStyle/>
          <a:p>
            <a:r>
              <a:rPr lang="es-ES" sz="2800" b="1" dirty="0" smtClean="0">
                <a:solidFill>
                  <a:schemeClr val="bg1"/>
                </a:solidFill>
              </a:rPr>
              <a:t>Acciones desarrolladas en la Estrategia</a:t>
            </a:r>
          </a:p>
          <a:p>
            <a:pPr eaLnBrk="1" hangingPunct="1">
              <a:buFont typeface="Arial" pitchFamily="-86" charset="0"/>
              <a:buNone/>
            </a:pPr>
            <a:endParaRPr lang="es-ES" sz="2800" b="1" dirty="0">
              <a:solidFill>
                <a:schemeClr val="bg1"/>
              </a:solidFill>
            </a:endParaRPr>
          </a:p>
        </p:txBody>
      </p:sp>
      <p:sp>
        <p:nvSpPr>
          <p:cNvPr id="18" name="1 Título"/>
          <p:cNvSpPr txBox="1">
            <a:spLocks noChangeArrowheads="1"/>
          </p:cNvSpPr>
          <p:nvPr/>
        </p:nvSpPr>
        <p:spPr bwMode="auto">
          <a:xfrm>
            <a:off x="4191000" y="0"/>
            <a:ext cx="4953000" cy="1143000"/>
          </a:xfrm>
          <a:prstGeom prst="rect">
            <a:avLst/>
          </a:prstGeom>
          <a:solidFill>
            <a:srgbClr val="0070C0"/>
          </a:solidFill>
          <a:ln w="9525">
            <a:noFill/>
            <a:miter lim="800000"/>
            <a:headEnd/>
            <a:tailEnd/>
          </a:ln>
        </p:spPr>
        <p:txBody>
          <a:bodyPr anchor="ctr">
            <a:prstTxWarp prst="textNoShape">
              <a:avLst/>
            </a:prstTxWarp>
          </a:bodyPr>
          <a:lstStyle/>
          <a:p>
            <a:pPr eaLnBrk="1" hangingPunct="1">
              <a:buFont typeface="Arial" pitchFamily="-86" charset="0"/>
              <a:buNone/>
            </a:pPr>
            <a:r>
              <a:rPr lang="es-ES" sz="2800" b="1" dirty="0" smtClean="0">
                <a:solidFill>
                  <a:schemeClr val="bg1"/>
                </a:solidFill>
              </a:rPr>
              <a:t>Entorno local. Implementación local de la EPSP</a:t>
            </a:r>
            <a:endParaRPr lang="es-ES" sz="2800" b="1" dirty="0">
              <a:solidFill>
                <a:schemeClr val="bg1"/>
              </a:solidFill>
            </a:endParaRPr>
          </a:p>
        </p:txBody>
      </p:sp>
      <p:pic>
        <p:nvPicPr>
          <p:cNvPr id="5" name="Imagen 4"/>
          <p:cNvPicPr>
            <a:picLocks noChangeAspect="1"/>
          </p:cNvPicPr>
          <p:nvPr/>
        </p:nvPicPr>
        <p:blipFill>
          <a:blip r:embed="rId4"/>
          <a:stretch>
            <a:fillRect/>
          </a:stretch>
        </p:blipFill>
        <p:spPr>
          <a:xfrm>
            <a:off x="6636807" y="1354135"/>
            <a:ext cx="2294089" cy="3290159"/>
          </a:xfrm>
          <a:prstGeom prst="rect">
            <a:avLst/>
          </a:prstGeom>
          <a:ln>
            <a:solidFill>
              <a:schemeClr val="accent1"/>
            </a:solidFill>
          </a:ln>
        </p:spPr>
      </p:pic>
      <p:pic>
        <p:nvPicPr>
          <p:cNvPr id="6" name="Imagen 5"/>
          <p:cNvPicPr>
            <a:picLocks noChangeAspect="1"/>
          </p:cNvPicPr>
          <p:nvPr/>
        </p:nvPicPr>
        <p:blipFill>
          <a:blip r:embed="rId5"/>
          <a:stretch>
            <a:fillRect/>
          </a:stretch>
        </p:blipFill>
        <p:spPr>
          <a:xfrm>
            <a:off x="4906545" y="2670416"/>
            <a:ext cx="2596351" cy="3324238"/>
          </a:xfrm>
          <a:prstGeom prst="rect">
            <a:avLst/>
          </a:prstGeom>
          <a:ln>
            <a:solidFill>
              <a:schemeClr val="accent1"/>
            </a:solidFill>
          </a:ln>
        </p:spPr>
      </p:pic>
      <p:pic>
        <p:nvPicPr>
          <p:cNvPr id="7" name="Imagen 6"/>
          <p:cNvPicPr>
            <a:picLocks noChangeAspect="1"/>
          </p:cNvPicPr>
          <p:nvPr/>
        </p:nvPicPr>
        <p:blipFill>
          <a:blip r:embed="rId6"/>
          <a:stretch>
            <a:fillRect/>
          </a:stretch>
        </p:blipFill>
        <p:spPr>
          <a:xfrm>
            <a:off x="1658474" y="1243933"/>
            <a:ext cx="3341919" cy="1180582"/>
          </a:xfrm>
          <a:prstGeom prst="rect">
            <a:avLst/>
          </a:prstGeom>
          <a:ln>
            <a:solidFill>
              <a:schemeClr val="accent1"/>
            </a:solidFill>
          </a:ln>
        </p:spPr>
      </p:pic>
      <p:pic>
        <p:nvPicPr>
          <p:cNvPr id="8" name="Imagen 7"/>
          <p:cNvPicPr>
            <a:picLocks noChangeAspect="1"/>
          </p:cNvPicPr>
          <p:nvPr/>
        </p:nvPicPr>
        <p:blipFill>
          <a:blip r:embed="rId7"/>
          <a:stretch>
            <a:fillRect/>
          </a:stretch>
        </p:blipFill>
        <p:spPr>
          <a:xfrm>
            <a:off x="2705045" y="2457272"/>
            <a:ext cx="2398163" cy="3361706"/>
          </a:xfrm>
          <a:prstGeom prst="rect">
            <a:avLst/>
          </a:prstGeom>
          <a:ln>
            <a:solidFill>
              <a:schemeClr val="accent1"/>
            </a:solidFill>
          </a:ln>
        </p:spPr>
      </p:pic>
      <p:pic>
        <p:nvPicPr>
          <p:cNvPr id="9" name="Imagen 8"/>
          <p:cNvPicPr>
            <a:picLocks noChangeAspect="1"/>
          </p:cNvPicPr>
          <p:nvPr/>
        </p:nvPicPr>
        <p:blipFill>
          <a:blip r:embed="rId8"/>
          <a:stretch>
            <a:fillRect/>
          </a:stretch>
        </p:blipFill>
        <p:spPr>
          <a:xfrm>
            <a:off x="107266" y="2508121"/>
            <a:ext cx="2481445" cy="3361706"/>
          </a:xfrm>
          <a:prstGeom prst="rect">
            <a:avLst/>
          </a:prstGeom>
          <a:ln>
            <a:solidFill>
              <a:schemeClr val="accent1"/>
            </a:solidFill>
          </a:ln>
        </p:spPr>
      </p:pic>
    </p:spTree>
    <p:extLst>
      <p:ext uri="{BB962C8B-B14F-4D97-AF65-F5344CB8AC3E}">
        <p14:creationId xmlns:p14="http://schemas.microsoft.com/office/powerpoint/2010/main" val="307109218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21 Redondear rectángulo de esquina diagonal"/>
          <p:cNvSpPr/>
          <p:nvPr/>
        </p:nvSpPr>
        <p:spPr>
          <a:xfrm>
            <a:off x="19054" y="1239172"/>
            <a:ext cx="9017441" cy="4948417"/>
          </a:xfrm>
          <a:prstGeom prst="round2Diag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7" name="Picture 3" descr="D:\Usuarios\pcampos\AppData\Local\Microsoft\Windows\Temporary Internet Files\Content.Outlook\5975IH7A\web-estilosvidasaludable (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635" y="1628800"/>
            <a:ext cx="2501544" cy="10738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2924944"/>
            <a:ext cx="2131849" cy="3076410"/>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58442" y="2924944"/>
            <a:ext cx="2201590" cy="3076410"/>
          </a:xfrm>
          <a:prstGeom prst="rect">
            <a:avLst/>
          </a:prstGeom>
          <a:noFill/>
          <a:ln>
            <a:noFill/>
          </a:ln>
          <a:extLst/>
        </p:spPr>
      </p:pic>
      <p:pic>
        <p:nvPicPr>
          <p:cNvPr id="11" name="Picture 2" descr="Resultado de imaxes para apuntate a un estilo de vida saludable"/>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03848" y="1628800"/>
            <a:ext cx="1953183" cy="1073864"/>
          </a:xfrm>
          <a:prstGeom prst="rect">
            <a:avLst/>
          </a:prstGeom>
          <a:noFill/>
          <a:extLst/>
        </p:spPr>
      </p:pic>
      <p:pic>
        <p:nvPicPr>
          <p:cNvPr id="12"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7365012" y="2924944"/>
            <a:ext cx="669561" cy="230832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8097746" y="2924944"/>
            <a:ext cx="711587" cy="230832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4" name="Picture 5"/>
          <p:cNvPicPr>
            <a:picLocks noGrp="1" noChangeAspect="1" noChangeArrowheads="1"/>
          </p:cNvPicPr>
          <p:nvPr>
            <p:ph idx="1"/>
          </p:nvPr>
        </p:nvPicPr>
        <p:blipFill rotWithShape="1">
          <a:blip r:embed="rId9" cstate="print">
            <a:extLst>
              <a:ext uri="{28A0092B-C50C-407E-A947-70E740481C1C}">
                <a14:useLocalDpi xmlns:a14="http://schemas.microsoft.com/office/drawing/2010/main" val="0"/>
              </a:ext>
            </a:extLst>
          </a:blip>
          <a:srcRect/>
          <a:stretch/>
        </p:blipFill>
        <p:spPr bwMode="auto">
          <a:xfrm>
            <a:off x="5543461" y="1601401"/>
            <a:ext cx="1548957" cy="1101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1 Título"/>
          <p:cNvSpPr txBox="1">
            <a:spLocks noChangeArrowheads="1"/>
          </p:cNvSpPr>
          <p:nvPr/>
        </p:nvSpPr>
        <p:spPr bwMode="auto">
          <a:xfrm>
            <a:off x="0" y="0"/>
            <a:ext cx="4038600" cy="1143000"/>
          </a:xfrm>
          <a:prstGeom prst="rect">
            <a:avLst/>
          </a:prstGeom>
          <a:solidFill>
            <a:srgbClr val="008000"/>
          </a:solidFill>
          <a:ln w="9525">
            <a:noFill/>
            <a:miter lim="800000"/>
            <a:headEnd/>
            <a:tailEnd/>
          </a:ln>
        </p:spPr>
        <p:txBody>
          <a:bodyPr anchor="ctr">
            <a:prstTxWarp prst="textNoShape">
              <a:avLst/>
            </a:prstTxWarp>
          </a:bodyPr>
          <a:lstStyle/>
          <a:p>
            <a:r>
              <a:rPr lang="es-ES" sz="2800" b="1" dirty="0" smtClean="0">
                <a:solidFill>
                  <a:schemeClr val="bg1"/>
                </a:solidFill>
              </a:rPr>
              <a:t>Acciones desarrolladas en la Estrategia</a:t>
            </a:r>
          </a:p>
          <a:p>
            <a:pPr eaLnBrk="1" hangingPunct="1">
              <a:buFont typeface="Arial" pitchFamily="-86" charset="0"/>
              <a:buNone/>
            </a:pPr>
            <a:endParaRPr lang="es-ES" sz="2800" b="1" dirty="0">
              <a:solidFill>
                <a:schemeClr val="bg1"/>
              </a:solidFill>
            </a:endParaRPr>
          </a:p>
        </p:txBody>
      </p:sp>
      <p:sp>
        <p:nvSpPr>
          <p:cNvPr id="16" name="1 Título"/>
          <p:cNvSpPr txBox="1">
            <a:spLocks noChangeArrowheads="1"/>
          </p:cNvSpPr>
          <p:nvPr/>
        </p:nvSpPr>
        <p:spPr bwMode="auto">
          <a:xfrm>
            <a:off x="4191000" y="0"/>
            <a:ext cx="4953000" cy="1143000"/>
          </a:xfrm>
          <a:prstGeom prst="rect">
            <a:avLst/>
          </a:prstGeom>
          <a:solidFill>
            <a:srgbClr val="0070C0"/>
          </a:solidFill>
          <a:ln w="9525">
            <a:noFill/>
            <a:miter lim="800000"/>
            <a:headEnd/>
            <a:tailEnd/>
          </a:ln>
        </p:spPr>
        <p:txBody>
          <a:bodyPr anchor="ctr">
            <a:prstTxWarp prst="textNoShape">
              <a:avLst/>
            </a:prstTxWarp>
          </a:bodyPr>
          <a:lstStyle/>
          <a:p>
            <a:pPr eaLnBrk="1" hangingPunct="1">
              <a:buFont typeface="Arial" pitchFamily="-86" charset="0"/>
              <a:buNone/>
            </a:pPr>
            <a:r>
              <a:rPr lang="es-ES" sz="2800" b="1" dirty="0" smtClean="0">
                <a:solidFill>
                  <a:schemeClr val="bg1"/>
                </a:solidFill>
              </a:rPr>
              <a:t>Otras acciones y materiales</a:t>
            </a:r>
            <a:endParaRPr lang="es-ES" sz="2800" b="1" dirty="0">
              <a:solidFill>
                <a:schemeClr val="bg1"/>
              </a:solidFill>
            </a:endParaRPr>
          </a:p>
        </p:txBody>
      </p:sp>
      <p:pic>
        <p:nvPicPr>
          <p:cNvPr id="17" name="Imagen 16"/>
          <p:cNvPicPr>
            <a:picLocks noChangeAspect="1"/>
          </p:cNvPicPr>
          <p:nvPr/>
        </p:nvPicPr>
        <p:blipFill>
          <a:blip r:embed="rId10"/>
          <a:stretch>
            <a:fillRect/>
          </a:stretch>
        </p:blipFill>
        <p:spPr>
          <a:xfrm>
            <a:off x="4936334" y="2862335"/>
            <a:ext cx="2397091" cy="3325254"/>
          </a:xfrm>
          <a:prstGeom prst="rect">
            <a:avLst/>
          </a:prstGeom>
        </p:spPr>
      </p:pic>
    </p:spTree>
    <p:extLst>
      <p:ext uri="{BB962C8B-B14F-4D97-AF65-F5344CB8AC3E}">
        <p14:creationId xmlns:p14="http://schemas.microsoft.com/office/powerpoint/2010/main" val="1283037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4851226" y="3610107"/>
            <a:ext cx="2385628" cy="194171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CuadroTexto"/>
          <p:cNvSpPr txBox="1"/>
          <p:nvPr/>
        </p:nvSpPr>
        <p:spPr>
          <a:xfrm>
            <a:off x="4891912" y="4204244"/>
            <a:ext cx="2304256" cy="369332"/>
          </a:xfrm>
          <a:prstGeom prst="rect">
            <a:avLst/>
          </a:prstGeom>
          <a:noFill/>
        </p:spPr>
        <p:txBody>
          <a:bodyPr wrap="square" rtlCol="0">
            <a:spAutoFit/>
          </a:bodyPr>
          <a:lstStyle/>
          <a:p>
            <a:r>
              <a:rPr lang="es-ES_tradnl" b="1" dirty="0" smtClean="0">
                <a:solidFill>
                  <a:srgbClr val="FF0000"/>
                </a:solidFill>
              </a:rPr>
              <a:t>LOGO DEL MUNICIPIO</a:t>
            </a:r>
            <a:endParaRPr lang="es-ES" b="1" dirty="0">
              <a:solidFill>
                <a:srgbClr val="FF0000"/>
              </a:solidFill>
            </a:endParaRPr>
          </a:p>
        </p:txBody>
      </p:sp>
      <p:pic>
        <p:nvPicPr>
          <p:cNvPr id="4710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828750" y="3274473"/>
            <a:ext cx="3023170" cy="24013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1 Marcador de número de diapositiva"/>
          <p:cNvSpPr txBox="1">
            <a:spLocks/>
          </p:cNvSpPr>
          <p:nvPr/>
        </p:nvSpPr>
        <p:spPr>
          <a:xfrm>
            <a:off x="6876256" y="6338887"/>
            <a:ext cx="2133600" cy="365125"/>
          </a:xfrm>
          <a:prstGeom prst="rect">
            <a:avLst/>
          </a:prstGeom>
        </p:spPr>
        <p:txBody>
          <a:bodyPr vert="horz" lIns="91440" tIns="45720" rIns="91440" bIns="4572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2000" b="1" dirty="0" smtClean="0">
                <a:solidFill>
                  <a:srgbClr val="C0504D">
                    <a:lumMod val="50000"/>
                  </a:srgbClr>
                </a:solidFill>
              </a:rPr>
              <a:t>[35]</a:t>
            </a:r>
            <a:endParaRPr lang="es-ES" sz="2000" b="1" dirty="0">
              <a:solidFill>
                <a:srgbClr val="C0504D">
                  <a:lumMod val="50000"/>
                </a:srgbClr>
              </a:solidFill>
            </a:endParaRPr>
          </a:p>
        </p:txBody>
      </p:sp>
      <p:sp>
        <p:nvSpPr>
          <p:cNvPr id="2" name="1 CuadroTexto"/>
          <p:cNvSpPr txBox="1"/>
          <p:nvPr/>
        </p:nvSpPr>
        <p:spPr>
          <a:xfrm>
            <a:off x="0" y="0"/>
            <a:ext cx="9144000" cy="2369880"/>
          </a:xfrm>
          <a:prstGeom prst="rect">
            <a:avLst/>
          </a:prstGeom>
          <a:noFill/>
        </p:spPr>
        <p:txBody>
          <a:bodyPr wrap="square" rtlCol="0">
            <a:spAutoFit/>
          </a:bodyPr>
          <a:lstStyle/>
          <a:p>
            <a:endParaRPr lang="es-ES" sz="2400" dirty="0" smtClean="0"/>
          </a:p>
          <a:p>
            <a:endParaRPr lang="es-ES" sz="2400" dirty="0"/>
          </a:p>
          <a:p>
            <a:endParaRPr lang="es-ES" sz="4000" dirty="0" smtClean="0">
              <a:solidFill>
                <a:srgbClr val="1F497D"/>
              </a:solidFill>
              <a:latin typeface="+mj-lt"/>
            </a:endParaRPr>
          </a:p>
          <a:p>
            <a:pPr algn="ctr"/>
            <a:r>
              <a:rPr lang="es-ES" sz="3200" b="1" dirty="0">
                <a:solidFill>
                  <a:srgbClr val="1F497D"/>
                </a:solidFill>
                <a:latin typeface="+mj-lt"/>
              </a:rPr>
              <a:t>“Que las elecciones más sanas sean las más fáciles” </a:t>
            </a:r>
            <a:endParaRPr lang="es-ES" sz="3200" b="1" dirty="0" smtClean="0">
              <a:solidFill>
                <a:srgbClr val="1F497D"/>
              </a:solidFill>
              <a:latin typeface="+mj-lt"/>
            </a:endParaRPr>
          </a:p>
          <a:p>
            <a:pPr algn="ctr"/>
            <a:r>
              <a:rPr lang="es-ES" sz="2800" b="1" dirty="0">
                <a:solidFill>
                  <a:srgbClr val="1F497D"/>
                </a:solidFill>
                <a:latin typeface="+mj-lt"/>
              </a:rPr>
              <a:t>Organización Mundial de la Salud</a:t>
            </a:r>
          </a:p>
        </p:txBody>
      </p:sp>
      <p:sp>
        <p:nvSpPr>
          <p:cNvPr id="3" name="2 Rectángulo"/>
          <p:cNvSpPr/>
          <p:nvPr/>
        </p:nvSpPr>
        <p:spPr>
          <a:xfrm>
            <a:off x="5226" y="44782"/>
            <a:ext cx="1728192" cy="1295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1001134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2 Marcador de número de diapositiva"/>
          <p:cNvSpPr>
            <a:spLocks noGrp="1"/>
          </p:cNvSpPr>
          <p:nvPr/>
        </p:nvSpPr>
        <p:spPr bwMode="auto">
          <a:xfrm>
            <a:off x="8531578" y="5648326"/>
            <a:ext cx="548923" cy="396875"/>
          </a:xfrm>
          <a:prstGeom prst="bracketPair">
            <a:avLst>
              <a:gd name="adj" fmla="val 17949"/>
            </a:avLst>
          </a:prstGeom>
          <a:noFill/>
          <a:ln w="1905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lstStyle>
            <a:lvl1pPr eaLnBrk="0" hangingPunct="0">
              <a:spcBef>
                <a:spcPts val="700"/>
              </a:spcBef>
              <a:buClr>
                <a:schemeClr val="accent2"/>
              </a:buClr>
              <a:buSzPct val="60000"/>
              <a:buFont typeface="Wingdings" pitchFamily="2" charset="2"/>
              <a:buChar char=""/>
              <a:defRPr sz="2900">
                <a:solidFill>
                  <a:schemeClr val="tx1"/>
                </a:solidFill>
                <a:latin typeface="Tw Cen MT" pitchFamily="34" charset="0"/>
              </a:defRPr>
            </a:lvl1pPr>
            <a:lvl2pPr marL="742950" indent="-285750" eaLnBrk="0" hangingPunct="0">
              <a:spcBef>
                <a:spcPts val="550"/>
              </a:spcBef>
              <a:buClr>
                <a:schemeClr val="accent1"/>
              </a:buClr>
              <a:buSzPct val="70000"/>
              <a:buFont typeface="Wingdings 2" pitchFamily="18" charset="2"/>
              <a:buChar char=""/>
              <a:defRPr sz="2600">
                <a:solidFill>
                  <a:schemeClr val="tx1"/>
                </a:solidFill>
                <a:latin typeface="Tw Cen MT" pitchFamily="34" charset="0"/>
              </a:defRPr>
            </a:lvl2pPr>
            <a:lvl3pPr marL="1143000" indent="-228600" eaLnBrk="0" hangingPunct="0">
              <a:spcBef>
                <a:spcPts val="500"/>
              </a:spcBef>
              <a:buClr>
                <a:schemeClr val="accent2"/>
              </a:buClr>
              <a:buSzPct val="75000"/>
              <a:buFont typeface="Wingdings" pitchFamily="2" charset="2"/>
              <a:buChar char=""/>
              <a:defRPr sz="2300">
                <a:solidFill>
                  <a:schemeClr val="tx1"/>
                </a:solidFill>
                <a:latin typeface="Tw Cen MT" pitchFamily="34" charset="0"/>
              </a:defRPr>
            </a:lvl3pPr>
            <a:lvl4pPr marL="1600200" indent="-228600" eaLnBrk="0" hangingPunct="0">
              <a:spcBef>
                <a:spcPts val="400"/>
              </a:spcBef>
              <a:buClr>
                <a:srgbClr val="A5AB81"/>
              </a:buClr>
              <a:buSzPct val="75000"/>
              <a:buFont typeface="Wingdings" pitchFamily="2" charset="2"/>
              <a:buChar char=""/>
              <a:defRPr sz="2000">
                <a:solidFill>
                  <a:schemeClr val="tx1"/>
                </a:solidFill>
                <a:latin typeface="Tw Cen MT" pitchFamily="34" charset="0"/>
              </a:defRPr>
            </a:lvl4pPr>
            <a:lvl5pPr marL="2057400" indent="-228600" eaLnBrk="0" hangingPunct="0">
              <a:spcBef>
                <a:spcPts val="400"/>
              </a:spcBef>
              <a:buClr>
                <a:srgbClr val="D8B25C"/>
              </a:buClr>
              <a:buSzPct val="65000"/>
              <a:buFont typeface="Wingdings" pitchFamily="2" charset="2"/>
              <a:buChar char=""/>
              <a:defRPr sz="2000">
                <a:solidFill>
                  <a:schemeClr val="tx1"/>
                </a:solidFill>
                <a:latin typeface="Tw Cen MT" pitchFamily="34" charset="0"/>
              </a:defRPr>
            </a:lvl5pPr>
            <a:lvl6pPr marL="25146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6pPr>
            <a:lvl7pPr marL="29718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7pPr>
            <a:lvl8pPr marL="34290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8pPr>
            <a:lvl9pPr marL="3886200" indent="-228600" eaLnBrk="0" fontAlgn="base" hangingPunct="0">
              <a:spcBef>
                <a:spcPts val="400"/>
              </a:spcBef>
              <a:spcAft>
                <a:spcPct val="0"/>
              </a:spcAft>
              <a:buClr>
                <a:srgbClr val="D8B25C"/>
              </a:buClr>
              <a:buSzPct val="65000"/>
              <a:buFont typeface="Wingdings" pitchFamily="2" charset="2"/>
              <a:buChar char=""/>
              <a:defRPr sz="2000">
                <a:solidFill>
                  <a:schemeClr val="tx1"/>
                </a:solidFill>
                <a:latin typeface="Tw Cen MT" pitchFamily="34" charset="0"/>
              </a:defRPr>
            </a:lvl9pPr>
          </a:lstStyle>
          <a:p>
            <a:pPr algn="ctr" eaLnBrk="1" hangingPunct="1">
              <a:spcBef>
                <a:spcPct val="0"/>
              </a:spcBef>
              <a:buClrTx/>
              <a:buSzTx/>
              <a:buFontTx/>
              <a:buNone/>
            </a:pPr>
            <a:fld id="{9BD92107-BD52-4AC9-816D-4091B9E571F4}" type="slidenum">
              <a:rPr lang="es-ES" altLang="es-ES" sz="1800">
                <a:solidFill>
                  <a:prstClr val="white"/>
                </a:solidFill>
                <a:latin typeface="Arial" pitchFamily="34" charset="0"/>
              </a:rPr>
              <a:pPr algn="ctr" eaLnBrk="1" hangingPunct="1">
                <a:spcBef>
                  <a:spcPct val="0"/>
                </a:spcBef>
                <a:buClrTx/>
                <a:buSzTx/>
                <a:buFontTx/>
                <a:buNone/>
              </a:pPr>
              <a:t>5</a:t>
            </a:fld>
            <a:endParaRPr lang="es-ES" altLang="es-ES" sz="1800">
              <a:solidFill>
                <a:prstClr val="white"/>
              </a:solidFill>
              <a:latin typeface="Arial" pitchFamily="34" charset="0"/>
            </a:endParaRPr>
          </a:p>
        </p:txBody>
      </p:sp>
      <p:sp>
        <p:nvSpPr>
          <p:cNvPr id="6" name="Rectangle 1"/>
          <p:cNvSpPr>
            <a:spLocks noChangeArrowheads="1"/>
          </p:cNvSpPr>
          <p:nvPr/>
        </p:nvSpPr>
        <p:spPr bwMode="auto">
          <a:xfrm>
            <a:off x="4500473" y="5646709"/>
            <a:ext cx="439200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eaLnBrk="0" hangingPunct="0">
              <a:defRPr/>
            </a:pPr>
            <a:r>
              <a:rPr lang="es-ES" sz="2000" b="1" dirty="0" smtClean="0">
                <a:solidFill>
                  <a:srgbClr val="1F497D"/>
                </a:solidFill>
                <a:latin typeface="+mn-lt"/>
                <a:ea typeface="+mj-ea"/>
                <a:cs typeface="+mj-cs"/>
              </a:rPr>
              <a:t>Pirámide poblacional de </a:t>
            </a:r>
            <a:r>
              <a:rPr lang="es-ES" sz="2000" b="1" dirty="0" smtClean="0">
                <a:solidFill>
                  <a:srgbClr val="FF0000"/>
                </a:solidFill>
                <a:latin typeface="+mn-lt"/>
                <a:ea typeface="+mj-ea"/>
                <a:cs typeface="+mj-cs"/>
              </a:rPr>
              <a:t>XXX</a:t>
            </a:r>
            <a:r>
              <a:rPr lang="es-ES" sz="2000" b="1" dirty="0" smtClean="0">
                <a:solidFill>
                  <a:srgbClr val="3E6CA4"/>
                </a:solidFill>
                <a:latin typeface="+mn-lt"/>
                <a:ea typeface="+mj-ea"/>
                <a:cs typeface="+mj-cs"/>
              </a:rPr>
              <a:t>.</a:t>
            </a:r>
            <a:r>
              <a:rPr lang="es-ES" sz="2000" b="1" dirty="0" smtClean="0">
                <a:solidFill>
                  <a:srgbClr val="1F497D"/>
                </a:solidFill>
                <a:latin typeface="+mn-lt"/>
                <a:ea typeface="+mj-ea"/>
                <a:cs typeface="+mj-cs"/>
              </a:rPr>
              <a:t> Año </a:t>
            </a:r>
            <a:r>
              <a:rPr lang="es-ES" sz="2000" b="1" dirty="0" smtClean="0">
                <a:solidFill>
                  <a:srgbClr val="FF0000"/>
                </a:solidFill>
                <a:latin typeface="+mn-lt"/>
                <a:ea typeface="+mj-ea"/>
                <a:cs typeface="+mj-cs"/>
              </a:rPr>
              <a:t>XXXX</a:t>
            </a:r>
            <a:endParaRPr lang="es-ES" sz="1600" dirty="0">
              <a:solidFill>
                <a:srgbClr val="3E6CA4"/>
              </a:solidFill>
              <a:latin typeface="+mn-lt"/>
              <a:cs typeface="Arial" pitchFamily="34" charset="0"/>
            </a:endParaRPr>
          </a:p>
        </p:txBody>
      </p:sp>
      <p:sp>
        <p:nvSpPr>
          <p:cNvPr id="10" name="9 Rectángulo redondeado"/>
          <p:cNvSpPr>
            <a:spLocks noChangeAspect="1"/>
          </p:cNvSpPr>
          <p:nvPr/>
        </p:nvSpPr>
        <p:spPr>
          <a:xfrm>
            <a:off x="0" y="1295400"/>
            <a:ext cx="4114800" cy="1905000"/>
          </a:xfrm>
          <a:prstGeom prst="roundRect">
            <a:avLst/>
          </a:prstGeom>
          <a:solidFill>
            <a:schemeClr val="bg1"/>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marL="285750" indent="-285750">
              <a:spcAft>
                <a:spcPts val="600"/>
              </a:spcAft>
              <a:defRPr/>
            </a:pPr>
            <a:r>
              <a:rPr lang="es-ES" sz="2400" dirty="0" smtClean="0">
                <a:solidFill>
                  <a:schemeClr val="tx1"/>
                </a:solidFill>
              </a:rPr>
              <a:t>	</a:t>
            </a:r>
            <a:r>
              <a:rPr lang="es-ES" sz="2400" b="1" dirty="0" smtClean="0">
                <a:solidFill>
                  <a:srgbClr val="1F497D"/>
                </a:solidFill>
              </a:rPr>
              <a:t>Población total </a:t>
            </a:r>
            <a:r>
              <a:rPr lang="es-ES" sz="2400" b="1" dirty="0" smtClean="0">
                <a:solidFill>
                  <a:srgbClr val="FF0000"/>
                </a:solidFill>
              </a:rPr>
              <a:t>(año</a:t>
            </a:r>
            <a:r>
              <a:rPr lang="es-ES" sz="2400" b="1" dirty="0">
                <a:solidFill>
                  <a:srgbClr val="FF0000"/>
                </a:solidFill>
              </a:rPr>
              <a:t>): XXXXXXXXX </a:t>
            </a:r>
            <a:r>
              <a:rPr lang="es-ES" sz="2400" b="1" dirty="0" smtClean="0">
                <a:solidFill>
                  <a:schemeClr val="tx1"/>
                </a:solidFill>
              </a:rPr>
              <a:t> </a:t>
            </a:r>
          </a:p>
          <a:p>
            <a:pPr marL="742950" lvl="1" indent="-285750">
              <a:spcAft>
                <a:spcPts val="600"/>
              </a:spcAft>
              <a:buFont typeface="Arial" panose="020B0604020202020204" pitchFamily="34" charset="0"/>
              <a:buChar char="•"/>
              <a:defRPr/>
            </a:pPr>
            <a:r>
              <a:rPr lang="es-ES" sz="2400" b="1" dirty="0" smtClean="0">
                <a:solidFill>
                  <a:srgbClr val="1F497D"/>
                </a:solidFill>
              </a:rPr>
              <a:t>Hombres:  </a:t>
            </a:r>
            <a:r>
              <a:rPr lang="es-ES" sz="2400" b="1" dirty="0" smtClean="0">
                <a:solidFill>
                  <a:srgbClr val="FF0000"/>
                </a:solidFill>
              </a:rPr>
              <a:t>XX % </a:t>
            </a:r>
          </a:p>
          <a:p>
            <a:pPr marL="742950" lvl="1" indent="-285750">
              <a:spcAft>
                <a:spcPts val="600"/>
              </a:spcAft>
              <a:buFont typeface="Arial" panose="020B0604020202020204" pitchFamily="34" charset="0"/>
              <a:buChar char="•"/>
              <a:defRPr/>
            </a:pPr>
            <a:r>
              <a:rPr lang="es-ES" sz="2400" b="1" dirty="0" smtClean="0">
                <a:solidFill>
                  <a:srgbClr val="1F497D"/>
                </a:solidFill>
              </a:rPr>
              <a:t>Mujeres:   </a:t>
            </a:r>
            <a:r>
              <a:rPr lang="es-ES" sz="2400" b="1" dirty="0" smtClean="0">
                <a:solidFill>
                  <a:srgbClr val="FF0000"/>
                </a:solidFill>
              </a:rPr>
              <a:t>XX </a:t>
            </a:r>
            <a:r>
              <a:rPr lang="es-ES" sz="2400" b="1" dirty="0">
                <a:solidFill>
                  <a:srgbClr val="FF0000"/>
                </a:solidFill>
              </a:rPr>
              <a:t>%</a:t>
            </a:r>
            <a:endParaRPr lang="es-ES" sz="2400" b="1" dirty="0" smtClean="0">
              <a:solidFill>
                <a:srgbClr val="FF0000"/>
              </a:solidFill>
            </a:endParaRPr>
          </a:p>
        </p:txBody>
      </p:sp>
      <p:pic>
        <p:nvPicPr>
          <p:cNvPr id="4403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602" t="2064" r="6109" b="3542"/>
          <a:stretch/>
        </p:blipFill>
        <p:spPr bwMode="auto">
          <a:xfrm>
            <a:off x="4271938" y="1688326"/>
            <a:ext cx="4808563" cy="3960000"/>
          </a:xfrm>
          <a:prstGeom prst="rect">
            <a:avLst/>
          </a:prstGeom>
          <a:noFill/>
          <a:ln w="952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graphicFrame>
        <p:nvGraphicFramePr>
          <p:cNvPr id="2" name="Tabla 1"/>
          <p:cNvGraphicFramePr>
            <a:graphicFrameLocks noGrp="1"/>
          </p:cNvGraphicFramePr>
          <p:nvPr>
            <p:extLst>
              <p:ext uri="{D42A27DB-BD31-4B8C-83A1-F6EECF244321}">
                <p14:modId xmlns:p14="http://schemas.microsoft.com/office/powerpoint/2010/main" val="2584821070"/>
              </p:ext>
            </p:extLst>
          </p:nvPr>
        </p:nvGraphicFramePr>
        <p:xfrm>
          <a:off x="152399" y="3352800"/>
          <a:ext cx="3962401" cy="2788643"/>
        </p:xfrm>
        <a:graphic>
          <a:graphicData uri="http://schemas.openxmlformats.org/drawingml/2006/table">
            <a:tbl>
              <a:tblPr firstRow="1" bandRow="1">
                <a:tableStyleId>{5C22544A-7EE6-4342-B048-85BDC9FD1C3A}</a:tableStyleId>
              </a:tblPr>
              <a:tblGrid>
                <a:gridCol w="1107768">
                  <a:extLst>
                    <a:ext uri="{9D8B030D-6E8A-4147-A177-3AD203B41FA5}">
                      <a16:colId xmlns:a16="http://schemas.microsoft.com/office/drawing/2014/main" val="2056319243"/>
                    </a:ext>
                  </a:extLst>
                </a:gridCol>
                <a:gridCol w="1462822">
                  <a:extLst>
                    <a:ext uri="{9D8B030D-6E8A-4147-A177-3AD203B41FA5}">
                      <a16:colId xmlns:a16="http://schemas.microsoft.com/office/drawing/2014/main" val="1731180513"/>
                    </a:ext>
                  </a:extLst>
                </a:gridCol>
                <a:gridCol w="1391811">
                  <a:extLst>
                    <a:ext uri="{9D8B030D-6E8A-4147-A177-3AD203B41FA5}">
                      <a16:colId xmlns:a16="http://schemas.microsoft.com/office/drawing/2014/main" val="3767466914"/>
                    </a:ext>
                  </a:extLst>
                </a:gridCol>
              </a:tblGrid>
              <a:tr h="756501">
                <a:tc>
                  <a:txBody>
                    <a:bodyPr/>
                    <a:lstStyle/>
                    <a:p>
                      <a:pPr algn="ctr" rtl="0" fontAlgn="ctr"/>
                      <a:r>
                        <a:rPr lang="es-ES" sz="1400" u="none" strike="noStrike" dirty="0">
                          <a:effectLst/>
                        </a:rPr>
                        <a:t>Grupos de edad</a:t>
                      </a:r>
                      <a:endParaRPr lang="es-ES" sz="1400" b="1" i="0" u="none" strike="noStrike" dirty="0">
                        <a:solidFill>
                          <a:srgbClr val="FFFFFF"/>
                        </a:solidFill>
                        <a:effectLst/>
                        <a:latin typeface="Calibri" panose="020F0502020204030204" pitchFamily="34" charset="0"/>
                      </a:endParaRPr>
                    </a:p>
                  </a:txBody>
                  <a:tcPr marL="9525" marR="9525" marT="9525" marB="0" anchor="ctr"/>
                </a:tc>
                <a:tc>
                  <a:txBody>
                    <a:bodyPr/>
                    <a:lstStyle/>
                    <a:p>
                      <a:pPr algn="ctr" rtl="0" fontAlgn="ctr"/>
                      <a:r>
                        <a:rPr lang="es-ES" sz="1400" u="none" strike="noStrike" dirty="0">
                          <a:effectLst/>
                        </a:rPr>
                        <a:t>Número de personas</a:t>
                      </a:r>
                      <a:endParaRPr lang="es-ES" sz="1400" b="1" i="0" u="none" strike="noStrike" dirty="0">
                        <a:solidFill>
                          <a:srgbClr val="FFFFFF"/>
                        </a:solidFill>
                        <a:effectLst/>
                        <a:latin typeface="Calibri" panose="020F0502020204030204" pitchFamily="34" charset="0"/>
                      </a:endParaRPr>
                    </a:p>
                  </a:txBody>
                  <a:tcPr marL="9525" marR="9525" marT="9525" marB="0" anchor="ctr"/>
                </a:tc>
                <a:tc>
                  <a:txBody>
                    <a:bodyPr/>
                    <a:lstStyle/>
                    <a:p>
                      <a:pPr algn="ctr" rtl="0" fontAlgn="ctr"/>
                      <a:r>
                        <a:rPr lang="es-ES" sz="1400" u="none" strike="noStrike" dirty="0">
                          <a:effectLst/>
                        </a:rPr>
                        <a:t>Porcentaje del total (%)</a:t>
                      </a:r>
                      <a:endParaRPr lang="es-ES" sz="1400" b="1" i="0" u="none" strike="noStrike" dirty="0">
                        <a:solidFill>
                          <a:srgbClr val="FFFFFF"/>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990264846"/>
                  </a:ext>
                </a:extLst>
              </a:tr>
              <a:tr h="340794">
                <a:tc>
                  <a:txBody>
                    <a:bodyPr/>
                    <a:lstStyle/>
                    <a:p>
                      <a:pPr algn="ctr" rtl="0" fontAlgn="ctr"/>
                      <a:r>
                        <a:rPr lang="es-ES" sz="1400" u="none" strike="noStrike" dirty="0">
                          <a:effectLst/>
                        </a:rPr>
                        <a:t>0-14 años</a:t>
                      </a:r>
                      <a:endParaRPr lang="es-ES" sz="1400" b="1" i="0" u="none" strike="noStrike" dirty="0">
                        <a:solidFill>
                          <a:schemeClr val="bg1"/>
                        </a:solidFill>
                        <a:effectLst/>
                        <a:latin typeface="Calibri" panose="020F0502020204030204" pitchFamily="34" charset="0"/>
                      </a:endParaRPr>
                    </a:p>
                  </a:txBody>
                  <a:tcPr marL="9525" marR="9525" marT="9525" marB="0" anchor="ctr"/>
                </a:tc>
                <a:tc>
                  <a:txBody>
                    <a:bodyPr/>
                    <a:lstStyle/>
                    <a:p>
                      <a:pPr algn="ctr" rtl="0" fontAlgn="ctr"/>
                      <a:r>
                        <a:rPr lang="es-ES" sz="1400" b="1" u="none" strike="noStrike" dirty="0">
                          <a:solidFill>
                            <a:srgbClr val="FF0000"/>
                          </a:solidFill>
                          <a:effectLst/>
                        </a:rPr>
                        <a:t>38</a:t>
                      </a:r>
                      <a:endParaRPr lang="es-ES" sz="1400" b="1" i="0" u="none" strike="noStrike" dirty="0">
                        <a:solidFill>
                          <a:srgbClr val="FF0000"/>
                        </a:solidFill>
                        <a:effectLst/>
                        <a:latin typeface="Calibri" panose="020F0502020204030204" pitchFamily="34" charset="0"/>
                      </a:endParaRPr>
                    </a:p>
                  </a:txBody>
                  <a:tcPr marL="9525" marR="9525" marT="9525" marB="0" anchor="ctr"/>
                </a:tc>
                <a:tc>
                  <a:txBody>
                    <a:bodyPr/>
                    <a:lstStyle/>
                    <a:p>
                      <a:pPr algn="ctr" rtl="0" fontAlgn="b"/>
                      <a:r>
                        <a:rPr lang="es-ES" sz="1400" b="1" u="none" strike="noStrike" dirty="0">
                          <a:solidFill>
                            <a:srgbClr val="FF0000"/>
                          </a:solidFill>
                          <a:effectLst/>
                        </a:rPr>
                        <a:t>5%</a:t>
                      </a:r>
                      <a:endParaRPr lang="es-ES" sz="1400" b="1" i="0" u="none" strike="noStrike" dirty="0">
                        <a:solidFill>
                          <a:srgbClr val="FF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900367474"/>
                  </a:ext>
                </a:extLst>
              </a:tr>
              <a:tr h="340794">
                <a:tc>
                  <a:txBody>
                    <a:bodyPr/>
                    <a:lstStyle/>
                    <a:p>
                      <a:pPr algn="ctr" rtl="0" fontAlgn="ctr"/>
                      <a:r>
                        <a:rPr lang="es-ES" sz="1400" u="none" strike="noStrike" dirty="0">
                          <a:effectLst/>
                        </a:rPr>
                        <a:t>15-29 años</a:t>
                      </a:r>
                      <a:endParaRPr lang="es-ES" sz="1400" b="1" i="0" u="none" strike="noStrike" dirty="0">
                        <a:solidFill>
                          <a:schemeClr val="bg1"/>
                        </a:solidFill>
                        <a:effectLst/>
                        <a:latin typeface="Calibri" panose="020F0502020204030204" pitchFamily="34" charset="0"/>
                      </a:endParaRPr>
                    </a:p>
                  </a:txBody>
                  <a:tcPr marL="9525" marR="9525" marT="9525" marB="0" anchor="ctr"/>
                </a:tc>
                <a:tc>
                  <a:txBody>
                    <a:bodyPr/>
                    <a:lstStyle/>
                    <a:p>
                      <a:pPr algn="ctr" rtl="0" fontAlgn="ctr"/>
                      <a:r>
                        <a:rPr lang="es-ES" sz="1400" b="1" u="none" strike="noStrike" dirty="0">
                          <a:solidFill>
                            <a:srgbClr val="FF0000"/>
                          </a:solidFill>
                          <a:effectLst/>
                        </a:rPr>
                        <a:t>122</a:t>
                      </a:r>
                      <a:endParaRPr lang="es-ES" sz="1400" b="1" i="0" u="none" strike="noStrike" dirty="0">
                        <a:solidFill>
                          <a:srgbClr val="FF0000"/>
                        </a:solidFill>
                        <a:effectLst/>
                        <a:latin typeface="Calibri" panose="020F0502020204030204" pitchFamily="34" charset="0"/>
                      </a:endParaRPr>
                    </a:p>
                  </a:txBody>
                  <a:tcPr marL="9525" marR="9525" marT="9525" marB="0" anchor="ctr"/>
                </a:tc>
                <a:tc>
                  <a:txBody>
                    <a:bodyPr/>
                    <a:lstStyle/>
                    <a:p>
                      <a:pPr algn="ctr" rtl="0" fontAlgn="b"/>
                      <a:r>
                        <a:rPr lang="es-ES" sz="1400" b="1" u="none" strike="noStrike" dirty="0">
                          <a:solidFill>
                            <a:srgbClr val="FF0000"/>
                          </a:solidFill>
                          <a:effectLst/>
                        </a:rPr>
                        <a:t>15%</a:t>
                      </a:r>
                      <a:endParaRPr lang="es-ES" sz="1400" b="1" i="0" u="none" strike="noStrike" dirty="0">
                        <a:solidFill>
                          <a:srgbClr val="FF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575385306"/>
                  </a:ext>
                </a:extLst>
              </a:tr>
              <a:tr h="340794">
                <a:tc>
                  <a:txBody>
                    <a:bodyPr/>
                    <a:lstStyle/>
                    <a:p>
                      <a:pPr algn="ctr" rtl="0" fontAlgn="ctr"/>
                      <a:r>
                        <a:rPr lang="es-ES" sz="1400" u="none" strike="noStrike" dirty="0">
                          <a:effectLst/>
                        </a:rPr>
                        <a:t>30-64 años</a:t>
                      </a:r>
                      <a:endParaRPr lang="es-ES" sz="1400" b="1" i="0" u="none" strike="noStrike" dirty="0">
                        <a:solidFill>
                          <a:schemeClr val="bg1"/>
                        </a:solidFill>
                        <a:effectLst/>
                        <a:latin typeface="Calibri" panose="020F0502020204030204" pitchFamily="34" charset="0"/>
                      </a:endParaRPr>
                    </a:p>
                  </a:txBody>
                  <a:tcPr marL="9525" marR="9525" marT="9525" marB="0" anchor="ctr"/>
                </a:tc>
                <a:tc>
                  <a:txBody>
                    <a:bodyPr/>
                    <a:lstStyle/>
                    <a:p>
                      <a:pPr algn="ctr" rtl="0" fontAlgn="ctr"/>
                      <a:r>
                        <a:rPr lang="es-ES" sz="1400" b="1" u="none" strike="noStrike">
                          <a:solidFill>
                            <a:srgbClr val="FF0000"/>
                          </a:solidFill>
                          <a:effectLst/>
                        </a:rPr>
                        <a:t>405</a:t>
                      </a:r>
                      <a:endParaRPr lang="es-ES" sz="1400" b="1" i="0" u="none" strike="noStrike">
                        <a:solidFill>
                          <a:srgbClr val="FF0000"/>
                        </a:solidFill>
                        <a:effectLst/>
                        <a:latin typeface="Calibri" panose="020F0502020204030204" pitchFamily="34" charset="0"/>
                      </a:endParaRPr>
                    </a:p>
                  </a:txBody>
                  <a:tcPr marL="9525" marR="9525" marT="9525" marB="0" anchor="ctr"/>
                </a:tc>
                <a:tc>
                  <a:txBody>
                    <a:bodyPr/>
                    <a:lstStyle/>
                    <a:p>
                      <a:pPr algn="ctr" rtl="0" fontAlgn="b"/>
                      <a:r>
                        <a:rPr lang="es-ES" sz="1400" b="1" u="none" strike="noStrike" dirty="0">
                          <a:solidFill>
                            <a:srgbClr val="FF0000"/>
                          </a:solidFill>
                          <a:effectLst/>
                        </a:rPr>
                        <a:t>49%</a:t>
                      </a:r>
                      <a:endParaRPr lang="es-ES" sz="1400" b="1" i="0" u="none" strike="noStrike" dirty="0">
                        <a:solidFill>
                          <a:srgbClr val="FF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67727913"/>
                  </a:ext>
                </a:extLst>
              </a:tr>
              <a:tr h="340794">
                <a:tc>
                  <a:txBody>
                    <a:bodyPr/>
                    <a:lstStyle/>
                    <a:p>
                      <a:pPr algn="ctr" rtl="0" fontAlgn="ctr"/>
                      <a:r>
                        <a:rPr lang="es-ES" sz="1400" u="none" strike="noStrike" dirty="0">
                          <a:effectLst/>
                        </a:rPr>
                        <a:t>65-79  años</a:t>
                      </a:r>
                      <a:endParaRPr lang="es-ES" sz="1400" b="1" i="0" u="none" strike="noStrike" dirty="0">
                        <a:solidFill>
                          <a:schemeClr val="bg1"/>
                        </a:solidFill>
                        <a:effectLst/>
                        <a:latin typeface="Calibri" panose="020F0502020204030204" pitchFamily="34" charset="0"/>
                      </a:endParaRPr>
                    </a:p>
                  </a:txBody>
                  <a:tcPr marL="9525" marR="9525" marT="9525" marB="0" anchor="ctr"/>
                </a:tc>
                <a:tc>
                  <a:txBody>
                    <a:bodyPr/>
                    <a:lstStyle/>
                    <a:p>
                      <a:pPr algn="ctr" rtl="0" fontAlgn="ctr"/>
                      <a:r>
                        <a:rPr lang="es-ES" sz="1400" b="1" u="none" strike="noStrike" dirty="0">
                          <a:solidFill>
                            <a:srgbClr val="FF0000"/>
                          </a:solidFill>
                          <a:effectLst/>
                        </a:rPr>
                        <a:t>170</a:t>
                      </a:r>
                      <a:endParaRPr lang="es-ES" sz="1400" b="1" i="0" u="none" strike="noStrike" dirty="0">
                        <a:solidFill>
                          <a:srgbClr val="FF0000"/>
                        </a:solidFill>
                        <a:effectLst/>
                        <a:latin typeface="Calibri" panose="020F0502020204030204" pitchFamily="34" charset="0"/>
                      </a:endParaRPr>
                    </a:p>
                  </a:txBody>
                  <a:tcPr marL="9525" marR="9525" marT="9525" marB="0" anchor="ctr"/>
                </a:tc>
                <a:tc>
                  <a:txBody>
                    <a:bodyPr/>
                    <a:lstStyle/>
                    <a:p>
                      <a:pPr algn="ctr" rtl="0" fontAlgn="b"/>
                      <a:r>
                        <a:rPr lang="es-ES" sz="1400" b="1" u="none" strike="noStrike" dirty="0">
                          <a:solidFill>
                            <a:srgbClr val="FF0000"/>
                          </a:solidFill>
                          <a:effectLst/>
                        </a:rPr>
                        <a:t>21%</a:t>
                      </a:r>
                      <a:endParaRPr lang="es-ES" sz="1400" b="1" i="0" u="none" strike="noStrike" dirty="0">
                        <a:solidFill>
                          <a:srgbClr val="FF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21299836"/>
                  </a:ext>
                </a:extLst>
              </a:tr>
              <a:tr h="340794">
                <a:tc>
                  <a:txBody>
                    <a:bodyPr/>
                    <a:lstStyle/>
                    <a:p>
                      <a:pPr algn="ctr" rtl="0" fontAlgn="ctr"/>
                      <a:r>
                        <a:rPr lang="es-ES" sz="1400" u="none" strike="noStrike" dirty="0">
                          <a:effectLst/>
                        </a:rPr>
                        <a:t>&gt; 79 años</a:t>
                      </a:r>
                      <a:endParaRPr lang="es-ES" sz="1400" b="1" i="0" u="none" strike="noStrike" dirty="0">
                        <a:solidFill>
                          <a:schemeClr val="bg1"/>
                        </a:solidFill>
                        <a:effectLst/>
                        <a:latin typeface="Calibri" panose="020F0502020204030204" pitchFamily="34" charset="0"/>
                      </a:endParaRPr>
                    </a:p>
                  </a:txBody>
                  <a:tcPr marL="9525" marR="9525" marT="9525" marB="0" anchor="ctr"/>
                </a:tc>
                <a:tc>
                  <a:txBody>
                    <a:bodyPr/>
                    <a:lstStyle/>
                    <a:p>
                      <a:pPr algn="ctr" rtl="0" fontAlgn="ctr"/>
                      <a:r>
                        <a:rPr lang="es-ES" sz="1400" b="1" u="none" strike="noStrike">
                          <a:solidFill>
                            <a:srgbClr val="FF0000"/>
                          </a:solidFill>
                          <a:effectLst/>
                        </a:rPr>
                        <a:t>87</a:t>
                      </a:r>
                      <a:endParaRPr lang="es-ES" sz="1400" b="1" i="0" u="none" strike="noStrike">
                        <a:solidFill>
                          <a:srgbClr val="FF0000"/>
                        </a:solidFill>
                        <a:effectLst/>
                        <a:latin typeface="Calibri" panose="020F0502020204030204" pitchFamily="34" charset="0"/>
                      </a:endParaRPr>
                    </a:p>
                  </a:txBody>
                  <a:tcPr marL="9525" marR="9525" marT="9525" marB="0" anchor="ctr"/>
                </a:tc>
                <a:tc>
                  <a:txBody>
                    <a:bodyPr/>
                    <a:lstStyle/>
                    <a:p>
                      <a:pPr algn="ctr" rtl="0" fontAlgn="b"/>
                      <a:r>
                        <a:rPr lang="es-ES" sz="1400" b="1" u="none" strike="noStrike" dirty="0">
                          <a:solidFill>
                            <a:srgbClr val="FF0000"/>
                          </a:solidFill>
                          <a:effectLst/>
                        </a:rPr>
                        <a:t>11%</a:t>
                      </a:r>
                      <a:endParaRPr lang="es-ES" sz="1400" b="1" i="0" u="none" strike="noStrike" dirty="0">
                        <a:solidFill>
                          <a:srgbClr val="FF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132531490"/>
                  </a:ext>
                </a:extLst>
              </a:tr>
              <a:tr h="328172">
                <a:tc>
                  <a:txBody>
                    <a:bodyPr/>
                    <a:lstStyle/>
                    <a:p>
                      <a:pPr algn="ctr" rtl="0" fontAlgn="ctr"/>
                      <a:r>
                        <a:rPr lang="es-ES" sz="1400" u="none" strike="noStrike" dirty="0">
                          <a:effectLst/>
                        </a:rPr>
                        <a:t>Total</a:t>
                      </a:r>
                      <a:endParaRPr lang="es-ES" sz="1400" b="1" i="0" u="none" strike="noStrike" dirty="0">
                        <a:solidFill>
                          <a:schemeClr val="bg1"/>
                        </a:solidFill>
                        <a:effectLst/>
                        <a:latin typeface="Calibri" panose="020F0502020204030204" pitchFamily="34" charset="0"/>
                      </a:endParaRPr>
                    </a:p>
                  </a:txBody>
                  <a:tcPr marL="9525" marR="9525" marT="9525" marB="0" anchor="ctr"/>
                </a:tc>
                <a:tc>
                  <a:txBody>
                    <a:bodyPr/>
                    <a:lstStyle/>
                    <a:p>
                      <a:pPr algn="ctr" rtl="0" fontAlgn="ctr"/>
                      <a:r>
                        <a:rPr lang="es-ES" sz="1400" b="1" u="none" strike="noStrike" dirty="0">
                          <a:solidFill>
                            <a:srgbClr val="FF0000"/>
                          </a:solidFill>
                          <a:effectLst/>
                        </a:rPr>
                        <a:t>822</a:t>
                      </a:r>
                      <a:endParaRPr lang="es-ES" sz="1400" b="1" i="0" u="none" strike="noStrike" dirty="0">
                        <a:solidFill>
                          <a:srgbClr val="FF0000"/>
                        </a:solidFill>
                        <a:effectLst/>
                        <a:latin typeface="Calibri" panose="020F0502020204030204" pitchFamily="34" charset="0"/>
                      </a:endParaRPr>
                    </a:p>
                  </a:txBody>
                  <a:tcPr marL="9525" marR="9525" marT="9525" marB="0" anchor="ctr"/>
                </a:tc>
                <a:tc>
                  <a:txBody>
                    <a:bodyPr/>
                    <a:lstStyle/>
                    <a:p>
                      <a:pPr algn="ctr" rtl="0" fontAlgn="b"/>
                      <a:r>
                        <a:rPr lang="es-ES" sz="1400" b="1" u="none" strike="noStrike" dirty="0">
                          <a:solidFill>
                            <a:srgbClr val="FF0000"/>
                          </a:solidFill>
                          <a:effectLst/>
                        </a:rPr>
                        <a:t>100%</a:t>
                      </a:r>
                      <a:endParaRPr lang="es-ES" sz="1400" b="1" i="0" u="none" strike="noStrike" dirty="0">
                        <a:solidFill>
                          <a:srgbClr val="FF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26102439"/>
                  </a:ext>
                </a:extLst>
              </a:tr>
            </a:tbl>
          </a:graphicData>
        </a:graphic>
      </p:graphicFrame>
      <p:sp>
        <p:nvSpPr>
          <p:cNvPr id="8" name="1 Título"/>
          <p:cNvSpPr txBox="1">
            <a:spLocks noChangeArrowheads="1"/>
          </p:cNvSpPr>
          <p:nvPr/>
        </p:nvSpPr>
        <p:spPr bwMode="auto">
          <a:xfrm>
            <a:off x="0" y="0"/>
            <a:ext cx="4038600" cy="1143000"/>
          </a:xfrm>
          <a:prstGeom prst="rect">
            <a:avLst/>
          </a:prstGeom>
          <a:solidFill>
            <a:srgbClr val="008000"/>
          </a:solidFill>
          <a:ln w="9525">
            <a:noFill/>
            <a:miter lim="800000"/>
            <a:headEnd/>
            <a:tailEnd/>
          </a:ln>
        </p:spPr>
        <p:txBody>
          <a:bodyPr anchor="ctr">
            <a:prstTxWarp prst="textNoShape">
              <a:avLst/>
            </a:prstTxWarp>
          </a:bodyPr>
          <a:lstStyle/>
          <a:p>
            <a:pPr eaLnBrk="1" hangingPunct="1">
              <a:buFont typeface="Arial" pitchFamily="-86" charset="0"/>
              <a:buNone/>
            </a:pPr>
            <a:r>
              <a:rPr lang="es-ES" sz="2800" b="1" dirty="0" smtClean="0">
                <a:solidFill>
                  <a:schemeClr val="bg1"/>
                </a:solidFill>
              </a:rPr>
              <a:t>Estrategia de Promoción de la salud y Prevención</a:t>
            </a:r>
            <a:endParaRPr lang="es-ES" sz="2800" b="1" dirty="0">
              <a:solidFill>
                <a:schemeClr val="bg1"/>
              </a:solidFill>
            </a:endParaRPr>
          </a:p>
        </p:txBody>
      </p:sp>
      <p:sp>
        <p:nvSpPr>
          <p:cNvPr id="9" name="1 Título"/>
          <p:cNvSpPr txBox="1">
            <a:spLocks noChangeArrowheads="1"/>
          </p:cNvSpPr>
          <p:nvPr/>
        </p:nvSpPr>
        <p:spPr bwMode="auto">
          <a:xfrm>
            <a:off x="4191000" y="0"/>
            <a:ext cx="4953000" cy="1143000"/>
          </a:xfrm>
          <a:prstGeom prst="rect">
            <a:avLst/>
          </a:prstGeom>
          <a:solidFill>
            <a:srgbClr val="0070C0"/>
          </a:solidFill>
          <a:ln w="9525">
            <a:noFill/>
            <a:miter lim="800000"/>
            <a:headEnd/>
            <a:tailEnd/>
          </a:ln>
        </p:spPr>
        <p:txBody>
          <a:bodyPr anchor="ctr">
            <a:prstTxWarp prst="textNoShape">
              <a:avLst/>
            </a:prstTxWarp>
          </a:bodyPr>
          <a:lstStyle/>
          <a:p>
            <a:pPr eaLnBrk="1" hangingPunct="1">
              <a:buFont typeface="Arial" pitchFamily="-86" charset="0"/>
              <a:buNone/>
            </a:pPr>
            <a:r>
              <a:rPr lang="es-ES" sz="2800" b="1" dirty="0" smtClean="0">
                <a:solidFill>
                  <a:schemeClr val="bg1"/>
                </a:solidFill>
              </a:rPr>
              <a:t>¿por qué es necesaria?</a:t>
            </a:r>
            <a:endParaRPr lang="es-ES" sz="2800" b="1" dirty="0">
              <a:solidFill>
                <a:schemeClr val="bg1"/>
              </a:solidFill>
            </a:endParaRPr>
          </a:p>
        </p:txBody>
      </p:sp>
    </p:spTree>
    <p:extLst>
      <p:ext uri="{BB962C8B-B14F-4D97-AF65-F5344CB8AC3E}">
        <p14:creationId xmlns:p14="http://schemas.microsoft.com/office/powerpoint/2010/main" val="42767698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Imagen 41"/>
          <p:cNvPicPr>
            <a:picLocks noChangeAspect="1"/>
          </p:cNvPicPr>
          <p:nvPr/>
        </p:nvPicPr>
        <p:blipFill rotWithShape="1">
          <a:blip r:embed="rId3"/>
          <a:srcRect l="34006" t="38456" r="34059" b="34817"/>
          <a:stretch/>
        </p:blipFill>
        <p:spPr>
          <a:xfrm>
            <a:off x="381000" y="1180200"/>
            <a:ext cx="4734548" cy="1944000"/>
          </a:xfrm>
          <a:prstGeom prst="rect">
            <a:avLst/>
          </a:prstGeom>
        </p:spPr>
      </p:pic>
      <p:grpSp>
        <p:nvGrpSpPr>
          <p:cNvPr id="6" name="5 Grupo">
            <a:extLst>
              <a:ext uri="{FF2B5EF4-FFF2-40B4-BE49-F238E27FC236}">
                <a16:creationId xmlns:a16="http://schemas.microsoft.com/office/drawing/2014/main" id="{77364217-D3AC-4C11-AE8F-EAAE3182E838}"/>
              </a:ext>
            </a:extLst>
          </p:cNvPr>
          <p:cNvGrpSpPr>
            <a:grpSpLocks noChangeAspect="1"/>
          </p:cNvGrpSpPr>
          <p:nvPr/>
        </p:nvGrpSpPr>
        <p:grpSpPr bwMode="auto">
          <a:xfrm>
            <a:off x="6923849" y="3352800"/>
            <a:ext cx="2067751" cy="1981200"/>
            <a:chOff x="4106134" y="2406155"/>
            <a:chExt cx="2891116" cy="2935956"/>
          </a:xfrm>
        </p:grpSpPr>
        <p:sp>
          <p:nvSpPr>
            <p:cNvPr id="7" name="26 Elipse">
              <a:extLst>
                <a:ext uri="{FF2B5EF4-FFF2-40B4-BE49-F238E27FC236}">
                  <a16:creationId xmlns:a16="http://schemas.microsoft.com/office/drawing/2014/main" id="{5F946142-D015-4AC9-8714-A504AB499A11}"/>
                </a:ext>
              </a:extLst>
            </p:cNvPr>
            <p:cNvSpPr/>
            <p:nvPr/>
          </p:nvSpPr>
          <p:spPr>
            <a:xfrm>
              <a:off x="4106134" y="2406155"/>
              <a:ext cx="2891116" cy="2935956"/>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8" name="28 Elipse">
              <a:extLst>
                <a:ext uri="{FF2B5EF4-FFF2-40B4-BE49-F238E27FC236}">
                  <a16:creationId xmlns:a16="http://schemas.microsoft.com/office/drawing/2014/main" id="{3896EF01-EF4F-4F3B-A662-31117ED3155C}"/>
                </a:ext>
              </a:extLst>
            </p:cNvPr>
            <p:cNvSpPr/>
            <p:nvPr/>
          </p:nvSpPr>
          <p:spPr>
            <a:xfrm>
              <a:off x="4188690" y="2503014"/>
              <a:ext cx="2160795" cy="2262704"/>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9" name="10 CuadroTexto">
              <a:extLst>
                <a:ext uri="{FF2B5EF4-FFF2-40B4-BE49-F238E27FC236}">
                  <a16:creationId xmlns:a16="http://schemas.microsoft.com/office/drawing/2014/main" id="{C1E5FCCB-3D31-4C9A-8453-6208AE366D68}"/>
                </a:ext>
              </a:extLst>
            </p:cNvPr>
            <p:cNvSpPr txBox="1">
              <a:spLocks noChangeArrowheads="1"/>
            </p:cNvSpPr>
            <p:nvPr/>
          </p:nvSpPr>
          <p:spPr bwMode="auto">
            <a:xfrm>
              <a:off x="4915047" y="4713922"/>
              <a:ext cx="1181273" cy="571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37931725" indent="-37474525"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defRPr/>
              </a:pPr>
              <a:r>
                <a:rPr lang="es-ES" altLang="es-ES" sz="1800" b="1" dirty="0">
                  <a:solidFill>
                    <a:schemeClr val="accent1">
                      <a:lumMod val="20000"/>
                      <a:lumOff val="80000"/>
                    </a:schemeClr>
                  </a:solidFill>
                  <a:latin typeface="Britannic Bold" pitchFamily="34" charset="0"/>
                </a:rPr>
                <a:t>86,0</a:t>
              </a:r>
              <a:endParaRPr lang="es-ES" altLang="es-ES" sz="2400" b="1" dirty="0">
                <a:solidFill>
                  <a:schemeClr val="accent1">
                    <a:lumMod val="20000"/>
                    <a:lumOff val="80000"/>
                  </a:schemeClr>
                </a:solidFill>
                <a:latin typeface="Britannic Bold" pitchFamily="34" charset="0"/>
              </a:endParaRPr>
            </a:p>
          </p:txBody>
        </p:sp>
        <p:sp>
          <p:nvSpPr>
            <p:cNvPr id="10" name="32 CuadroTexto">
              <a:extLst>
                <a:ext uri="{FF2B5EF4-FFF2-40B4-BE49-F238E27FC236}">
                  <a16:creationId xmlns:a16="http://schemas.microsoft.com/office/drawing/2014/main" id="{A9C8749F-43E1-43A1-B954-AA307421A960}"/>
                </a:ext>
              </a:extLst>
            </p:cNvPr>
            <p:cNvSpPr txBox="1">
              <a:spLocks noChangeArrowheads="1"/>
            </p:cNvSpPr>
            <p:nvPr/>
          </p:nvSpPr>
          <p:spPr bwMode="auto">
            <a:xfrm>
              <a:off x="4701440" y="3971782"/>
              <a:ext cx="1240274" cy="714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37931725" indent="-37474525"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lgn="r" eaLnBrk="1" hangingPunct="1">
                <a:spcBef>
                  <a:spcPct val="0"/>
                </a:spcBef>
                <a:buFontTx/>
                <a:buNone/>
                <a:defRPr/>
              </a:pPr>
              <a:r>
                <a:rPr lang="es-ES" altLang="es-ES" sz="2400" b="1" dirty="0">
                  <a:solidFill>
                    <a:srgbClr val="0070C0"/>
                  </a:solidFill>
                  <a:latin typeface="Britannic Bold" pitchFamily="34" charset="0"/>
                </a:rPr>
                <a:t> </a:t>
              </a:r>
              <a:r>
                <a:rPr lang="es-ES" altLang="es-ES" sz="1800" b="1" dirty="0">
                  <a:solidFill>
                    <a:schemeClr val="accent1">
                      <a:lumMod val="50000"/>
                    </a:schemeClr>
                  </a:solidFill>
                  <a:latin typeface="Britannic Bold" pitchFamily="34" charset="0"/>
                </a:rPr>
                <a:t>62,6</a:t>
              </a:r>
              <a:endParaRPr lang="es-ES" altLang="es-ES" sz="2400" b="1" dirty="0">
                <a:solidFill>
                  <a:schemeClr val="accent1">
                    <a:lumMod val="50000"/>
                  </a:schemeClr>
                </a:solidFill>
                <a:latin typeface="Britannic Bold" pitchFamily="34" charset="0"/>
              </a:endParaRPr>
            </a:p>
          </p:txBody>
        </p:sp>
        <p:pic>
          <p:nvPicPr>
            <p:cNvPr id="11" name="Picture 22" descr="Resultado de imaxes para mujer icono">
              <a:extLst>
                <a:ext uri="{FF2B5EF4-FFF2-40B4-BE49-F238E27FC236}">
                  <a16:creationId xmlns:a16="http://schemas.microsoft.com/office/drawing/2014/main" id="{5C7FF574-3FCC-4C39-BFB2-8C47A2021B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9624" y="3276235"/>
              <a:ext cx="679685" cy="68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 name="4 Grupo">
            <a:extLst>
              <a:ext uri="{FF2B5EF4-FFF2-40B4-BE49-F238E27FC236}">
                <a16:creationId xmlns:a16="http://schemas.microsoft.com/office/drawing/2014/main" id="{93415494-069E-4CC3-BE69-1612F1DF57FB}"/>
              </a:ext>
            </a:extLst>
          </p:cNvPr>
          <p:cNvGrpSpPr>
            <a:grpSpLocks/>
          </p:cNvGrpSpPr>
          <p:nvPr/>
        </p:nvGrpSpPr>
        <p:grpSpPr bwMode="auto">
          <a:xfrm>
            <a:off x="4964734" y="3429001"/>
            <a:ext cx="1969466" cy="2057400"/>
            <a:chOff x="1430629" y="2264110"/>
            <a:chExt cx="2736304" cy="2808312"/>
          </a:xfrm>
        </p:grpSpPr>
        <p:sp>
          <p:nvSpPr>
            <p:cNvPr id="13" name="1 Elipse">
              <a:extLst>
                <a:ext uri="{FF2B5EF4-FFF2-40B4-BE49-F238E27FC236}">
                  <a16:creationId xmlns:a16="http://schemas.microsoft.com/office/drawing/2014/main" id="{9B4818EE-AD3E-4281-A24B-76773FF9E819}"/>
                </a:ext>
              </a:extLst>
            </p:cNvPr>
            <p:cNvSpPr/>
            <p:nvPr/>
          </p:nvSpPr>
          <p:spPr>
            <a:xfrm>
              <a:off x="1430629" y="2264110"/>
              <a:ext cx="2736304" cy="2808312"/>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4" name="2 Elipse">
              <a:extLst>
                <a:ext uri="{FF2B5EF4-FFF2-40B4-BE49-F238E27FC236}">
                  <a16:creationId xmlns:a16="http://schemas.microsoft.com/office/drawing/2014/main" id="{9DA59EA4-A7F5-4FF2-AF5B-FE919EEA7D07}"/>
                </a:ext>
              </a:extLst>
            </p:cNvPr>
            <p:cNvSpPr/>
            <p:nvPr/>
          </p:nvSpPr>
          <p:spPr>
            <a:xfrm>
              <a:off x="1935646" y="2319672"/>
              <a:ext cx="2159822" cy="226379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5" name="10 CuadroTexto">
              <a:extLst>
                <a:ext uri="{FF2B5EF4-FFF2-40B4-BE49-F238E27FC236}">
                  <a16:creationId xmlns:a16="http://schemas.microsoft.com/office/drawing/2014/main" id="{712CD238-37E4-48A9-B9A8-BC68179F3B81}"/>
                </a:ext>
              </a:extLst>
            </p:cNvPr>
            <p:cNvSpPr txBox="1">
              <a:spLocks noChangeArrowheads="1"/>
            </p:cNvSpPr>
            <p:nvPr/>
          </p:nvSpPr>
          <p:spPr bwMode="auto">
            <a:xfrm>
              <a:off x="2037862" y="4314805"/>
              <a:ext cx="1043608" cy="712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37931725" indent="-37474525"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s-ES" altLang="es-ES" sz="1800" b="1" dirty="0">
                  <a:solidFill>
                    <a:srgbClr val="92D050"/>
                  </a:solidFill>
                  <a:latin typeface="Britannic Bold" pitchFamily="34" charset="0"/>
                </a:rPr>
                <a:t>80.4</a:t>
              </a:r>
              <a:r>
                <a:rPr lang="es-ES" altLang="es-ES" sz="2800" b="1" dirty="0">
                  <a:solidFill>
                    <a:srgbClr val="0070C0"/>
                  </a:solidFill>
                  <a:latin typeface="Britannic Bold" pitchFamily="34" charset="0"/>
                </a:rPr>
                <a:t> </a:t>
              </a:r>
            </a:p>
          </p:txBody>
        </p:sp>
        <p:sp>
          <p:nvSpPr>
            <p:cNvPr id="16" name="32 CuadroTexto">
              <a:extLst>
                <a:ext uri="{FF2B5EF4-FFF2-40B4-BE49-F238E27FC236}">
                  <a16:creationId xmlns:a16="http://schemas.microsoft.com/office/drawing/2014/main" id="{BB543C71-67BA-4614-9DB5-52AF870C256D}"/>
                </a:ext>
              </a:extLst>
            </p:cNvPr>
            <p:cNvSpPr txBox="1">
              <a:spLocks noChangeArrowheads="1"/>
            </p:cNvSpPr>
            <p:nvPr/>
          </p:nvSpPr>
          <p:spPr bwMode="auto">
            <a:xfrm>
              <a:off x="2620052" y="3936670"/>
              <a:ext cx="996761" cy="544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37931725" indent="-37474525"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lgn="r" eaLnBrk="1" hangingPunct="1">
                <a:spcBef>
                  <a:spcPct val="0"/>
                </a:spcBef>
                <a:buFontTx/>
                <a:buNone/>
              </a:pPr>
              <a:r>
                <a:rPr lang="es-ES" altLang="es-ES" sz="1800" b="1" dirty="0">
                  <a:solidFill>
                    <a:srgbClr val="008000"/>
                  </a:solidFill>
                  <a:latin typeface="Britannic Bold" pitchFamily="34" charset="0"/>
                </a:rPr>
                <a:t>63,9</a:t>
              </a:r>
              <a:r>
                <a:rPr lang="es-ES" altLang="es-ES" sz="2000" b="1" dirty="0">
                  <a:solidFill>
                    <a:srgbClr val="0070C0"/>
                  </a:solidFill>
                  <a:latin typeface="Britannic Bold" pitchFamily="34" charset="0"/>
                </a:rPr>
                <a:t> </a:t>
              </a:r>
            </a:p>
          </p:txBody>
        </p:sp>
        <p:pic>
          <p:nvPicPr>
            <p:cNvPr id="17" name="Picture 2" descr="Resultado de imaxes para hombre icono">
              <a:extLst>
                <a:ext uri="{FF2B5EF4-FFF2-40B4-BE49-F238E27FC236}">
                  <a16:creationId xmlns:a16="http://schemas.microsoft.com/office/drawing/2014/main" id="{8A8899A6-F782-47CA-AC94-37176EFB96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0369" y="3081427"/>
              <a:ext cx="659006" cy="65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 name="39 Grupo">
            <a:extLst>
              <a:ext uri="{FF2B5EF4-FFF2-40B4-BE49-F238E27FC236}">
                <a16:creationId xmlns:a16="http://schemas.microsoft.com/office/drawing/2014/main" id="{11B76E82-4320-4C5D-A3DB-D3821B11A1E3}"/>
              </a:ext>
            </a:extLst>
          </p:cNvPr>
          <p:cNvGrpSpPr>
            <a:grpSpLocks/>
          </p:cNvGrpSpPr>
          <p:nvPr/>
        </p:nvGrpSpPr>
        <p:grpSpPr bwMode="auto">
          <a:xfrm>
            <a:off x="5867400" y="1295400"/>
            <a:ext cx="2067717" cy="2063239"/>
            <a:chOff x="1547664" y="1772816"/>
            <a:chExt cx="2736304" cy="2808312"/>
          </a:xfrm>
        </p:grpSpPr>
        <p:sp>
          <p:nvSpPr>
            <p:cNvPr id="19" name="40 Elipse">
              <a:extLst>
                <a:ext uri="{FF2B5EF4-FFF2-40B4-BE49-F238E27FC236}">
                  <a16:creationId xmlns:a16="http://schemas.microsoft.com/office/drawing/2014/main" id="{A8F41224-E4DA-45FA-9E40-67D8FF368041}"/>
                </a:ext>
              </a:extLst>
            </p:cNvPr>
            <p:cNvSpPr/>
            <p:nvPr/>
          </p:nvSpPr>
          <p:spPr>
            <a:xfrm>
              <a:off x="1547664" y="1772816"/>
              <a:ext cx="2736304" cy="2808312"/>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20" name="41 Elipse">
              <a:extLst>
                <a:ext uri="{FF2B5EF4-FFF2-40B4-BE49-F238E27FC236}">
                  <a16:creationId xmlns:a16="http://schemas.microsoft.com/office/drawing/2014/main" id="{A0F49F6F-1AF0-460D-88A9-A6BD2B6E874B}"/>
                </a:ext>
              </a:extLst>
            </p:cNvPr>
            <p:cNvSpPr/>
            <p:nvPr/>
          </p:nvSpPr>
          <p:spPr>
            <a:xfrm>
              <a:off x="1846228" y="1779166"/>
              <a:ext cx="2159822" cy="226379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21" name="10 CuadroTexto">
              <a:extLst>
                <a:ext uri="{FF2B5EF4-FFF2-40B4-BE49-F238E27FC236}">
                  <a16:creationId xmlns:a16="http://schemas.microsoft.com/office/drawing/2014/main" id="{3720A70E-6450-4208-9258-CB7095679FC8}"/>
                </a:ext>
              </a:extLst>
            </p:cNvPr>
            <p:cNvSpPr txBox="1">
              <a:spLocks noChangeArrowheads="1"/>
            </p:cNvSpPr>
            <p:nvPr/>
          </p:nvSpPr>
          <p:spPr bwMode="auto">
            <a:xfrm>
              <a:off x="2367298" y="3845791"/>
              <a:ext cx="1043607" cy="712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37931725" indent="-37474525"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s-ES" altLang="es-ES" sz="1800" b="1" dirty="0">
                  <a:solidFill>
                    <a:srgbClr val="FFC000"/>
                  </a:solidFill>
                  <a:latin typeface="Britannic Bold" pitchFamily="34" charset="0"/>
                </a:rPr>
                <a:t>83,3</a:t>
              </a:r>
              <a:r>
                <a:rPr lang="es-ES" altLang="es-ES" sz="2800" b="1" dirty="0">
                  <a:solidFill>
                    <a:srgbClr val="0070C0"/>
                  </a:solidFill>
                  <a:latin typeface="Britannic Bold" pitchFamily="34" charset="0"/>
                </a:rPr>
                <a:t> </a:t>
              </a:r>
            </a:p>
          </p:txBody>
        </p:sp>
        <p:sp>
          <p:nvSpPr>
            <p:cNvPr id="22" name="43 CuadroTexto">
              <a:extLst>
                <a:ext uri="{FF2B5EF4-FFF2-40B4-BE49-F238E27FC236}">
                  <a16:creationId xmlns:a16="http://schemas.microsoft.com/office/drawing/2014/main" id="{266D2025-C77E-414A-AE07-950992D83260}"/>
                </a:ext>
              </a:extLst>
            </p:cNvPr>
            <p:cNvSpPr txBox="1">
              <a:spLocks noChangeArrowheads="1"/>
            </p:cNvSpPr>
            <p:nvPr/>
          </p:nvSpPr>
          <p:spPr bwMode="auto">
            <a:xfrm>
              <a:off x="2432522" y="3429000"/>
              <a:ext cx="996761" cy="544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37931725" indent="-37474525"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lgn="r" eaLnBrk="1" hangingPunct="1">
                <a:spcBef>
                  <a:spcPct val="0"/>
                </a:spcBef>
                <a:buFontTx/>
                <a:buNone/>
              </a:pPr>
              <a:r>
                <a:rPr lang="es-ES" altLang="es-ES" sz="1800" b="1" dirty="0">
                  <a:solidFill>
                    <a:srgbClr val="FF6600"/>
                  </a:solidFill>
                  <a:latin typeface="Britannic Bold" pitchFamily="34" charset="0"/>
                </a:rPr>
                <a:t>63,2</a:t>
              </a:r>
              <a:r>
                <a:rPr lang="es-ES" altLang="es-ES" sz="2000" b="1" dirty="0">
                  <a:solidFill>
                    <a:srgbClr val="0070C0"/>
                  </a:solidFill>
                  <a:latin typeface="Britannic Bold" pitchFamily="34" charset="0"/>
                </a:rPr>
                <a:t> </a:t>
              </a:r>
            </a:p>
          </p:txBody>
        </p:sp>
        <p:pic>
          <p:nvPicPr>
            <p:cNvPr id="23" name="Picture 2" descr="Resultado de imaxes para hombre icono">
              <a:extLst>
                <a:ext uri="{FF2B5EF4-FFF2-40B4-BE49-F238E27FC236}">
                  <a16:creationId xmlns:a16="http://schemas.microsoft.com/office/drawing/2014/main" id="{53D12DB3-4D91-47EE-8466-07BBBFCB46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5818" y="2498838"/>
              <a:ext cx="750247" cy="750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 name="Picture 22" descr="Resultado de imaxes para mujer icono">
            <a:extLst>
              <a:ext uri="{FF2B5EF4-FFF2-40B4-BE49-F238E27FC236}">
                <a16:creationId xmlns:a16="http://schemas.microsoft.com/office/drawing/2014/main" id="{E41B690A-E47E-4956-97A5-838D8843CF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1828800"/>
            <a:ext cx="563812" cy="564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25 Flecha abajo"/>
          <p:cNvSpPr/>
          <p:nvPr/>
        </p:nvSpPr>
        <p:spPr>
          <a:xfrm rot="16200000">
            <a:off x="372956" y="1455844"/>
            <a:ext cx="430743" cy="719455"/>
          </a:xfrm>
          <a:prstGeom prst="downArrow">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endParaRPr lang="es-ES" dirty="0">
              <a:solidFill>
                <a:srgbClr val="FF0000"/>
              </a:solidFill>
            </a:endParaRPr>
          </a:p>
        </p:txBody>
      </p:sp>
      <p:sp>
        <p:nvSpPr>
          <p:cNvPr id="35" name="CuadroTexto 34"/>
          <p:cNvSpPr txBox="1"/>
          <p:nvPr/>
        </p:nvSpPr>
        <p:spPr>
          <a:xfrm>
            <a:off x="533400" y="2938046"/>
            <a:ext cx="4800600" cy="338554"/>
          </a:xfrm>
          <a:prstGeom prst="rect">
            <a:avLst/>
          </a:prstGeom>
          <a:solidFill>
            <a:schemeClr val="bg1"/>
          </a:solidFill>
        </p:spPr>
        <p:txBody>
          <a:bodyPr wrap="square" rtlCol="0">
            <a:spAutoFit/>
          </a:bodyPr>
          <a:lstStyle/>
          <a:p>
            <a:r>
              <a:rPr lang="en-US" sz="1600" b="1" dirty="0" smtClean="0"/>
              <a:t>Fuente: Eurostat. Life </a:t>
            </a:r>
            <a:r>
              <a:rPr lang="en-US" sz="1600" b="1" dirty="0"/>
              <a:t>expectancy at birth by </a:t>
            </a:r>
            <a:r>
              <a:rPr lang="en-US" sz="1600" b="1" dirty="0" smtClean="0"/>
              <a:t>sex, 2018.</a:t>
            </a:r>
            <a:endParaRPr lang="en-US" sz="1600" b="1" dirty="0"/>
          </a:p>
        </p:txBody>
      </p:sp>
      <p:pic>
        <p:nvPicPr>
          <p:cNvPr id="41" name="Imagen 40"/>
          <p:cNvPicPr>
            <a:picLocks noChangeAspect="1"/>
          </p:cNvPicPr>
          <p:nvPr/>
        </p:nvPicPr>
        <p:blipFill rotWithShape="1">
          <a:blip r:embed="rId6" cstate="print">
            <a:extLst>
              <a:ext uri="{28A0092B-C50C-407E-A947-70E740481C1C}">
                <a14:useLocalDpi xmlns:a14="http://schemas.microsoft.com/office/drawing/2010/main" val="0"/>
              </a:ext>
            </a:extLst>
          </a:blip>
          <a:srcRect l="50969" t="30105" r="17136" b="9200"/>
          <a:stretch/>
        </p:blipFill>
        <p:spPr bwMode="auto">
          <a:xfrm>
            <a:off x="914400" y="3429000"/>
            <a:ext cx="2403567" cy="2244055"/>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37" name="CuadroTexto 36"/>
          <p:cNvSpPr txBox="1"/>
          <p:nvPr/>
        </p:nvSpPr>
        <p:spPr>
          <a:xfrm>
            <a:off x="5257800" y="5663624"/>
            <a:ext cx="4343400" cy="584776"/>
          </a:xfrm>
          <a:prstGeom prst="rect">
            <a:avLst/>
          </a:prstGeom>
          <a:noFill/>
        </p:spPr>
        <p:txBody>
          <a:bodyPr wrap="square" rtlCol="0">
            <a:spAutoFit/>
          </a:bodyPr>
          <a:lstStyle/>
          <a:p>
            <a:r>
              <a:rPr lang="es-ES" altLang="es-ES" sz="1600" b="1" dirty="0"/>
              <a:t>Esperanza de vida y esperanza de vida</a:t>
            </a:r>
            <a:r>
              <a:rPr lang="es-ES" altLang="es-ES" sz="1600" b="1" dirty="0" smtClean="0"/>
              <a:t> </a:t>
            </a:r>
          </a:p>
          <a:p>
            <a:r>
              <a:rPr lang="es-ES" altLang="es-ES" sz="1600" b="1" dirty="0" smtClean="0"/>
              <a:t>en </a:t>
            </a:r>
            <a:r>
              <a:rPr lang="es-ES" altLang="es-ES" sz="1600" b="1" dirty="0"/>
              <a:t>buena salud en </a:t>
            </a:r>
            <a:r>
              <a:rPr lang="es-ES" altLang="es-ES" sz="1600" b="1" dirty="0" smtClean="0"/>
              <a:t>España. INCLASNS, 2017.</a:t>
            </a:r>
            <a:endParaRPr lang="es-ES" altLang="es-ES" sz="1600" b="1" dirty="0"/>
          </a:p>
        </p:txBody>
      </p:sp>
      <p:sp>
        <p:nvSpPr>
          <p:cNvPr id="43" name="CuadroTexto 42"/>
          <p:cNvSpPr txBox="1"/>
          <p:nvPr/>
        </p:nvSpPr>
        <p:spPr>
          <a:xfrm>
            <a:off x="533400" y="5791200"/>
            <a:ext cx="4648200" cy="338554"/>
          </a:xfrm>
          <a:prstGeom prst="rect">
            <a:avLst/>
          </a:prstGeom>
          <a:noFill/>
        </p:spPr>
        <p:txBody>
          <a:bodyPr wrap="square" rtlCol="0">
            <a:spAutoFit/>
          </a:bodyPr>
          <a:lstStyle/>
          <a:p>
            <a:r>
              <a:rPr lang="en-US" sz="1600" b="1" dirty="0" smtClean="0"/>
              <a:t>Fuente: Eurostat. Healthy life years at birth, 2018.</a:t>
            </a:r>
            <a:endParaRPr lang="en-US" sz="1600" b="1" dirty="0"/>
          </a:p>
        </p:txBody>
      </p:sp>
      <p:sp>
        <p:nvSpPr>
          <p:cNvPr id="28" name="1 Título"/>
          <p:cNvSpPr txBox="1">
            <a:spLocks noChangeArrowheads="1"/>
          </p:cNvSpPr>
          <p:nvPr/>
        </p:nvSpPr>
        <p:spPr bwMode="auto">
          <a:xfrm>
            <a:off x="4191000" y="0"/>
            <a:ext cx="4953000" cy="1143000"/>
          </a:xfrm>
          <a:prstGeom prst="rect">
            <a:avLst/>
          </a:prstGeom>
          <a:solidFill>
            <a:srgbClr val="0070C0"/>
          </a:solidFill>
          <a:ln w="9525">
            <a:noFill/>
            <a:miter lim="800000"/>
            <a:headEnd/>
            <a:tailEnd/>
          </a:ln>
        </p:spPr>
        <p:txBody>
          <a:bodyPr anchor="ctr">
            <a:prstTxWarp prst="textNoShape">
              <a:avLst/>
            </a:prstTxWarp>
          </a:bodyPr>
          <a:lstStyle/>
          <a:p>
            <a:pPr eaLnBrk="1" hangingPunct="1">
              <a:buFont typeface="Arial" pitchFamily="-86" charset="0"/>
              <a:buNone/>
            </a:pPr>
            <a:r>
              <a:rPr lang="es-ES" sz="2800" b="1" dirty="0" smtClean="0">
                <a:solidFill>
                  <a:schemeClr val="bg1"/>
                </a:solidFill>
              </a:rPr>
              <a:t>¿por qué es necesaria?</a:t>
            </a:r>
            <a:endParaRPr lang="es-ES" sz="2800" b="1" dirty="0">
              <a:solidFill>
                <a:schemeClr val="bg1"/>
              </a:solidFill>
            </a:endParaRPr>
          </a:p>
        </p:txBody>
      </p:sp>
      <p:sp>
        <p:nvSpPr>
          <p:cNvPr id="29" name="1 Título"/>
          <p:cNvSpPr txBox="1">
            <a:spLocks noChangeArrowheads="1"/>
          </p:cNvSpPr>
          <p:nvPr/>
        </p:nvSpPr>
        <p:spPr bwMode="auto">
          <a:xfrm>
            <a:off x="0" y="0"/>
            <a:ext cx="4038600" cy="1143000"/>
          </a:xfrm>
          <a:prstGeom prst="rect">
            <a:avLst/>
          </a:prstGeom>
          <a:solidFill>
            <a:srgbClr val="008000"/>
          </a:solidFill>
          <a:ln w="9525">
            <a:noFill/>
            <a:miter lim="800000"/>
            <a:headEnd/>
            <a:tailEnd/>
          </a:ln>
        </p:spPr>
        <p:txBody>
          <a:bodyPr anchor="ctr">
            <a:prstTxWarp prst="textNoShape">
              <a:avLst/>
            </a:prstTxWarp>
          </a:bodyPr>
          <a:lstStyle/>
          <a:p>
            <a:pPr eaLnBrk="1" hangingPunct="1">
              <a:buFont typeface="Arial" pitchFamily="-86" charset="0"/>
              <a:buNone/>
            </a:pPr>
            <a:r>
              <a:rPr lang="es-ES" sz="2800" b="1" dirty="0" smtClean="0">
                <a:solidFill>
                  <a:schemeClr val="bg1"/>
                </a:solidFill>
              </a:rPr>
              <a:t>Estrategia de Promoción de la salud y Prevención</a:t>
            </a:r>
            <a:endParaRPr lang="es-ES" sz="2800" b="1" dirty="0">
              <a:solidFill>
                <a:schemeClr val="bg1"/>
              </a:solidFill>
            </a:endParaRPr>
          </a:p>
        </p:txBody>
      </p:sp>
    </p:spTree>
    <p:extLst>
      <p:ext uri="{BB962C8B-B14F-4D97-AF65-F5344CB8AC3E}">
        <p14:creationId xmlns:p14="http://schemas.microsoft.com/office/powerpoint/2010/main" val="33622539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19 Conector recto de flecha"/>
          <p:cNvCxnSpPr/>
          <p:nvPr/>
        </p:nvCxnSpPr>
        <p:spPr>
          <a:xfrm rot="5400000">
            <a:off x="833439" y="3756026"/>
            <a:ext cx="1223962" cy="2746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20 Conector recto de flecha"/>
          <p:cNvCxnSpPr/>
          <p:nvPr/>
        </p:nvCxnSpPr>
        <p:spPr>
          <a:xfrm rot="16200000" flipH="1">
            <a:off x="1413669" y="3450431"/>
            <a:ext cx="1223962" cy="8858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23 Conector recto de flecha"/>
          <p:cNvCxnSpPr/>
          <p:nvPr/>
        </p:nvCxnSpPr>
        <p:spPr>
          <a:xfrm rot="16200000" flipH="1">
            <a:off x="1931988" y="2932112"/>
            <a:ext cx="1223962" cy="19224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26 Conector recto de flecha"/>
          <p:cNvCxnSpPr/>
          <p:nvPr/>
        </p:nvCxnSpPr>
        <p:spPr>
          <a:xfrm rot="16200000" flipH="1">
            <a:off x="2465885" y="2398216"/>
            <a:ext cx="1223961" cy="299025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29 Conector recto de flecha"/>
          <p:cNvCxnSpPr/>
          <p:nvPr/>
        </p:nvCxnSpPr>
        <p:spPr>
          <a:xfrm rot="16200000" flipH="1">
            <a:off x="2995202" y="1868899"/>
            <a:ext cx="1223962" cy="40488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32 Conector recto de flecha"/>
          <p:cNvCxnSpPr/>
          <p:nvPr/>
        </p:nvCxnSpPr>
        <p:spPr>
          <a:xfrm>
            <a:off x="1781175" y="3305402"/>
            <a:ext cx="5312767" cy="12239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35 Conector recto de flecha"/>
          <p:cNvCxnSpPr/>
          <p:nvPr/>
        </p:nvCxnSpPr>
        <p:spPr>
          <a:xfrm rot="5400000">
            <a:off x="3411060" y="1178404"/>
            <a:ext cx="1223962" cy="54298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7" name="36 Conector recto de flecha"/>
          <p:cNvCxnSpPr/>
          <p:nvPr/>
        </p:nvCxnSpPr>
        <p:spPr>
          <a:xfrm rot="5400000">
            <a:off x="3991291" y="1758635"/>
            <a:ext cx="1223962" cy="426941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9" name="38 Conector recto de flecha"/>
          <p:cNvCxnSpPr/>
          <p:nvPr/>
        </p:nvCxnSpPr>
        <p:spPr>
          <a:xfrm rot="5400000">
            <a:off x="5043507" y="2810849"/>
            <a:ext cx="1223961" cy="216498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 name="39 Conector recto de flecha"/>
          <p:cNvCxnSpPr/>
          <p:nvPr/>
        </p:nvCxnSpPr>
        <p:spPr>
          <a:xfrm rot="5400000">
            <a:off x="5572824" y="3340168"/>
            <a:ext cx="1223962" cy="110635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 name="40 Conector recto de flecha"/>
          <p:cNvCxnSpPr/>
          <p:nvPr/>
        </p:nvCxnSpPr>
        <p:spPr>
          <a:xfrm rot="16200000" flipH="1">
            <a:off x="6224110" y="3795233"/>
            <a:ext cx="1223961" cy="19621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4" name="53 Conector recto de flecha"/>
          <p:cNvCxnSpPr/>
          <p:nvPr/>
        </p:nvCxnSpPr>
        <p:spPr>
          <a:xfrm rot="5400000">
            <a:off x="1658278" y="2931187"/>
            <a:ext cx="1223962" cy="19243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5" name="54 Conector recto de flecha"/>
          <p:cNvCxnSpPr/>
          <p:nvPr/>
        </p:nvCxnSpPr>
        <p:spPr>
          <a:xfrm rot="5400000">
            <a:off x="2238509" y="3511418"/>
            <a:ext cx="1223962" cy="76385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6" name="55 Conector recto de flecha"/>
          <p:cNvCxnSpPr/>
          <p:nvPr/>
        </p:nvCxnSpPr>
        <p:spPr>
          <a:xfrm>
            <a:off x="3626202" y="3263734"/>
            <a:ext cx="870324" cy="11509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7" name="56 Conector recto de flecha"/>
          <p:cNvCxnSpPr/>
          <p:nvPr/>
        </p:nvCxnSpPr>
        <p:spPr>
          <a:xfrm rot="16200000" flipH="1">
            <a:off x="3290724" y="3223055"/>
            <a:ext cx="1223961" cy="134057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8" name="57 Conector recto de flecha"/>
          <p:cNvCxnSpPr/>
          <p:nvPr/>
        </p:nvCxnSpPr>
        <p:spPr>
          <a:xfrm>
            <a:off x="3634054" y="3281363"/>
            <a:ext cx="2506662" cy="10795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9" name="58 Conector recto de flecha"/>
          <p:cNvCxnSpPr/>
          <p:nvPr/>
        </p:nvCxnSpPr>
        <p:spPr>
          <a:xfrm>
            <a:off x="3611563" y="3305402"/>
            <a:ext cx="3546475" cy="119992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5" name="84 Conector recto de flecha"/>
          <p:cNvCxnSpPr/>
          <p:nvPr/>
        </p:nvCxnSpPr>
        <p:spPr>
          <a:xfrm rot="5400000">
            <a:off x="2535437" y="2054028"/>
            <a:ext cx="1223962" cy="367863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6" name="85 Conector recto de flecha"/>
          <p:cNvCxnSpPr/>
          <p:nvPr/>
        </p:nvCxnSpPr>
        <p:spPr>
          <a:xfrm rot="5400000">
            <a:off x="3115668" y="2634259"/>
            <a:ext cx="1223962" cy="251817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7" name="86 Conector recto de flecha"/>
          <p:cNvCxnSpPr/>
          <p:nvPr/>
        </p:nvCxnSpPr>
        <p:spPr>
          <a:xfrm rot="5400000">
            <a:off x="3633987" y="3152578"/>
            <a:ext cx="1223962" cy="148153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8" name="87 Conector recto de flecha"/>
          <p:cNvCxnSpPr/>
          <p:nvPr/>
        </p:nvCxnSpPr>
        <p:spPr>
          <a:xfrm rot="5400000">
            <a:off x="4167883" y="3686472"/>
            <a:ext cx="1223961" cy="41374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9" name="88 Conector recto de flecha"/>
          <p:cNvCxnSpPr/>
          <p:nvPr/>
        </p:nvCxnSpPr>
        <p:spPr>
          <a:xfrm rot="16200000" flipH="1">
            <a:off x="4697200" y="3570897"/>
            <a:ext cx="1223962" cy="6448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0" name="89 Conector recto de flecha"/>
          <p:cNvCxnSpPr/>
          <p:nvPr/>
        </p:nvCxnSpPr>
        <p:spPr>
          <a:xfrm rot="16200000" flipH="1">
            <a:off x="5348487" y="2919610"/>
            <a:ext cx="1223961" cy="19474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48" name="Agrupar 47"/>
          <p:cNvGrpSpPr/>
          <p:nvPr/>
        </p:nvGrpSpPr>
        <p:grpSpPr>
          <a:xfrm>
            <a:off x="476250" y="1676400"/>
            <a:ext cx="7372350" cy="4572000"/>
            <a:chOff x="476250" y="1585913"/>
            <a:chExt cx="7372350" cy="4967287"/>
          </a:xfrm>
        </p:grpSpPr>
        <p:sp>
          <p:nvSpPr>
            <p:cNvPr id="4" name="3 Elipse"/>
            <p:cNvSpPr/>
            <p:nvPr/>
          </p:nvSpPr>
          <p:spPr>
            <a:xfrm>
              <a:off x="476250" y="1585913"/>
              <a:ext cx="7296150" cy="4967287"/>
            </a:xfrm>
            <a:prstGeom prst="ellipse">
              <a:avLst/>
            </a:prstGeom>
            <a:solidFill>
              <a:srgbClr val="BAC0E3">
                <a:alpha val="30196"/>
              </a:srgbClr>
            </a:solidFill>
            <a:ln w="28575"/>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s-ES"/>
            </a:p>
          </p:txBody>
        </p:sp>
        <p:sp>
          <p:nvSpPr>
            <p:cNvPr id="5" name="4 Elipse"/>
            <p:cNvSpPr/>
            <p:nvPr/>
          </p:nvSpPr>
          <p:spPr>
            <a:xfrm>
              <a:off x="1050925" y="2066925"/>
              <a:ext cx="6062663" cy="3952875"/>
            </a:xfrm>
            <a:prstGeom prst="ellipse">
              <a:avLst/>
            </a:prstGeom>
            <a:solidFill>
              <a:srgbClr val="FBF7A3">
                <a:alpha val="29804"/>
              </a:srgbClr>
            </a:solidFill>
            <a:ln w="28575">
              <a:solidFill>
                <a:schemeClr val="accent5"/>
              </a:solidFill>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s-ES" dirty="0"/>
            </a:p>
          </p:txBody>
        </p:sp>
        <p:sp>
          <p:nvSpPr>
            <p:cNvPr id="8" name="7 Rectángulo redondeado"/>
            <p:cNvSpPr/>
            <p:nvPr/>
          </p:nvSpPr>
          <p:spPr>
            <a:xfrm>
              <a:off x="795338" y="2852738"/>
              <a:ext cx="1574800" cy="504825"/>
            </a:xfrm>
            <a:prstGeom prst="roundRect">
              <a:avLst/>
            </a:prstGeom>
            <a:solidFill>
              <a:schemeClr val="tx2">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600" b="1" dirty="0"/>
                <a:t>Alimentación      no saludable</a:t>
              </a:r>
            </a:p>
          </p:txBody>
        </p:sp>
        <p:sp>
          <p:nvSpPr>
            <p:cNvPr id="9" name="8 Rectángulo redondeado"/>
            <p:cNvSpPr/>
            <p:nvPr/>
          </p:nvSpPr>
          <p:spPr>
            <a:xfrm>
              <a:off x="2445016" y="2852738"/>
              <a:ext cx="1574800" cy="504825"/>
            </a:xfrm>
            <a:prstGeom prst="roundRect">
              <a:avLst/>
            </a:prstGeom>
            <a:solidFill>
              <a:schemeClr val="tx2">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600" b="1" dirty="0"/>
                <a:t>Inactividad física</a:t>
              </a:r>
            </a:p>
          </p:txBody>
        </p:sp>
        <p:sp>
          <p:nvSpPr>
            <p:cNvPr id="10" name="9 Rectángulo redondeado"/>
            <p:cNvSpPr/>
            <p:nvPr/>
          </p:nvSpPr>
          <p:spPr>
            <a:xfrm>
              <a:off x="4084637" y="2852738"/>
              <a:ext cx="1804193" cy="504825"/>
            </a:xfrm>
            <a:prstGeom prst="roundRect">
              <a:avLst/>
            </a:prstGeom>
            <a:solidFill>
              <a:schemeClr val="tx2">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600" b="1" dirty="0" smtClean="0"/>
                <a:t>Consumo nocivo de alcohol </a:t>
              </a:r>
              <a:endParaRPr lang="es-ES" sz="1600" b="1" dirty="0"/>
            </a:p>
          </p:txBody>
        </p:sp>
        <p:sp>
          <p:nvSpPr>
            <p:cNvPr id="11" name="10 Rectángulo redondeado"/>
            <p:cNvSpPr/>
            <p:nvPr/>
          </p:nvSpPr>
          <p:spPr>
            <a:xfrm>
              <a:off x="5950581" y="2852738"/>
              <a:ext cx="1574800" cy="504825"/>
            </a:xfrm>
            <a:prstGeom prst="roundRect">
              <a:avLst/>
            </a:prstGeom>
            <a:solidFill>
              <a:schemeClr val="tx2">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600" b="1" dirty="0"/>
                <a:t>Consumo</a:t>
              </a:r>
            </a:p>
            <a:p>
              <a:pPr algn="ctr">
                <a:defRPr/>
              </a:pPr>
              <a:r>
                <a:rPr lang="es-ES" sz="1600" b="1" dirty="0"/>
                <a:t>tabaco</a:t>
              </a:r>
            </a:p>
          </p:txBody>
        </p:sp>
        <p:sp>
          <p:nvSpPr>
            <p:cNvPr id="12" name="11 Rectángulo redondeado"/>
            <p:cNvSpPr/>
            <p:nvPr/>
          </p:nvSpPr>
          <p:spPr>
            <a:xfrm>
              <a:off x="533400" y="4581525"/>
              <a:ext cx="1279525" cy="503238"/>
            </a:xfrm>
            <a:prstGeom prst="roundRect">
              <a:avLst/>
            </a:prstGeom>
            <a:ln/>
          </p:spPr>
          <p:style>
            <a:lnRef idx="1">
              <a:schemeClr val="accent3"/>
            </a:lnRef>
            <a:fillRef idx="3">
              <a:schemeClr val="accent3"/>
            </a:fillRef>
            <a:effectRef idx="2">
              <a:schemeClr val="accent3"/>
            </a:effectRef>
            <a:fontRef idx="minor">
              <a:schemeClr val="lt1"/>
            </a:fontRef>
          </p:style>
          <p:txBody>
            <a:bodyPr anchor="ctr"/>
            <a:lstStyle/>
            <a:p>
              <a:pPr algn="ctr">
                <a:defRPr/>
              </a:pPr>
              <a:r>
                <a:rPr lang="es-ES" sz="1200" b="1" dirty="0" smtClean="0">
                  <a:solidFill>
                    <a:schemeClr val="bg1"/>
                  </a:solidFill>
                </a:rPr>
                <a:t>Enfermedad cardiovascular</a:t>
              </a:r>
              <a:endParaRPr lang="es-ES" sz="1200" b="1" dirty="0">
                <a:solidFill>
                  <a:schemeClr val="bg1"/>
                </a:solidFill>
              </a:endParaRPr>
            </a:p>
          </p:txBody>
        </p:sp>
        <p:sp>
          <p:nvSpPr>
            <p:cNvPr id="13" name="12 Rectángulo redondeado"/>
            <p:cNvSpPr/>
            <p:nvPr/>
          </p:nvSpPr>
          <p:spPr>
            <a:xfrm>
              <a:off x="1905000" y="4581525"/>
              <a:ext cx="1022350" cy="503238"/>
            </a:xfrm>
            <a:prstGeom prst="roundRect">
              <a:avLst/>
            </a:prstGeom>
            <a:ln/>
          </p:spPr>
          <p:style>
            <a:lnRef idx="1">
              <a:schemeClr val="accent3"/>
            </a:lnRef>
            <a:fillRef idx="3">
              <a:schemeClr val="accent3"/>
            </a:fillRef>
            <a:effectRef idx="2">
              <a:schemeClr val="accent3"/>
            </a:effectRef>
            <a:fontRef idx="minor">
              <a:schemeClr val="lt1"/>
            </a:fontRef>
          </p:style>
          <p:txBody>
            <a:bodyPr anchor="ctr"/>
            <a:lstStyle/>
            <a:p>
              <a:pPr algn="ctr">
                <a:defRPr/>
              </a:pPr>
              <a:r>
                <a:rPr lang="es-ES" sz="1200" b="1" dirty="0">
                  <a:solidFill>
                    <a:schemeClr val="bg1"/>
                  </a:solidFill>
                </a:rPr>
                <a:t>Cáncer</a:t>
              </a:r>
            </a:p>
          </p:txBody>
        </p:sp>
        <p:sp>
          <p:nvSpPr>
            <p:cNvPr id="14" name="13 Rectángulo redondeado"/>
            <p:cNvSpPr/>
            <p:nvPr/>
          </p:nvSpPr>
          <p:spPr>
            <a:xfrm>
              <a:off x="2992438" y="4581525"/>
              <a:ext cx="1025525" cy="503238"/>
            </a:xfrm>
            <a:prstGeom prst="roundRect">
              <a:avLst/>
            </a:prstGeom>
            <a:ln/>
          </p:spPr>
          <p:style>
            <a:lnRef idx="1">
              <a:schemeClr val="accent3"/>
            </a:lnRef>
            <a:fillRef idx="3">
              <a:schemeClr val="accent3"/>
            </a:fillRef>
            <a:effectRef idx="2">
              <a:schemeClr val="accent3"/>
            </a:effectRef>
            <a:fontRef idx="minor">
              <a:schemeClr val="lt1"/>
            </a:fontRef>
          </p:style>
          <p:txBody>
            <a:bodyPr anchor="ctr"/>
            <a:lstStyle/>
            <a:p>
              <a:pPr algn="ctr">
                <a:defRPr/>
              </a:pPr>
              <a:r>
                <a:rPr lang="es-ES" sz="1200" b="1" dirty="0" smtClean="0">
                  <a:solidFill>
                    <a:schemeClr val="bg1"/>
                  </a:solidFill>
                </a:rPr>
                <a:t>Diabetes tipo II</a:t>
              </a:r>
              <a:endParaRPr lang="es-ES" sz="1200" b="1" dirty="0">
                <a:solidFill>
                  <a:schemeClr val="bg1"/>
                </a:solidFill>
              </a:endParaRPr>
            </a:p>
          </p:txBody>
        </p:sp>
        <p:sp>
          <p:nvSpPr>
            <p:cNvPr id="16" name="15 Rectángulo redondeado"/>
            <p:cNvSpPr/>
            <p:nvPr/>
          </p:nvSpPr>
          <p:spPr>
            <a:xfrm>
              <a:off x="4038600" y="4581524"/>
              <a:ext cx="1081484" cy="863700"/>
            </a:xfrm>
            <a:prstGeom prst="roundRect">
              <a:avLst/>
            </a:prstGeom>
            <a:ln/>
          </p:spPr>
          <p:style>
            <a:lnRef idx="1">
              <a:schemeClr val="accent3"/>
            </a:lnRef>
            <a:fillRef idx="3">
              <a:schemeClr val="accent3"/>
            </a:fillRef>
            <a:effectRef idx="2">
              <a:schemeClr val="accent3"/>
            </a:effectRef>
            <a:fontRef idx="minor">
              <a:schemeClr val="lt1"/>
            </a:fontRef>
          </p:style>
          <p:txBody>
            <a:bodyPr anchor="ctr"/>
            <a:lstStyle/>
            <a:p>
              <a:pPr algn="ctr">
                <a:defRPr/>
              </a:pPr>
              <a:r>
                <a:rPr lang="es-ES" sz="1200" b="1" dirty="0" smtClean="0">
                  <a:solidFill>
                    <a:schemeClr val="bg1"/>
                  </a:solidFill>
                </a:rPr>
                <a:t>Enfermedad pulmonar </a:t>
              </a:r>
              <a:r>
                <a:rPr lang="es-ES" sz="1200" b="1" dirty="0">
                  <a:solidFill>
                    <a:schemeClr val="bg1"/>
                  </a:solidFill>
                </a:rPr>
                <a:t>o</a:t>
              </a:r>
              <a:r>
                <a:rPr lang="es-ES" sz="1200" b="1" dirty="0" smtClean="0">
                  <a:solidFill>
                    <a:schemeClr val="bg1"/>
                  </a:solidFill>
                </a:rPr>
                <a:t>bstructiva </a:t>
              </a:r>
              <a:r>
                <a:rPr lang="es-ES" sz="1200" b="1" dirty="0">
                  <a:solidFill>
                    <a:schemeClr val="bg1"/>
                  </a:solidFill>
                </a:rPr>
                <a:t>c</a:t>
              </a:r>
              <a:r>
                <a:rPr lang="es-ES" sz="1200" b="1" dirty="0" smtClean="0">
                  <a:solidFill>
                    <a:schemeClr val="bg1"/>
                  </a:solidFill>
                </a:rPr>
                <a:t>rónica</a:t>
              </a:r>
              <a:endParaRPr lang="es-ES" sz="1200" b="1" dirty="0">
                <a:solidFill>
                  <a:schemeClr val="bg1"/>
                </a:solidFill>
              </a:endParaRPr>
            </a:p>
          </p:txBody>
        </p:sp>
        <p:sp>
          <p:nvSpPr>
            <p:cNvPr id="17" name="16 Rectángulo redondeado"/>
            <p:cNvSpPr/>
            <p:nvPr/>
          </p:nvSpPr>
          <p:spPr>
            <a:xfrm>
              <a:off x="5218055" y="4581525"/>
              <a:ext cx="954145" cy="503238"/>
            </a:xfrm>
            <a:prstGeom prst="roundRect">
              <a:avLst/>
            </a:prstGeom>
            <a:ln/>
          </p:spPr>
          <p:style>
            <a:lnRef idx="1">
              <a:schemeClr val="accent3"/>
            </a:lnRef>
            <a:fillRef idx="3">
              <a:schemeClr val="accent3"/>
            </a:fillRef>
            <a:effectRef idx="2">
              <a:schemeClr val="accent3"/>
            </a:effectRef>
            <a:fontRef idx="minor">
              <a:schemeClr val="lt1"/>
            </a:fontRef>
          </p:style>
          <p:txBody>
            <a:bodyPr anchor="ctr"/>
            <a:lstStyle/>
            <a:p>
              <a:pPr algn="ctr">
                <a:defRPr/>
              </a:pPr>
              <a:r>
                <a:rPr lang="es-ES" sz="1200" b="1" dirty="0">
                  <a:solidFill>
                    <a:schemeClr val="bg1"/>
                  </a:solidFill>
                </a:rPr>
                <a:t>Salud</a:t>
              </a:r>
            </a:p>
            <a:p>
              <a:pPr algn="ctr">
                <a:defRPr/>
              </a:pPr>
              <a:r>
                <a:rPr lang="es-ES" sz="1200" b="1" dirty="0">
                  <a:solidFill>
                    <a:schemeClr val="bg1"/>
                  </a:solidFill>
                </a:rPr>
                <a:t>Mental </a:t>
              </a:r>
            </a:p>
          </p:txBody>
        </p:sp>
        <p:sp>
          <p:nvSpPr>
            <p:cNvPr id="18" name="17 Rectángulo redondeado"/>
            <p:cNvSpPr/>
            <p:nvPr/>
          </p:nvSpPr>
          <p:spPr>
            <a:xfrm>
              <a:off x="6251574" y="4581524"/>
              <a:ext cx="1597026" cy="503239"/>
            </a:xfrm>
            <a:prstGeom prst="roundRect">
              <a:avLst/>
            </a:prstGeom>
            <a:ln/>
          </p:spPr>
          <p:style>
            <a:lnRef idx="1">
              <a:schemeClr val="accent3"/>
            </a:lnRef>
            <a:fillRef idx="3">
              <a:schemeClr val="accent3"/>
            </a:fillRef>
            <a:effectRef idx="2">
              <a:schemeClr val="accent3"/>
            </a:effectRef>
            <a:fontRef idx="minor">
              <a:schemeClr val="lt1"/>
            </a:fontRef>
          </p:style>
          <p:txBody>
            <a:bodyPr anchor="ctr"/>
            <a:lstStyle/>
            <a:p>
              <a:pPr algn="ctr">
                <a:defRPr/>
              </a:pPr>
              <a:r>
                <a:rPr lang="es-ES" sz="1200" b="1" dirty="0" smtClean="0">
                  <a:solidFill>
                    <a:schemeClr val="bg1"/>
                  </a:solidFill>
                </a:rPr>
                <a:t>Enfermedad  musculo-esquelética</a:t>
              </a:r>
              <a:endParaRPr lang="es-ES" sz="1200" b="1" dirty="0">
                <a:solidFill>
                  <a:schemeClr val="bg1"/>
                </a:solidFill>
              </a:endParaRPr>
            </a:p>
          </p:txBody>
        </p:sp>
        <p:cxnSp>
          <p:nvCxnSpPr>
            <p:cNvPr id="38" name="37 Conector recto de flecha"/>
            <p:cNvCxnSpPr>
              <a:stCxn id="11" idx="2"/>
              <a:endCxn id="14" idx="0"/>
            </p:cNvCxnSpPr>
            <p:nvPr/>
          </p:nvCxnSpPr>
          <p:spPr>
            <a:xfrm flipH="1">
              <a:off x="3505201" y="3357563"/>
              <a:ext cx="3232780" cy="12239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3" name="102 Rectángulo redondeado"/>
            <p:cNvSpPr/>
            <p:nvPr/>
          </p:nvSpPr>
          <p:spPr>
            <a:xfrm>
              <a:off x="1536792" y="3861048"/>
              <a:ext cx="5156200" cy="307938"/>
            </a:xfrm>
            <a:prstGeom prst="roundRect">
              <a:avLst/>
            </a:prstGeom>
            <a:ln/>
          </p:spPr>
          <p:style>
            <a:lnRef idx="1">
              <a:schemeClr val="accent2"/>
            </a:lnRef>
            <a:fillRef idx="3">
              <a:schemeClr val="accent2"/>
            </a:fillRef>
            <a:effectRef idx="2">
              <a:schemeClr val="accent2"/>
            </a:effectRef>
            <a:fontRef idx="minor">
              <a:schemeClr val="lt1"/>
            </a:fontRef>
          </p:style>
          <p:txBody>
            <a:bodyPr anchor="ctr"/>
            <a:lstStyle/>
            <a:p>
              <a:pPr algn="ctr">
                <a:defRPr/>
              </a:pPr>
              <a:r>
                <a:rPr lang="es-ES" sz="1600" dirty="0"/>
                <a:t>Estrés</a:t>
              </a:r>
            </a:p>
          </p:txBody>
        </p:sp>
      </p:grpSp>
      <p:sp>
        <p:nvSpPr>
          <p:cNvPr id="39979" name="1 Marcador de número de diapositiva"/>
          <p:cNvSpPr>
            <a:spLocks noGrp="1"/>
          </p:cNvSpPr>
          <p:nvPr/>
        </p:nvSpPr>
        <p:spPr bwMode="auto">
          <a:xfrm>
            <a:off x="8531225" y="5572125"/>
            <a:ext cx="549275" cy="396875"/>
          </a:xfrm>
          <a:prstGeom prst="bracketPair">
            <a:avLst>
              <a:gd name="adj" fmla="val 17949"/>
            </a:avLst>
          </a:prstGeom>
          <a:noFill/>
          <a:ln w="1905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lstStyle>
            <a:lvl1pPr eaLnBrk="0" hangingPunct="0">
              <a:spcBef>
                <a:spcPct val="20000"/>
              </a:spcBef>
              <a:buClr>
                <a:schemeClr val="accent1"/>
              </a:buClr>
              <a:buFont typeface="Arial" pitchFamily="34"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pitchFamily="34" charset="0"/>
              <a:buChar char="•"/>
              <a:defRPr sz="2000">
                <a:solidFill>
                  <a:schemeClr val="tx1"/>
                </a:solidFill>
                <a:latin typeface="Calibri" pitchFamily="34" charset="0"/>
              </a:defRPr>
            </a:lvl2pPr>
            <a:lvl3pPr marL="1143000" indent="-228600" eaLnBrk="0" hangingPunct="0">
              <a:spcBef>
                <a:spcPct val="20000"/>
              </a:spcBef>
              <a:buClr>
                <a:srgbClr val="A7EA52"/>
              </a:buClr>
              <a:buFont typeface="Arial" pitchFamily="34" charset="0"/>
              <a:buChar char="•"/>
              <a:defRPr>
                <a:solidFill>
                  <a:schemeClr val="tx1"/>
                </a:solidFill>
                <a:latin typeface="Calibri" pitchFamily="34" charset="0"/>
              </a:defRPr>
            </a:lvl3pPr>
            <a:lvl4pPr marL="1600200" indent="-228600" eaLnBrk="0" hangingPunct="0">
              <a:spcBef>
                <a:spcPct val="20000"/>
              </a:spcBef>
              <a:buClr>
                <a:srgbClr val="5DCEAF"/>
              </a:buClr>
              <a:buFont typeface="Arial" pitchFamily="34" charset="0"/>
              <a:buChar char="•"/>
              <a:defRPr sz="1600">
                <a:solidFill>
                  <a:schemeClr val="tx1"/>
                </a:solidFill>
                <a:latin typeface="Calibri" pitchFamily="34" charset="0"/>
              </a:defRPr>
            </a:lvl4pPr>
            <a:lvl5pPr marL="2057400" indent="-228600" eaLnBrk="0" hangingPunct="0">
              <a:spcBef>
                <a:spcPct val="20000"/>
              </a:spcBef>
              <a:buClr>
                <a:srgbClr val="FF8021"/>
              </a:buClr>
              <a:buFont typeface="Arial" pitchFamily="34"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FF8021"/>
              </a:buClr>
              <a:buFont typeface="Arial" pitchFamily="34"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FF8021"/>
              </a:buClr>
              <a:buFont typeface="Arial" pitchFamily="34"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FF8021"/>
              </a:buClr>
              <a:buFont typeface="Arial" pitchFamily="34"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FF8021"/>
              </a:buClr>
              <a:buFont typeface="Arial" pitchFamily="34" charset="0"/>
              <a:buChar char="•"/>
              <a:defRPr sz="1400">
                <a:solidFill>
                  <a:schemeClr val="tx1"/>
                </a:solidFill>
                <a:latin typeface="Calibri" pitchFamily="34" charset="0"/>
              </a:defRPr>
            </a:lvl9pPr>
          </a:lstStyle>
          <a:p>
            <a:pPr algn="ctr" eaLnBrk="1" hangingPunct="1">
              <a:spcBef>
                <a:spcPct val="0"/>
              </a:spcBef>
              <a:buClrTx/>
              <a:buFontTx/>
              <a:buNone/>
            </a:pPr>
            <a:fld id="{ABCDE59E-D013-41C2-83C7-CF031CC2D80B}" type="slidenum">
              <a:rPr lang="es-ES" altLang="es-ES" sz="1800">
                <a:solidFill>
                  <a:schemeClr val="bg1"/>
                </a:solidFill>
                <a:latin typeface="Arial" pitchFamily="34" charset="0"/>
                <a:cs typeface="Arial" pitchFamily="34" charset="0"/>
              </a:rPr>
              <a:pPr algn="ctr" eaLnBrk="1" hangingPunct="1">
                <a:spcBef>
                  <a:spcPct val="0"/>
                </a:spcBef>
                <a:buClrTx/>
                <a:buFontTx/>
                <a:buNone/>
              </a:pPr>
              <a:t>7</a:t>
            </a:fld>
            <a:endParaRPr lang="es-ES" altLang="es-ES" sz="1800">
              <a:solidFill>
                <a:schemeClr val="bg1"/>
              </a:solidFill>
              <a:latin typeface="Arial" pitchFamily="34" charset="0"/>
              <a:cs typeface="Arial" pitchFamily="34" charset="0"/>
            </a:endParaRPr>
          </a:p>
        </p:txBody>
      </p:sp>
      <p:sp>
        <p:nvSpPr>
          <p:cNvPr id="15" name="14 CuadroTexto"/>
          <p:cNvSpPr txBox="1"/>
          <p:nvPr/>
        </p:nvSpPr>
        <p:spPr>
          <a:xfrm>
            <a:off x="228600" y="1371600"/>
            <a:ext cx="4648200" cy="523220"/>
          </a:xfrm>
          <a:prstGeom prst="rect">
            <a:avLst/>
          </a:prstGeom>
          <a:noFill/>
        </p:spPr>
        <p:txBody>
          <a:bodyPr wrap="square">
            <a:spAutoFit/>
          </a:bodyPr>
          <a:lstStyle/>
          <a:p>
            <a:pPr>
              <a:defRPr/>
            </a:pPr>
            <a:r>
              <a:rPr lang="es-ES" sz="2800" b="1" dirty="0">
                <a:solidFill>
                  <a:schemeClr val="tx2"/>
                </a:solidFill>
                <a:latin typeface="+mn-lt"/>
                <a:cs typeface="Arial" charset="0"/>
              </a:rPr>
              <a:t>Determinantes de la salud</a:t>
            </a:r>
          </a:p>
        </p:txBody>
      </p:sp>
      <p:sp>
        <p:nvSpPr>
          <p:cNvPr id="49" name="5 Rectángulo"/>
          <p:cNvSpPr/>
          <p:nvPr/>
        </p:nvSpPr>
        <p:spPr>
          <a:xfrm>
            <a:off x="1134819" y="5357063"/>
            <a:ext cx="2598981" cy="791616"/>
          </a:xfrm>
          <a:prstGeom prst="rect">
            <a:avLst/>
          </a:prstGeom>
          <a:noFill/>
          <a:ln>
            <a:noFill/>
          </a:ln>
        </p:spPr>
        <p:style>
          <a:lnRef idx="0">
            <a:scrgbClr r="0" g="0" b="0"/>
          </a:lnRef>
          <a:fillRef idx="0">
            <a:scrgbClr r="0" g="0" b="0"/>
          </a:fillRef>
          <a:effectRef idx="0">
            <a:scrgbClr r="0" g="0" b="0"/>
          </a:effectRef>
          <a:fontRef idx="minor">
            <a:schemeClr val="lt1"/>
          </a:fontRef>
        </p:style>
        <p:txBody>
          <a:bodyPr anchor="ctr"/>
          <a:lstStyle/>
          <a:p>
            <a:pPr algn="ctr">
              <a:defRPr/>
            </a:pPr>
            <a:endParaRPr lang="es-ES" b="1" dirty="0" smtClean="0">
              <a:solidFill>
                <a:schemeClr val="tx1"/>
              </a:solidFill>
            </a:endParaRPr>
          </a:p>
          <a:p>
            <a:pPr algn="ctr">
              <a:defRPr/>
            </a:pPr>
            <a:r>
              <a:rPr lang="es-ES" sz="2800" b="1" dirty="0" smtClean="0">
                <a:solidFill>
                  <a:srgbClr val="1F497D"/>
                </a:solidFill>
              </a:rPr>
              <a:t>Contexto </a:t>
            </a:r>
            <a:endParaRPr lang="es-ES" sz="2800" b="1" dirty="0">
              <a:solidFill>
                <a:srgbClr val="1F497D"/>
              </a:solidFill>
            </a:endParaRPr>
          </a:p>
          <a:p>
            <a:pPr algn="ctr">
              <a:defRPr/>
            </a:pPr>
            <a:r>
              <a:rPr lang="es-ES" sz="2800" b="1" dirty="0" smtClean="0">
                <a:solidFill>
                  <a:srgbClr val="1F497D"/>
                </a:solidFill>
              </a:rPr>
              <a:t>Socioeconómico</a:t>
            </a:r>
          </a:p>
          <a:p>
            <a:pPr algn="ctr">
              <a:defRPr/>
            </a:pPr>
            <a:endParaRPr lang="es-ES" b="1" dirty="0">
              <a:solidFill>
                <a:srgbClr val="1F497D"/>
              </a:solidFill>
            </a:endParaRPr>
          </a:p>
        </p:txBody>
      </p:sp>
      <p:sp>
        <p:nvSpPr>
          <p:cNvPr id="50" name="6 Rectángulo"/>
          <p:cNvSpPr/>
          <p:nvPr/>
        </p:nvSpPr>
        <p:spPr>
          <a:xfrm>
            <a:off x="5203031" y="1608122"/>
            <a:ext cx="3788569" cy="749528"/>
          </a:xfrm>
          <a:prstGeom prst="rect">
            <a:avLst/>
          </a:prstGeom>
          <a:noFill/>
          <a:ln>
            <a:noFill/>
          </a:ln>
        </p:spPr>
        <p:style>
          <a:lnRef idx="0">
            <a:scrgbClr r="0" g="0" b="0"/>
          </a:lnRef>
          <a:fillRef idx="0">
            <a:scrgbClr r="0" g="0" b="0"/>
          </a:fillRef>
          <a:effectRef idx="0">
            <a:scrgbClr r="0" g="0" b="0"/>
          </a:effectRef>
          <a:fontRef idx="minor">
            <a:schemeClr val="lt1"/>
          </a:fontRef>
        </p:style>
        <p:txBody>
          <a:bodyPr anchor="ctr"/>
          <a:lstStyle/>
          <a:p>
            <a:pPr algn="ctr">
              <a:defRPr/>
            </a:pPr>
            <a:endParaRPr lang="es-ES" b="1" dirty="0" smtClean="0">
              <a:solidFill>
                <a:schemeClr val="tx1"/>
              </a:solidFill>
            </a:endParaRPr>
          </a:p>
          <a:p>
            <a:pPr algn="ctr">
              <a:defRPr/>
            </a:pPr>
            <a:endParaRPr lang="es-ES" b="1" dirty="0" smtClean="0">
              <a:solidFill>
                <a:schemeClr val="tx1"/>
              </a:solidFill>
            </a:endParaRPr>
          </a:p>
          <a:p>
            <a:pPr algn="ctr">
              <a:defRPr/>
            </a:pPr>
            <a:r>
              <a:rPr lang="es-ES" sz="2800" b="1" dirty="0" smtClean="0">
                <a:solidFill>
                  <a:srgbClr val="1F497D"/>
                </a:solidFill>
              </a:rPr>
              <a:t>Entorno medioambiental</a:t>
            </a:r>
          </a:p>
          <a:p>
            <a:pPr algn="ctr">
              <a:defRPr/>
            </a:pPr>
            <a:endParaRPr lang="es-ES" b="1" dirty="0" smtClean="0">
              <a:solidFill>
                <a:schemeClr val="tx1"/>
              </a:solidFill>
            </a:endParaRPr>
          </a:p>
          <a:p>
            <a:pPr algn="ctr">
              <a:defRPr/>
            </a:pPr>
            <a:endParaRPr lang="es-ES" b="1" dirty="0">
              <a:solidFill>
                <a:schemeClr val="tx1"/>
              </a:solidFill>
            </a:endParaRPr>
          </a:p>
        </p:txBody>
      </p:sp>
      <p:sp>
        <p:nvSpPr>
          <p:cNvPr id="45" name="1 Título"/>
          <p:cNvSpPr txBox="1">
            <a:spLocks noChangeArrowheads="1"/>
          </p:cNvSpPr>
          <p:nvPr/>
        </p:nvSpPr>
        <p:spPr bwMode="auto">
          <a:xfrm>
            <a:off x="0" y="0"/>
            <a:ext cx="4038600" cy="1143000"/>
          </a:xfrm>
          <a:prstGeom prst="rect">
            <a:avLst/>
          </a:prstGeom>
          <a:solidFill>
            <a:srgbClr val="008000"/>
          </a:solidFill>
          <a:ln w="9525">
            <a:noFill/>
            <a:miter lim="800000"/>
            <a:headEnd/>
            <a:tailEnd/>
          </a:ln>
        </p:spPr>
        <p:txBody>
          <a:bodyPr anchor="ctr">
            <a:prstTxWarp prst="textNoShape">
              <a:avLst/>
            </a:prstTxWarp>
          </a:bodyPr>
          <a:lstStyle/>
          <a:p>
            <a:pPr eaLnBrk="1" hangingPunct="1">
              <a:buFont typeface="Arial" pitchFamily="-86" charset="0"/>
              <a:buNone/>
            </a:pPr>
            <a:r>
              <a:rPr lang="es-ES" sz="2800" b="1" dirty="0" smtClean="0">
                <a:solidFill>
                  <a:schemeClr val="bg1"/>
                </a:solidFill>
              </a:rPr>
              <a:t>Estrategia de Promoción de la salud y Prevención</a:t>
            </a:r>
            <a:endParaRPr lang="es-ES" sz="2800" b="1" dirty="0">
              <a:solidFill>
                <a:schemeClr val="bg1"/>
              </a:solidFill>
            </a:endParaRPr>
          </a:p>
        </p:txBody>
      </p:sp>
      <p:sp>
        <p:nvSpPr>
          <p:cNvPr id="46" name="1 Título"/>
          <p:cNvSpPr txBox="1">
            <a:spLocks noChangeArrowheads="1"/>
          </p:cNvSpPr>
          <p:nvPr/>
        </p:nvSpPr>
        <p:spPr bwMode="auto">
          <a:xfrm>
            <a:off x="4191000" y="0"/>
            <a:ext cx="4953000" cy="1143000"/>
          </a:xfrm>
          <a:prstGeom prst="rect">
            <a:avLst/>
          </a:prstGeom>
          <a:solidFill>
            <a:srgbClr val="0070C0"/>
          </a:solidFill>
          <a:ln w="9525">
            <a:noFill/>
            <a:miter lim="800000"/>
            <a:headEnd/>
            <a:tailEnd/>
          </a:ln>
        </p:spPr>
        <p:txBody>
          <a:bodyPr anchor="ctr">
            <a:prstTxWarp prst="textNoShape">
              <a:avLst/>
            </a:prstTxWarp>
          </a:bodyPr>
          <a:lstStyle/>
          <a:p>
            <a:pPr eaLnBrk="1" hangingPunct="1">
              <a:buFont typeface="Arial" pitchFamily="-86" charset="0"/>
              <a:buNone/>
            </a:pPr>
            <a:r>
              <a:rPr lang="es-ES" sz="2800" b="1" dirty="0" smtClean="0">
                <a:solidFill>
                  <a:schemeClr val="bg1"/>
                </a:solidFill>
              </a:rPr>
              <a:t>¿por qué es necesaria?</a:t>
            </a:r>
            <a:endParaRPr lang="es-ES" sz="2800" b="1" dirty="0">
              <a:solidFill>
                <a:schemeClr val="bg1"/>
              </a:solidFill>
            </a:endParaRPr>
          </a:p>
        </p:txBody>
      </p:sp>
    </p:spTree>
    <p:extLst>
      <p:ext uri="{BB962C8B-B14F-4D97-AF65-F5344CB8AC3E}">
        <p14:creationId xmlns:p14="http://schemas.microsoft.com/office/powerpoint/2010/main" val="1328193696"/>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2"/>
          <p:cNvGraphicFramePr>
            <a:graphicFrameLocks noChangeAspect="1"/>
          </p:cNvGraphicFramePr>
          <p:nvPr>
            <p:extLst>
              <p:ext uri="{D42A27DB-BD31-4B8C-83A1-F6EECF244321}">
                <p14:modId xmlns:p14="http://schemas.microsoft.com/office/powerpoint/2010/main" val="2082518951"/>
              </p:ext>
            </p:extLst>
          </p:nvPr>
        </p:nvGraphicFramePr>
        <p:xfrm>
          <a:off x="2667000" y="2133600"/>
          <a:ext cx="4829300" cy="3886200"/>
        </p:xfrm>
        <a:graphic>
          <a:graphicData uri="http://schemas.openxmlformats.org/presentationml/2006/ole">
            <mc:AlternateContent xmlns:mc="http://schemas.openxmlformats.org/markup-compatibility/2006">
              <mc:Choice xmlns:v="urn:schemas-microsoft-com:vml" Requires="v">
                <p:oleObj spid="_x0000_s43374" name="Diapositiva" r:id="rId4" imgW="4127500" imgH="3086100" progId="">
                  <p:embed/>
                </p:oleObj>
              </mc:Choice>
              <mc:Fallback>
                <p:oleObj name="Diapositiva" r:id="rId4" imgW="4127500" imgH="3086100" progId="">
                  <p:embed/>
                  <p:pic>
                    <p:nvPicPr>
                      <p:cNvPr id="0" name="Picture 351"/>
                      <p:cNvPicPr>
                        <a:picLocks noChangeAspect="1" noChangeArrowheads="1"/>
                      </p:cNvPicPr>
                      <p:nvPr/>
                    </p:nvPicPr>
                    <p:blipFill>
                      <a:blip r:embed="rId5">
                        <a:extLst>
                          <a:ext uri="{28A0092B-C50C-407E-A947-70E740481C1C}">
                            <a14:useLocalDpi xmlns:a14="http://schemas.microsoft.com/office/drawing/2010/main" val="0"/>
                          </a:ext>
                        </a:extLst>
                      </a:blip>
                      <a:srcRect l="6683" t="5138" r="7483"/>
                      <a:stretch>
                        <a:fillRect/>
                      </a:stretch>
                    </p:blipFill>
                    <p:spPr bwMode="auto">
                      <a:xfrm>
                        <a:off x="2667000" y="2133600"/>
                        <a:ext cx="4829300" cy="3886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4 Flecha izquierda"/>
          <p:cNvSpPr/>
          <p:nvPr/>
        </p:nvSpPr>
        <p:spPr>
          <a:xfrm rot="12522728">
            <a:off x="1770822" y="3561531"/>
            <a:ext cx="2769716" cy="205397"/>
          </a:xfrm>
          <a:prstGeom prst="leftArrow">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Text Box 8"/>
          <p:cNvSpPr txBox="1">
            <a:spLocks noChangeArrowheads="1"/>
          </p:cNvSpPr>
          <p:nvPr/>
        </p:nvSpPr>
        <p:spPr bwMode="auto">
          <a:xfrm>
            <a:off x="7162800" y="1143000"/>
            <a:ext cx="1905000" cy="208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20000"/>
              </a:spcBef>
              <a:buClr>
                <a:srgbClr val="F82F00"/>
              </a:buClr>
              <a:buFont typeface="Wingdings" pitchFamily="2" charset="2"/>
              <a:buNone/>
            </a:pPr>
            <a:r>
              <a:rPr lang="es-ES" altLang="es-ES" sz="2000" dirty="0">
                <a:solidFill>
                  <a:schemeClr val="tx2"/>
                </a:solidFill>
                <a:cs typeface="Arial" panose="020B0604020202020204" pitchFamily="34" charset="0"/>
              </a:rPr>
              <a:t>¿Pero </a:t>
            </a:r>
            <a:r>
              <a:rPr lang="es-ES" altLang="es-ES" sz="2000" dirty="0" smtClean="0">
                <a:solidFill>
                  <a:schemeClr val="tx2"/>
                </a:solidFill>
                <a:cs typeface="Arial" panose="020B0604020202020204" pitchFamily="34" charset="0"/>
              </a:rPr>
              <a:t>cuáles </a:t>
            </a:r>
            <a:r>
              <a:rPr lang="es-ES" altLang="es-ES" sz="2000" dirty="0">
                <a:solidFill>
                  <a:schemeClr val="tx2"/>
                </a:solidFill>
                <a:cs typeface="Arial" panose="020B0604020202020204" pitchFamily="34" charset="0"/>
              </a:rPr>
              <a:t>son </a:t>
            </a:r>
            <a:r>
              <a:rPr lang="es-ES" altLang="es-ES" sz="2000" dirty="0" smtClean="0">
                <a:solidFill>
                  <a:schemeClr val="tx2"/>
                </a:solidFill>
                <a:cs typeface="Arial" panose="020B0604020202020204" pitchFamily="34" charset="0"/>
              </a:rPr>
              <a:t>las </a:t>
            </a:r>
          </a:p>
          <a:p>
            <a:pPr algn="r" eaLnBrk="1" hangingPunct="1">
              <a:spcBef>
                <a:spcPct val="20000"/>
              </a:spcBef>
              <a:buClr>
                <a:srgbClr val="F82F00"/>
              </a:buClr>
              <a:buFont typeface="Wingdings" pitchFamily="2" charset="2"/>
              <a:buNone/>
            </a:pPr>
            <a:r>
              <a:rPr lang="es-ES" altLang="es-ES" sz="2800" b="1" dirty="0" smtClean="0">
                <a:solidFill>
                  <a:srgbClr val="008000"/>
                </a:solidFill>
                <a:cs typeface="Arial" panose="020B0604020202020204" pitchFamily="34" charset="0"/>
              </a:rPr>
              <a:t>“causas </a:t>
            </a:r>
            <a:r>
              <a:rPr lang="es-ES" altLang="es-ES" sz="2800" b="1" dirty="0">
                <a:solidFill>
                  <a:srgbClr val="008000"/>
                </a:solidFill>
                <a:cs typeface="Arial" panose="020B0604020202020204" pitchFamily="34" charset="0"/>
              </a:rPr>
              <a:t>de las causas”</a:t>
            </a:r>
            <a:r>
              <a:rPr lang="es-ES" altLang="es-ES" sz="2000" dirty="0">
                <a:solidFill>
                  <a:schemeClr val="tx2"/>
                </a:solidFill>
                <a:cs typeface="Arial" panose="020B0604020202020204" pitchFamily="34" charset="0"/>
              </a:rPr>
              <a:t>? </a:t>
            </a:r>
            <a:endParaRPr lang="es-CL" altLang="es-ES" sz="2000" dirty="0">
              <a:solidFill>
                <a:schemeClr val="tx2"/>
              </a:solidFill>
              <a:cs typeface="Arial" panose="020B0604020202020204" pitchFamily="34" charset="0"/>
            </a:endParaRPr>
          </a:p>
        </p:txBody>
      </p:sp>
      <p:sp>
        <p:nvSpPr>
          <p:cNvPr id="20" name="Rectangle 2"/>
          <p:cNvSpPr>
            <a:spLocks noChangeArrowheads="1"/>
          </p:cNvSpPr>
          <p:nvPr/>
        </p:nvSpPr>
        <p:spPr bwMode="auto">
          <a:xfrm>
            <a:off x="228600" y="1905000"/>
            <a:ext cx="2667000" cy="18002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Clr>
                <a:srgbClr val="F82F00"/>
              </a:buClr>
              <a:buFont typeface="Wingdings" pitchFamily="2" charset="2"/>
              <a:buNone/>
            </a:pPr>
            <a:r>
              <a:rPr lang="es-ES" altLang="es-ES" sz="2000" dirty="0" smtClean="0">
                <a:solidFill>
                  <a:schemeClr val="tx2"/>
                </a:solidFill>
                <a:cs typeface="Arial" panose="020B0604020202020204" pitchFamily="34" charset="0"/>
              </a:rPr>
              <a:t>Las enfermedades crónicas tienen </a:t>
            </a:r>
          </a:p>
          <a:p>
            <a:pPr eaLnBrk="1" hangingPunct="1">
              <a:spcAft>
                <a:spcPts val="600"/>
              </a:spcAft>
              <a:buClr>
                <a:srgbClr val="F82F00"/>
              </a:buClr>
              <a:buFont typeface="Wingdings" pitchFamily="2" charset="2"/>
              <a:buNone/>
            </a:pPr>
            <a:r>
              <a:rPr lang="es-ES" altLang="es-ES" sz="2800" b="1" dirty="0" smtClean="0">
                <a:solidFill>
                  <a:srgbClr val="008000"/>
                </a:solidFill>
                <a:cs typeface="Arial" panose="020B0604020202020204" pitchFamily="34" charset="0"/>
              </a:rPr>
              <a:t>“causas cercanas”</a:t>
            </a:r>
            <a:r>
              <a:rPr lang="es-ES" altLang="es-ES" sz="2000" b="1" dirty="0">
                <a:solidFill>
                  <a:schemeClr val="tx2"/>
                </a:solidFill>
                <a:cs typeface="Arial" panose="020B0604020202020204" pitchFamily="34" charset="0"/>
              </a:rPr>
              <a:t>:</a:t>
            </a:r>
            <a:endParaRPr lang="es-ES" altLang="es-ES" sz="2000" b="1" dirty="0" smtClean="0">
              <a:solidFill>
                <a:schemeClr val="tx2"/>
              </a:solidFill>
              <a:cs typeface="Arial" panose="020B0604020202020204" pitchFamily="34" charset="0"/>
            </a:endParaRPr>
          </a:p>
          <a:p>
            <a:pPr marL="342900" indent="-342900" eaLnBrk="1" hangingPunct="1">
              <a:spcBef>
                <a:spcPct val="20000"/>
              </a:spcBef>
              <a:buClr>
                <a:srgbClr val="F82F00"/>
              </a:buClr>
            </a:pPr>
            <a:r>
              <a:rPr lang="es-ES" altLang="es-ES" sz="2000" dirty="0" smtClean="0">
                <a:solidFill>
                  <a:schemeClr val="tx2"/>
                </a:solidFill>
                <a:cs typeface="Arial" panose="020B0604020202020204" pitchFamily="34" charset="0"/>
              </a:rPr>
              <a:t>Alimentación no saludable</a:t>
            </a:r>
          </a:p>
          <a:p>
            <a:pPr marL="342900" indent="-342900" eaLnBrk="1" hangingPunct="1">
              <a:spcBef>
                <a:spcPct val="20000"/>
              </a:spcBef>
              <a:buClr>
                <a:srgbClr val="F82F00"/>
              </a:buClr>
            </a:pPr>
            <a:r>
              <a:rPr lang="es-ES" altLang="es-ES" sz="2000" dirty="0" smtClean="0">
                <a:solidFill>
                  <a:schemeClr val="tx2"/>
                </a:solidFill>
                <a:cs typeface="Arial" panose="020B0604020202020204" pitchFamily="34" charset="0"/>
              </a:rPr>
              <a:t>Inactividad física</a:t>
            </a:r>
          </a:p>
          <a:p>
            <a:pPr marL="342900" indent="-342900" eaLnBrk="1" hangingPunct="1">
              <a:spcBef>
                <a:spcPct val="20000"/>
              </a:spcBef>
              <a:buClr>
                <a:srgbClr val="F82F00"/>
              </a:buClr>
            </a:pPr>
            <a:r>
              <a:rPr lang="es-ES" altLang="es-ES" sz="2000" dirty="0" smtClean="0">
                <a:solidFill>
                  <a:schemeClr val="tx2"/>
                </a:solidFill>
                <a:cs typeface="Arial" panose="020B0604020202020204" pitchFamily="34" charset="0"/>
              </a:rPr>
              <a:t>Consumo de alcohol</a:t>
            </a:r>
          </a:p>
          <a:p>
            <a:pPr marL="342900" indent="-342900" eaLnBrk="1" hangingPunct="1">
              <a:spcBef>
                <a:spcPct val="20000"/>
              </a:spcBef>
              <a:buClr>
                <a:srgbClr val="F82F00"/>
              </a:buClr>
            </a:pPr>
            <a:r>
              <a:rPr lang="es-ES" altLang="es-ES" sz="2000" dirty="0" smtClean="0">
                <a:solidFill>
                  <a:schemeClr val="tx2"/>
                </a:solidFill>
                <a:cs typeface="Arial" panose="020B0604020202020204" pitchFamily="34" charset="0"/>
              </a:rPr>
              <a:t>Consumo de tabaco</a:t>
            </a:r>
            <a:endParaRPr lang="es-ES" altLang="es-ES" sz="2000" dirty="0">
              <a:solidFill>
                <a:schemeClr val="tx2"/>
              </a:solidFill>
              <a:cs typeface="Arial" panose="020B0604020202020204" pitchFamily="34" charset="0"/>
            </a:endParaRPr>
          </a:p>
          <a:p>
            <a:pPr marL="342900" indent="-342900" eaLnBrk="1" hangingPunct="1">
              <a:spcBef>
                <a:spcPct val="20000"/>
              </a:spcBef>
              <a:buClr>
                <a:srgbClr val="F82F00"/>
              </a:buClr>
            </a:pPr>
            <a:r>
              <a:rPr lang="es-ES_tradnl" altLang="es-ES" sz="2000" dirty="0" smtClean="0">
                <a:solidFill>
                  <a:schemeClr val="tx2"/>
                </a:solidFill>
                <a:cs typeface="Arial" panose="020B0604020202020204" pitchFamily="34" charset="0"/>
              </a:rPr>
              <a:t>Estrés</a:t>
            </a:r>
            <a:endParaRPr lang="es-ES" altLang="es-ES" sz="2000" dirty="0" smtClean="0">
              <a:solidFill>
                <a:schemeClr val="tx2"/>
              </a:solidFill>
              <a:cs typeface="Arial" panose="020B0604020202020204" pitchFamily="34" charset="0"/>
            </a:endParaRPr>
          </a:p>
        </p:txBody>
      </p:sp>
      <p:sp>
        <p:nvSpPr>
          <p:cNvPr id="21" name="4 Flecha izquierda"/>
          <p:cNvSpPr/>
          <p:nvPr/>
        </p:nvSpPr>
        <p:spPr>
          <a:xfrm rot="20073641">
            <a:off x="6371794" y="2734314"/>
            <a:ext cx="1416177" cy="170173"/>
          </a:xfrm>
          <a:prstGeom prst="leftArrow">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1 Título"/>
          <p:cNvSpPr txBox="1">
            <a:spLocks noChangeArrowheads="1"/>
          </p:cNvSpPr>
          <p:nvPr/>
        </p:nvSpPr>
        <p:spPr bwMode="auto">
          <a:xfrm>
            <a:off x="4191000" y="0"/>
            <a:ext cx="4953000" cy="1143000"/>
          </a:xfrm>
          <a:prstGeom prst="rect">
            <a:avLst/>
          </a:prstGeom>
          <a:solidFill>
            <a:srgbClr val="0070C0"/>
          </a:solidFill>
          <a:ln w="9525">
            <a:noFill/>
            <a:miter lim="800000"/>
            <a:headEnd/>
            <a:tailEnd/>
          </a:ln>
        </p:spPr>
        <p:txBody>
          <a:bodyPr anchor="ctr">
            <a:prstTxWarp prst="textNoShape">
              <a:avLst/>
            </a:prstTxWarp>
          </a:bodyPr>
          <a:lstStyle/>
          <a:p>
            <a:pPr eaLnBrk="1" hangingPunct="1">
              <a:buFont typeface="Arial" pitchFamily="-86" charset="0"/>
              <a:buNone/>
            </a:pPr>
            <a:r>
              <a:rPr lang="es-ES" sz="2800" b="1" dirty="0" smtClean="0">
                <a:solidFill>
                  <a:schemeClr val="bg1"/>
                </a:solidFill>
              </a:rPr>
              <a:t>¿por qué es necesaria?</a:t>
            </a:r>
            <a:endParaRPr lang="es-ES" sz="2800" b="1" dirty="0">
              <a:solidFill>
                <a:schemeClr val="bg1"/>
              </a:solidFill>
            </a:endParaRPr>
          </a:p>
        </p:txBody>
      </p:sp>
      <p:sp>
        <p:nvSpPr>
          <p:cNvPr id="9" name="1 Título"/>
          <p:cNvSpPr txBox="1">
            <a:spLocks noChangeArrowheads="1"/>
          </p:cNvSpPr>
          <p:nvPr/>
        </p:nvSpPr>
        <p:spPr bwMode="auto">
          <a:xfrm>
            <a:off x="0" y="0"/>
            <a:ext cx="4038600" cy="1143000"/>
          </a:xfrm>
          <a:prstGeom prst="rect">
            <a:avLst/>
          </a:prstGeom>
          <a:solidFill>
            <a:srgbClr val="008000"/>
          </a:solidFill>
          <a:ln w="9525">
            <a:noFill/>
            <a:miter lim="800000"/>
            <a:headEnd/>
            <a:tailEnd/>
          </a:ln>
        </p:spPr>
        <p:txBody>
          <a:bodyPr anchor="ctr">
            <a:prstTxWarp prst="textNoShape">
              <a:avLst/>
            </a:prstTxWarp>
          </a:bodyPr>
          <a:lstStyle/>
          <a:p>
            <a:pPr eaLnBrk="1" hangingPunct="1">
              <a:buFont typeface="Arial" pitchFamily="-86" charset="0"/>
              <a:buNone/>
            </a:pPr>
            <a:r>
              <a:rPr lang="es-ES" sz="2800" b="1" dirty="0" smtClean="0">
                <a:solidFill>
                  <a:schemeClr val="bg1"/>
                </a:solidFill>
              </a:rPr>
              <a:t>Estrategia de Promoción de la salud y Prevención</a:t>
            </a:r>
            <a:endParaRPr lang="es-ES" sz="2800" b="1" dirty="0">
              <a:solidFill>
                <a:schemeClr val="bg1"/>
              </a:solidFill>
            </a:endParaRPr>
          </a:p>
        </p:txBody>
      </p:sp>
    </p:spTree>
    <p:extLst>
      <p:ext uri="{BB962C8B-B14F-4D97-AF65-F5344CB8AC3E}">
        <p14:creationId xmlns:p14="http://schemas.microsoft.com/office/powerpoint/2010/main" val="2064039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8" grpId="0"/>
      <p:bldP spid="20" grpId="0"/>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robertocrobu.files.wordpress.com/2012/03/diana-flecha.jpg?w=270"/>
          <p:cNvPicPr>
            <a:picLocks noChangeAspect="1" noChangeArrowheads="1"/>
          </p:cNvPicPr>
          <p:nvPr/>
        </p:nvPicPr>
        <p:blipFill rotWithShape="1">
          <a:blip r:embed="rId3">
            <a:extLst>
              <a:ext uri="{28A0092B-C50C-407E-A947-70E740481C1C}">
                <a14:useLocalDpi xmlns:a14="http://schemas.microsoft.com/office/drawing/2010/main" val="0"/>
              </a:ext>
            </a:extLst>
          </a:blip>
          <a:srcRect l="8041" t="-1559" r="6407" b="9442"/>
          <a:stretch/>
        </p:blipFill>
        <p:spPr bwMode="auto">
          <a:xfrm>
            <a:off x="542154" y="2397512"/>
            <a:ext cx="1293542" cy="959480"/>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Lst>
        </p:spPr>
      </p:pic>
      <p:sp>
        <p:nvSpPr>
          <p:cNvPr id="9" name="8 Rectángulo redondeado"/>
          <p:cNvSpPr/>
          <p:nvPr/>
        </p:nvSpPr>
        <p:spPr>
          <a:xfrm>
            <a:off x="1043608" y="1988840"/>
            <a:ext cx="5472608" cy="181090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s-ES" sz="2000" dirty="0">
                <a:solidFill>
                  <a:srgbClr val="002060"/>
                </a:solidFill>
              </a:rPr>
              <a:t>Fomentar la </a:t>
            </a:r>
            <a:r>
              <a:rPr lang="es-ES" sz="2800" b="1" dirty="0">
                <a:solidFill>
                  <a:srgbClr val="FF0000"/>
                </a:solidFill>
              </a:rPr>
              <a:t>salud y el bienestar </a:t>
            </a:r>
            <a:r>
              <a:rPr lang="es-ES" sz="2000" dirty="0">
                <a:solidFill>
                  <a:srgbClr val="002060"/>
                </a:solidFill>
              </a:rPr>
              <a:t>de la población promoviendo</a:t>
            </a:r>
            <a:r>
              <a:rPr lang="es-ES" sz="2400" dirty="0">
                <a:solidFill>
                  <a:srgbClr val="002060"/>
                </a:solidFill>
              </a:rPr>
              <a:t> </a:t>
            </a:r>
          </a:p>
          <a:p>
            <a:pPr algn="ctr">
              <a:defRPr/>
            </a:pPr>
            <a:r>
              <a:rPr lang="es-ES" sz="2800" b="1" dirty="0" smtClean="0">
                <a:solidFill>
                  <a:schemeClr val="accent1"/>
                </a:solidFill>
              </a:rPr>
              <a:t>entornos</a:t>
            </a:r>
            <a:r>
              <a:rPr lang="es-ES" sz="2000" dirty="0" smtClean="0">
                <a:solidFill>
                  <a:srgbClr val="002060"/>
                </a:solidFill>
              </a:rPr>
              <a:t>  </a:t>
            </a:r>
            <a:r>
              <a:rPr lang="es-ES" dirty="0" smtClean="0">
                <a:solidFill>
                  <a:srgbClr val="002060"/>
                </a:solidFill>
              </a:rPr>
              <a:t>y  </a:t>
            </a:r>
            <a:r>
              <a:rPr lang="es-ES" sz="2800" b="1" dirty="0" smtClean="0">
                <a:solidFill>
                  <a:schemeClr val="accent1">
                    <a:lumMod val="60000"/>
                    <a:lumOff val="40000"/>
                  </a:schemeClr>
                </a:solidFill>
              </a:rPr>
              <a:t>estilos de vida </a:t>
            </a:r>
            <a:r>
              <a:rPr lang="es-ES" sz="2800" b="1" dirty="0" smtClean="0">
                <a:solidFill>
                  <a:srgbClr val="92D050"/>
                </a:solidFill>
              </a:rPr>
              <a:t>saludables </a:t>
            </a:r>
          </a:p>
          <a:p>
            <a:pPr algn="ctr">
              <a:defRPr/>
            </a:pPr>
            <a:r>
              <a:rPr lang="es-ES" sz="2000" dirty="0">
                <a:solidFill>
                  <a:schemeClr val="accent2">
                    <a:lumMod val="60000"/>
                    <a:lumOff val="40000"/>
                  </a:schemeClr>
                </a:solidFill>
              </a:rPr>
              <a:t>y potenciando la </a:t>
            </a:r>
            <a:r>
              <a:rPr lang="es-ES" sz="2000" dirty="0" smtClean="0">
                <a:solidFill>
                  <a:schemeClr val="accent2">
                    <a:lumMod val="60000"/>
                    <a:lumOff val="40000"/>
                  </a:schemeClr>
                </a:solidFill>
              </a:rPr>
              <a:t>seguridad</a:t>
            </a:r>
            <a:r>
              <a:rPr lang="es-ES" sz="2000" dirty="0">
                <a:solidFill>
                  <a:srgbClr val="002060"/>
                </a:solidFill>
              </a:rPr>
              <a:t>.</a:t>
            </a:r>
          </a:p>
          <a:p>
            <a:pPr algn="ctr">
              <a:defRPr/>
            </a:pPr>
            <a:endParaRPr lang="es-ES" sz="2000" dirty="0">
              <a:solidFill>
                <a:srgbClr val="002060"/>
              </a:solidFill>
            </a:endParaRPr>
          </a:p>
        </p:txBody>
      </p:sp>
      <p:sp>
        <p:nvSpPr>
          <p:cNvPr id="10" name="9 Terminador"/>
          <p:cNvSpPr/>
          <p:nvPr/>
        </p:nvSpPr>
        <p:spPr>
          <a:xfrm>
            <a:off x="539552" y="1340768"/>
            <a:ext cx="1512168" cy="480680"/>
          </a:xfrm>
          <a:prstGeom prst="flowChartTerminator">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s-ES" sz="2400" b="1" dirty="0">
                <a:solidFill>
                  <a:schemeClr val="accent2">
                    <a:lumMod val="75000"/>
                  </a:schemeClr>
                </a:solidFill>
              </a:rPr>
              <a:t>Objetivo</a:t>
            </a:r>
          </a:p>
        </p:txBody>
      </p:sp>
      <p:sp>
        <p:nvSpPr>
          <p:cNvPr id="12" name="11 Terminador"/>
          <p:cNvSpPr/>
          <p:nvPr/>
        </p:nvSpPr>
        <p:spPr>
          <a:xfrm>
            <a:off x="519829" y="4005064"/>
            <a:ext cx="2340000" cy="576064"/>
          </a:xfrm>
          <a:prstGeom prst="flowChartTerminator">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s-ES" sz="2400" b="1" dirty="0">
                <a:solidFill>
                  <a:schemeClr val="accent2">
                    <a:lumMod val="75000"/>
                  </a:schemeClr>
                </a:solidFill>
              </a:rPr>
              <a:t>Oportunidad</a:t>
            </a:r>
          </a:p>
        </p:txBody>
      </p:sp>
      <p:sp>
        <p:nvSpPr>
          <p:cNvPr id="14" name="13 Rectángulo redondeado"/>
          <p:cNvSpPr/>
          <p:nvPr/>
        </p:nvSpPr>
        <p:spPr>
          <a:xfrm>
            <a:off x="395536" y="4481659"/>
            <a:ext cx="6120680" cy="1179589"/>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spcAft>
                <a:spcPts val="600"/>
              </a:spcAft>
              <a:defRPr/>
            </a:pPr>
            <a:r>
              <a:rPr lang="es-ES" sz="2000" dirty="0">
                <a:solidFill>
                  <a:srgbClr val="002060"/>
                </a:solidFill>
              </a:rPr>
              <a:t>Integrar y </a:t>
            </a:r>
            <a:r>
              <a:rPr lang="es-ES" sz="2000" b="1" dirty="0">
                <a:solidFill>
                  <a:srgbClr val="002060"/>
                </a:solidFill>
              </a:rPr>
              <a:t>coordinar</a:t>
            </a:r>
            <a:r>
              <a:rPr lang="es-ES" sz="2000" dirty="0">
                <a:solidFill>
                  <a:srgbClr val="002060"/>
                </a:solidFill>
              </a:rPr>
              <a:t> los esfuerzos de promoción de la salud y prevención entre todos los niveles, sectores y actores implicados. </a:t>
            </a:r>
          </a:p>
        </p:txBody>
      </p:sp>
      <p:pic>
        <p:nvPicPr>
          <p:cNvPr id="4403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16216" y="1916832"/>
            <a:ext cx="2466696" cy="363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CuadroTexto"/>
          <p:cNvSpPr txBox="1"/>
          <p:nvPr/>
        </p:nvSpPr>
        <p:spPr>
          <a:xfrm>
            <a:off x="179512" y="5796553"/>
            <a:ext cx="8964488" cy="307777"/>
          </a:xfrm>
          <a:prstGeom prst="rect">
            <a:avLst/>
          </a:prstGeom>
          <a:noFill/>
        </p:spPr>
        <p:txBody>
          <a:bodyPr wrap="square" rtlCol="0">
            <a:spAutoFit/>
          </a:bodyPr>
          <a:lstStyle/>
          <a:p>
            <a:r>
              <a:rPr lang="es-ES" sz="1400" dirty="0">
                <a:hlinkClick r:id="rId5"/>
              </a:rPr>
              <a:t>https://www.mscbs.gob.es/profesionales/saludPublica/prevPromocion/Estrategia/estrategiaPromocionyPrevencion.htm</a:t>
            </a:r>
            <a:endParaRPr lang="es-ES" i="1" dirty="0"/>
          </a:p>
        </p:txBody>
      </p:sp>
      <p:sp>
        <p:nvSpPr>
          <p:cNvPr id="13" name="1 Marcador de número de diapositiva"/>
          <p:cNvSpPr txBox="1">
            <a:spLocks/>
          </p:cNvSpPr>
          <p:nvPr/>
        </p:nvSpPr>
        <p:spPr>
          <a:xfrm>
            <a:off x="7884368" y="6356350"/>
            <a:ext cx="802431" cy="365125"/>
          </a:xfrm>
          <a:prstGeom prst="rect">
            <a:avLst/>
          </a:prstGeom>
        </p:spPr>
        <p:txBody>
          <a:bodyPr vert="horz" lIns="91440" tIns="45720" rIns="91440" bIns="45720" rtlCol="0" anchor="ct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es-ES" sz="2000" b="1" dirty="0">
              <a:solidFill>
                <a:srgbClr val="C0504D">
                  <a:lumMod val="50000"/>
                </a:srgbClr>
              </a:solidFill>
            </a:endParaRPr>
          </a:p>
        </p:txBody>
      </p:sp>
      <p:sp>
        <p:nvSpPr>
          <p:cNvPr id="15" name="1 Título"/>
          <p:cNvSpPr txBox="1">
            <a:spLocks noChangeArrowheads="1"/>
          </p:cNvSpPr>
          <p:nvPr/>
        </p:nvSpPr>
        <p:spPr bwMode="auto">
          <a:xfrm>
            <a:off x="4191000" y="0"/>
            <a:ext cx="4953000" cy="1143000"/>
          </a:xfrm>
          <a:prstGeom prst="rect">
            <a:avLst/>
          </a:prstGeom>
          <a:solidFill>
            <a:srgbClr val="0070C0"/>
          </a:solidFill>
          <a:ln w="9525">
            <a:noFill/>
            <a:miter lim="800000"/>
            <a:headEnd/>
            <a:tailEnd/>
          </a:ln>
        </p:spPr>
        <p:txBody>
          <a:bodyPr anchor="ctr">
            <a:prstTxWarp prst="textNoShape">
              <a:avLst/>
            </a:prstTxWarp>
          </a:bodyPr>
          <a:lstStyle/>
          <a:p>
            <a:pPr eaLnBrk="1" hangingPunct="1">
              <a:buFont typeface="Arial" pitchFamily="-86" charset="0"/>
              <a:buNone/>
            </a:pPr>
            <a:r>
              <a:rPr lang="es-ES" sz="2800" b="1" dirty="0" smtClean="0">
                <a:solidFill>
                  <a:schemeClr val="bg1"/>
                </a:solidFill>
              </a:rPr>
              <a:t>¿en qué consiste?</a:t>
            </a:r>
            <a:endParaRPr lang="es-ES" sz="2800" b="1" dirty="0">
              <a:solidFill>
                <a:schemeClr val="bg1"/>
              </a:solidFill>
            </a:endParaRPr>
          </a:p>
        </p:txBody>
      </p:sp>
      <p:sp>
        <p:nvSpPr>
          <p:cNvPr id="16" name="1 Título"/>
          <p:cNvSpPr txBox="1">
            <a:spLocks noChangeArrowheads="1"/>
          </p:cNvSpPr>
          <p:nvPr/>
        </p:nvSpPr>
        <p:spPr bwMode="auto">
          <a:xfrm>
            <a:off x="0" y="0"/>
            <a:ext cx="4038600" cy="1143000"/>
          </a:xfrm>
          <a:prstGeom prst="rect">
            <a:avLst/>
          </a:prstGeom>
          <a:solidFill>
            <a:srgbClr val="008000"/>
          </a:solidFill>
          <a:ln w="9525">
            <a:noFill/>
            <a:miter lim="800000"/>
            <a:headEnd/>
            <a:tailEnd/>
          </a:ln>
        </p:spPr>
        <p:txBody>
          <a:bodyPr anchor="ctr">
            <a:prstTxWarp prst="textNoShape">
              <a:avLst/>
            </a:prstTxWarp>
          </a:bodyPr>
          <a:lstStyle/>
          <a:p>
            <a:pPr eaLnBrk="1" hangingPunct="1">
              <a:buFont typeface="Arial" pitchFamily="-86" charset="0"/>
              <a:buNone/>
            </a:pPr>
            <a:r>
              <a:rPr lang="es-ES" sz="2800" b="1" dirty="0" smtClean="0">
                <a:solidFill>
                  <a:schemeClr val="bg1"/>
                </a:solidFill>
              </a:rPr>
              <a:t>Estrategia de Promoción de la salud y Prevención</a:t>
            </a:r>
            <a:endParaRPr lang="es-ES" sz="2800" b="1" dirty="0">
              <a:solidFill>
                <a:schemeClr val="bg1"/>
              </a:solidFill>
            </a:endParaRPr>
          </a:p>
        </p:txBody>
      </p:sp>
    </p:spTree>
    <p:extLst>
      <p:ext uri="{BB962C8B-B14F-4D97-AF65-F5344CB8AC3E}">
        <p14:creationId xmlns:p14="http://schemas.microsoft.com/office/powerpoint/2010/main" val="1896984193"/>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6863</TotalTime>
  <Words>7884</Words>
  <Application>Microsoft Office PowerPoint</Application>
  <PresentationFormat>Presentación en pantalla (4:3)</PresentationFormat>
  <Paragraphs>737</Paragraphs>
  <Slides>42</Slides>
  <Notes>42</Notes>
  <HiddenSlides>0</HiddenSlides>
  <MMClips>0</MMClips>
  <ScaleCrop>false</ScaleCrop>
  <HeadingPairs>
    <vt:vector size="8" baseType="variant">
      <vt:variant>
        <vt:lpstr>Fuentes usadas</vt:lpstr>
      </vt:variant>
      <vt:variant>
        <vt:i4>11</vt:i4>
      </vt:variant>
      <vt:variant>
        <vt:lpstr>Tema</vt:lpstr>
      </vt:variant>
      <vt:variant>
        <vt:i4>1</vt:i4>
      </vt:variant>
      <vt:variant>
        <vt:lpstr>Servidores OLE incrustados</vt:lpstr>
      </vt:variant>
      <vt:variant>
        <vt:i4>1</vt:i4>
      </vt:variant>
      <vt:variant>
        <vt:lpstr>Títulos de diapositiva</vt:lpstr>
      </vt:variant>
      <vt:variant>
        <vt:i4>42</vt:i4>
      </vt:variant>
    </vt:vector>
  </HeadingPairs>
  <TitlesOfParts>
    <vt:vector size="55" baseType="lpstr">
      <vt:lpstr>맑은 고딕</vt:lpstr>
      <vt:lpstr>ＭＳ Ｐゴシック</vt:lpstr>
      <vt:lpstr>Arial</vt:lpstr>
      <vt:lpstr>Britannic Bold</vt:lpstr>
      <vt:lpstr>Calibri</vt:lpstr>
      <vt:lpstr>DejaVu Sans</vt:lpstr>
      <vt:lpstr>Droid Sans Fallback</vt:lpstr>
      <vt:lpstr>Times New Roman</vt:lpstr>
      <vt:lpstr>Verdana</vt:lpstr>
      <vt:lpstr>Wingdings</vt:lpstr>
      <vt:lpstr>Wingdings 2</vt:lpstr>
      <vt:lpstr>Tema de Office</vt:lpstr>
      <vt:lpstr>Diapositiva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tragsatec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Implementación de la Estrategia de Promoción de la Salud  y Prevención en el SNS  (marco abordaje CRONICIDAD)</dc:title>
  <dc:creator>Inés Zuza Santacilla</dc:creator>
  <cp:lastModifiedBy>Gil Luciano. Ana</cp:lastModifiedBy>
  <cp:revision>559</cp:revision>
  <cp:lastPrinted>2015-09-09T13:17:00Z</cp:lastPrinted>
  <dcterms:created xsi:type="dcterms:W3CDTF">2020-06-19T17:15:48Z</dcterms:created>
  <dcterms:modified xsi:type="dcterms:W3CDTF">2020-06-24T18:40:59Z</dcterms:modified>
</cp:coreProperties>
</file>